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notesSlides/notesSlide8.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12" r:id="rId2"/>
  </p:sldMasterIdLst>
  <p:notesMasterIdLst>
    <p:notesMasterId r:id="rId67"/>
  </p:notesMasterIdLst>
  <p:handoutMasterIdLst>
    <p:handoutMasterId r:id="rId68"/>
  </p:handoutMasterIdLst>
  <p:sldIdLst>
    <p:sldId id="455" r:id="rId3"/>
    <p:sldId id="2147473530" r:id="rId4"/>
    <p:sldId id="2147473493" r:id="rId5"/>
    <p:sldId id="2147473838" r:id="rId6"/>
    <p:sldId id="2147473839" r:id="rId7"/>
    <p:sldId id="2147473856" r:id="rId8"/>
    <p:sldId id="2147474062" r:id="rId9"/>
    <p:sldId id="2147474061" r:id="rId10"/>
    <p:sldId id="2147474098" r:id="rId11"/>
    <p:sldId id="2147474101" r:id="rId12"/>
    <p:sldId id="2147474104" r:id="rId13"/>
    <p:sldId id="2147474076" r:id="rId14"/>
    <p:sldId id="2147474077" r:id="rId15"/>
    <p:sldId id="2147474078" r:id="rId16"/>
    <p:sldId id="2147474079" r:id="rId17"/>
    <p:sldId id="2147474080" r:id="rId18"/>
    <p:sldId id="2147474081" r:id="rId19"/>
    <p:sldId id="2147474082" r:id="rId20"/>
    <p:sldId id="2147474083" r:id="rId21"/>
    <p:sldId id="2147474084" r:id="rId22"/>
    <p:sldId id="2147474085" r:id="rId23"/>
    <p:sldId id="2147474029" r:id="rId24"/>
    <p:sldId id="2147474074" r:id="rId25"/>
    <p:sldId id="2147473749" r:id="rId26"/>
    <p:sldId id="2147473969" r:id="rId27"/>
    <p:sldId id="2147473965" r:id="rId28"/>
    <p:sldId id="2147473933" r:id="rId29"/>
    <p:sldId id="2147473797" r:id="rId30"/>
    <p:sldId id="2147474064" r:id="rId31"/>
    <p:sldId id="2147473949" r:id="rId32"/>
    <p:sldId id="2147474066" r:id="rId33"/>
    <p:sldId id="2147474067" r:id="rId34"/>
    <p:sldId id="2147474068" r:id="rId35"/>
    <p:sldId id="2147474069" r:id="rId36"/>
    <p:sldId id="2147474070" r:id="rId37"/>
    <p:sldId id="2147474043" r:id="rId38"/>
    <p:sldId id="2147474071" r:id="rId39"/>
    <p:sldId id="2147473968" r:id="rId40"/>
    <p:sldId id="2147473953" r:id="rId41"/>
    <p:sldId id="541" r:id="rId42"/>
    <p:sldId id="2147474103" r:id="rId43"/>
    <p:sldId id="2147474027" r:id="rId44"/>
    <p:sldId id="2147473900" r:id="rId45"/>
    <p:sldId id="2147473930" r:id="rId46"/>
    <p:sldId id="2147473939" r:id="rId47"/>
    <p:sldId id="2147473931" r:id="rId48"/>
    <p:sldId id="2147473932" r:id="rId49"/>
    <p:sldId id="2147473590" r:id="rId50"/>
    <p:sldId id="2147468741" r:id="rId51"/>
    <p:sldId id="2147474038" r:id="rId52"/>
    <p:sldId id="2147474095" r:id="rId53"/>
    <p:sldId id="2147474096" r:id="rId54"/>
    <p:sldId id="2147474102" r:id="rId55"/>
    <p:sldId id="2147474092" r:id="rId56"/>
    <p:sldId id="2147474093" r:id="rId57"/>
    <p:sldId id="2147474097" r:id="rId58"/>
    <p:sldId id="2147474091" r:id="rId59"/>
    <p:sldId id="2147474090" r:id="rId60"/>
    <p:sldId id="2147474089" r:id="rId61"/>
    <p:sldId id="2147474088" r:id="rId62"/>
    <p:sldId id="2147474087" r:id="rId63"/>
    <p:sldId id="2147474072" r:id="rId64"/>
    <p:sldId id="2147473894" r:id="rId65"/>
    <p:sldId id="2147473466" r:id="rId66"/>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72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0000"/>
    <a:srgbClr val="100717"/>
    <a:srgbClr val="000099"/>
    <a:srgbClr val="960000"/>
    <a:srgbClr val="381850"/>
    <a:srgbClr val="040206"/>
    <a:srgbClr val="CCCC00"/>
    <a:srgbClr val="1C47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50" autoAdjust="0"/>
    <p:restoredTop sz="62799" autoAdjust="0"/>
  </p:normalViewPr>
  <p:slideViewPr>
    <p:cSldViewPr snapToGrid="0">
      <p:cViewPr varScale="1">
        <p:scale>
          <a:sx n="79" d="100"/>
          <a:sy n="79" d="100"/>
        </p:scale>
        <p:origin x="821" y="72"/>
      </p:cViewPr>
      <p:guideLst>
        <p:guide orient="horz" pos="2112"/>
        <p:guide pos="7296"/>
      </p:guideLst>
    </p:cSldViewPr>
  </p:slideViewPr>
  <p:outlineViewPr>
    <p:cViewPr>
      <p:scale>
        <a:sx n="100" d="100"/>
        <a:sy n="100" d="100"/>
      </p:scale>
      <p:origin x="0" y="0"/>
    </p:cViewPr>
  </p:outlineViewPr>
  <p:notesTextViewPr>
    <p:cViewPr>
      <p:scale>
        <a:sx n="150" d="100"/>
        <a:sy n="1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 /><Relationship Id="rId18" Type="http://schemas.openxmlformats.org/officeDocument/2006/relationships/slide" Target="slides/slide16.xml" /><Relationship Id="rId26" Type="http://schemas.openxmlformats.org/officeDocument/2006/relationships/slide" Target="slides/slide24.xml" /><Relationship Id="rId39" Type="http://schemas.openxmlformats.org/officeDocument/2006/relationships/slide" Target="slides/slide37.xml" /><Relationship Id="rId21" Type="http://schemas.openxmlformats.org/officeDocument/2006/relationships/slide" Target="slides/slide19.xml" /><Relationship Id="rId34" Type="http://schemas.openxmlformats.org/officeDocument/2006/relationships/slide" Target="slides/slide32.xml" /><Relationship Id="rId42" Type="http://schemas.openxmlformats.org/officeDocument/2006/relationships/slide" Target="slides/slide40.xml" /><Relationship Id="rId47" Type="http://schemas.openxmlformats.org/officeDocument/2006/relationships/slide" Target="slides/slide45.xml" /><Relationship Id="rId50" Type="http://schemas.openxmlformats.org/officeDocument/2006/relationships/slide" Target="slides/slide48.xml" /><Relationship Id="rId55" Type="http://schemas.openxmlformats.org/officeDocument/2006/relationships/slide" Target="slides/slide53.xml" /><Relationship Id="rId63" Type="http://schemas.openxmlformats.org/officeDocument/2006/relationships/slide" Target="slides/slide61.xml" /><Relationship Id="rId68" Type="http://schemas.openxmlformats.org/officeDocument/2006/relationships/handoutMaster" Target="handoutMasters/handoutMaster1.xml" /><Relationship Id="rId7" Type="http://schemas.openxmlformats.org/officeDocument/2006/relationships/slide" Target="slides/slide5.xml" /><Relationship Id="rId71" Type="http://schemas.openxmlformats.org/officeDocument/2006/relationships/theme" Target="theme/theme1.xml" /><Relationship Id="rId2" Type="http://schemas.openxmlformats.org/officeDocument/2006/relationships/slideMaster" Target="slideMasters/slideMaster2.xml" /><Relationship Id="rId16" Type="http://schemas.openxmlformats.org/officeDocument/2006/relationships/slide" Target="slides/slide14.xml" /><Relationship Id="rId29" Type="http://schemas.openxmlformats.org/officeDocument/2006/relationships/slide" Target="slides/slide27.xml" /><Relationship Id="rId1" Type="http://schemas.openxmlformats.org/officeDocument/2006/relationships/slideMaster" Target="slideMasters/slideMaster1.xml" /><Relationship Id="rId6" Type="http://schemas.openxmlformats.org/officeDocument/2006/relationships/slide" Target="slides/slide4.xml" /><Relationship Id="rId11" Type="http://schemas.openxmlformats.org/officeDocument/2006/relationships/slide" Target="slides/slide9.xml" /><Relationship Id="rId24" Type="http://schemas.openxmlformats.org/officeDocument/2006/relationships/slide" Target="slides/slide22.xml" /><Relationship Id="rId32" Type="http://schemas.openxmlformats.org/officeDocument/2006/relationships/slide" Target="slides/slide30.xml" /><Relationship Id="rId37" Type="http://schemas.openxmlformats.org/officeDocument/2006/relationships/slide" Target="slides/slide35.xml" /><Relationship Id="rId40" Type="http://schemas.openxmlformats.org/officeDocument/2006/relationships/slide" Target="slides/slide38.xml" /><Relationship Id="rId45" Type="http://schemas.openxmlformats.org/officeDocument/2006/relationships/slide" Target="slides/slide43.xml" /><Relationship Id="rId53" Type="http://schemas.openxmlformats.org/officeDocument/2006/relationships/slide" Target="slides/slide51.xml" /><Relationship Id="rId58" Type="http://schemas.openxmlformats.org/officeDocument/2006/relationships/slide" Target="slides/slide56.xml" /><Relationship Id="rId66" Type="http://schemas.openxmlformats.org/officeDocument/2006/relationships/slide" Target="slides/slide64.xml" /><Relationship Id="rId5" Type="http://schemas.openxmlformats.org/officeDocument/2006/relationships/slide" Target="slides/slide3.xml" /><Relationship Id="rId15" Type="http://schemas.openxmlformats.org/officeDocument/2006/relationships/slide" Target="slides/slide13.xml" /><Relationship Id="rId23" Type="http://schemas.openxmlformats.org/officeDocument/2006/relationships/slide" Target="slides/slide21.xml" /><Relationship Id="rId28" Type="http://schemas.openxmlformats.org/officeDocument/2006/relationships/slide" Target="slides/slide26.xml" /><Relationship Id="rId36" Type="http://schemas.openxmlformats.org/officeDocument/2006/relationships/slide" Target="slides/slide34.xml" /><Relationship Id="rId49" Type="http://schemas.openxmlformats.org/officeDocument/2006/relationships/slide" Target="slides/slide47.xml" /><Relationship Id="rId57" Type="http://schemas.openxmlformats.org/officeDocument/2006/relationships/slide" Target="slides/slide55.xml" /><Relationship Id="rId61" Type="http://schemas.openxmlformats.org/officeDocument/2006/relationships/slide" Target="slides/slide59.xml" /><Relationship Id="rId10" Type="http://schemas.openxmlformats.org/officeDocument/2006/relationships/slide" Target="slides/slide8.xml" /><Relationship Id="rId19" Type="http://schemas.openxmlformats.org/officeDocument/2006/relationships/slide" Target="slides/slide17.xml" /><Relationship Id="rId31" Type="http://schemas.openxmlformats.org/officeDocument/2006/relationships/slide" Target="slides/slide29.xml" /><Relationship Id="rId44" Type="http://schemas.openxmlformats.org/officeDocument/2006/relationships/slide" Target="slides/slide42.xml" /><Relationship Id="rId52" Type="http://schemas.openxmlformats.org/officeDocument/2006/relationships/slide" Target="slides/slide50.xml" /><Relationship Id="rId60" Type="http://schemas.openxmlformats.org/officeDocument/2006/relationships/slide" Target="slides/slide58.xml" /><Relationship Id="rId65" Type="http://schemas.openxmlformats.org/officeDocument/2006/relationships/slide" Target="slides/slide63.xml" /><Relationship Id="rId4" Type="http://schemas.openxmlformats.org/officeDocument/2006/relationships/slide" Target="slides/slide2.xml" /><Relationship Id="rId9" Type="http://schemas.openxmlformats.org/officeDocument/2006/relationships/slide" Target="slides/slide7.xml" /><Relationship Id="rId14" Type="http://schemas.openxmlformats.org/officeDocument/2006/relationships/slide" Target="slides/slide12.xml" /><Relationship Id="rId22" Type="http://schemas.openxmlformats.org/officeDocument/2006/relationships/slide" Target="slides/slide20.xml" /><Relationship Id="rId27" Type="http://schemas.openxmlformats.org/officeDocument/2006/relationships/slide" Target="slides/slide25.xml" /><Relationship Id="rId30" Type="http://schemas.openxmlformats.org/officeDocument/2006/relationships/slide" Target="slides/slide28.xml" /><Relationship Id="rId35" Type="http://schemas.openxmlformats.org/officeDocument/2006/relationships/slide" Target="slides/slide33.xml" /><Relationship Id="rId43" Type="http://schemas.openxmlformats.org/officeDocument/2006/relationships/slide" Target="slides/slide41.xml" /><Relationship Id="rId48" Type="http://schemas.openxmlformats.org/officeDocument/2006/relationships/slide" Target="slides/slide46.xml" /><Relationship Id="rId56" Type="http://schemas.openxmlformats.org/officeDocument/2006/relationships/slide" Target="slides/slide54.xml" /><Relationship Id="rId64" Type="http://schemas.openxmlformats.org/officeDocument/2006/relationships/slide" Target="slides/slide62.xml" /><Relationship Id="rId69" Type="http://schemas.openxmlformats.org/officeDocument/2006/relationships/presProps" Target="presProps.xml" /><Relationship Id="rId8" Type="http://schemas.openxmlformats.org/officeDocument/2006/relationships/slide" Target="slides/slide6.xml" /><Relationship Id="rId51" Type="http://schemas.openxmlformats.org/officeDocument/2006/relationships/slide" Target="slides/slide49.xml" /><Relationship Id="rId72" Type="http://schemas.openxmlformats.org/officeDocument/2006/relationships/tableStyles" Target="tableStyles.xml" /><Relationship Id="rId3" Type="http://schemas.openxmlformats.org/officeDocument/2006/relationships/slide" Target="slides/slide1.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slide" Target="slides/slide23.xml" /><Relationship Id="rId33" Type="http://schemas.openxmlformats.org/officeDocument/2006/relationships/slide" Target="slides/slide31.xml" /><Relationship Id="rId38" Type="http://schemas.openxmlformats.org/officeDocument/2006/relationships/slide" Target="slides/slide36.xml" /><Relationship Id="rId46" Type="http://schemas.openxmlformats.org/officeDocument/2006/relationships/slide" Target="slides/slide44.xml" /><Relationship Id="rId59" Type="http://schemas.openxmlformats.org/officeDocument/2006/relationships/slide" Target="slides/slide57.xml" /><Relationship Id="rId67" Type="http://schemas.openxmlformats.org/officeDocument/2006/relationships/notesMaster" Target="notesMasters/notesMaster1.xml" /><Relationship Id="rId20" Type="http://schemas.openxmlformats.org/officeDocument/2006/relationships/slide" Target="slides/slide18.xml" /><Relationship Id="rId41" Type="http://schemas.openxmlformats.org/officeDocument/2006/relationships/slide" Target="slides/slide39.xml" /><Relationship Id="rId54" Type="http://schemas.openxmlformats.org/officeDocument/2006/relationships/slide" Target="slides/slide52.xml" /><Relationship Id="rId62" Type="http://schemas.openxmlformats.org/officeDocument/2006/relationships/slide" Target="slides/slide60.xml" /><Relationship Id="rId70" Type="http://schemas.openxmlformats.org/officeDocument/2006/relationships/viewProps" Target="viewProps.xml" /></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cc7b680b2034ed09/Ta&#768;i%20li&#234;&#803;u/Th&#7889;ng%20k&#234;/Nam%202023/231127_GRDP2023vungKTT&#272;.xlsx" TargetMode="External" /><Relationship Id="rId2" Type="http://schemas.microsoft.com/office/2011/relationships/chartColorStyle" Target="colors1.xml" /><Relationship Id="rId1" Type="http://schemas.microsoft.com/office/2011/relationships/chartStyle" Target="style1.xml" /></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 /><Relationship Id="rId1" Type="http://schemas.openxmlformats.org/officeDocument/2006/relationships/package" Target="../embeddings/Microsoft_Excel_Worksheet.xlsx" /></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 /><Relationship Id="rId1" Type="http://schemas.openxmlformats.org/officeDocument/2006/relationships/package" Target="../embeddings/Microsoft_Excel_Worksheet1.xlsx" /></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ab9568c39a88b08a/TUONG%20TH/03%20-%20KINH%20T&#7870;%20X&#195;%20H&#7896;I/07%20-%20GRDP/T&#7892;NG%20GI&#193;%20TR&#7882;%20S&#7842;N%20PH&#7848;M/2023%20-%20QUY%20III/T&#7893;ng%20gi&#225;%20tr&#7883;%20sp%20c&#225;c%20huy&#7879;n.xlsx" TargetMode="External" /><Relationship Id="rId2" Type="http://schemas.microsoft.com/office/2011/relationships/chartColorStyle" Target="colors2.xml" /><Relationship Id="rId1" Type="http://schemas.microsoft.com/office/2011/relationships/chartStyle" Target="style2.xml" /></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cc7b680b2034ed09/Ta&#768;i%20li&#234;&#803;u/KH%202024/New%20folder/final/Tong%20GTSP%20uoc%20nam%202023%20KH%202024%20c%20M&#7929;%20di%20hop%20tinh%20uy%2027_11.xlsx" TargetMode="External" /><Relationship Id="rId2" Type="http://schemas.microsoft.com/office/2011/relationships/chartColorStyle" Target="colors3.xml" /><Relationship Id="rId1" Type="http://schemas.microsoft.com/office/2011/relationships/chartStyle" Target="style3.xml" /></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cc7b680b2034ed09/Ta&#768;i%20li&#234;&#803;u/KH%202024/New%20folder/final/Tong%20GTSP%20uoc%20nam%202023%20KH%202024%20c%20M&#7929;%20di%20hop%20tinh%20uy%2027_11.xlsx" TargetMode="External" /><Relationship Id="rId2" Type="http://schemas.microsoft.com/office/2011/relationships/chartColorStyle" Target="colors4.xml" /><Relationship Id="rId1" Type="http://schemas.microsoft.com/office/2011/relationships/chartStyle" Target="style4.xml" /></Relationships>
</file>

<file path=ppt/charts/_rels/chart7.xml.rels><?xml version="1.0" encoding="UTF-8" standalone="yes"?>
<Relationships xmlns="http://schemas.openxmlformats.org/package/2006/relationships"><Relationship Id="rId3" Type="http://schemas.openxmlformats.org/officeDocument/2006/relationships/oleObject" Target="https://d.docs.live.net/95b46f576ff3e227/n&#259;m%202023/TI&#7870;N%20&#272;&#7896;%20GI&#7842;I%20NG&#194;N/TH&#212;NG%20B&#193;O%20GI&#7842;I%20NG&#194;N%20&#272;&#7870;N%20C&#272;T/25.10.2023/Pl%20Bc%20gi&#7843;i%20ng&#226;n%2010%20th&#225;ng%20(25.10.2023).xlsx" TargetMode="External" /><Relationship Id="rId2" Type="http://schemas.microsoft.com/office/2011/relationships/chartColorStyle" Target="colors5.xml" /><Relationship Id="rId1" Type="http://schemas.microsoft.com/office/2011/relationships/chartStyle" Target="style5.xml" /></Relationships>
</file>

<file path=ppt/charts/_rels/chart8.xml.rels><?xml version="1.0" encoding="UTF-8" standalone="yes"?>
<Relationships xmlns="http://schemas.openxmlformats.org/package/2006/relationships"><Relationship Id="rId3" Type="http://schemas.openxmlformats.org/officeDocument/2006/relationships/oleObject" Target="file:///C:\Users\PC\Desktop\Pl%20Bc%20gi&#7843;i%20ng&#226;n%20H&#272;ND%20t&#7881;nh.xlsx" TargetMode="External" /><Relationship Id="rId2" Type="http://schemas.microsoft.com/office/2011/relationships/chartColorStyle" Target="colors6.xml" /><Relationship Id="rId1" Type="http://schemas.microsoft.com/office/2011/relationships/chartStyle" Target="style6.xm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err="1">
                <a:solidFill>
                  <a:schemeClr val="tx1"/>
                </a:solidFill>
                <a:latin typeface="Times New Roman" panose="02020603050405020304" pitchFamily="18" charset="0"/>
                <a:cs typeface="Times New Roman" panose="02020603050405020304" pitchFamily="18" charset="0"/>
              </a:rPr>
              <a:t>Tốc</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độ</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tăng</a:t>
            </a:r>
            <a:r>
              <a:rPr lang="en-US" sz="1600" b="1" baseline="0" dirty="0">
                <a:solidFill>
                  <a:schemeClr val="tx1"/>
                </a:solidFill>
                <a:latin typeface="Times New Roman" panose="02020603050405020304" pitchFamily="18" charset="0"/>
                <a:cs typeface="Times New Roman" panose="02020603050405020304" pitchFamily="18" charset="0"/>
              </a:rPr>
              <a:t> GRDP </a:t>
            </a:r>
            <a:r>
              <a:rPr lang="en-US" sz="1600" b="1" baseline="0" dirty="0" err="1">
                <a:solidFill>
                  <a:schemeClr val="tx1"/>
                </a:solidFill>
                <a:latin typeface="Times New Roman" panose="02020603050405020304" pitchFamily="18" charset="0"/>
                <a:cs typeface="Times New Roman" panose="02020603050405020304" pitchFamily="18" charset="0"/>
              </a:rPr>
              <a:t>năm</a:t>
            </a:r>
            <a:r>
              <a:rPr lang="en-US" sz="1600" b="1" baseline="0" dirty="0">
                <a:solidFill>
                  <a:schemeClr val="tx1"/>
                </a:solidFill>
                <a:latin typeface="Times New Roman" panose="02020603050405020304" pitchFamily="18" charset="0"/>
                <a:cs typeface="Times New Roman" panose="02020603050405020304" pitchFamily="18" charset="0"/>
              </a:rPr>
              <a:t> 2023 </a:t>
            </a:r>
            <a:r>
              <a:rPr lang="en-US" sz="1600" b="1" baseline="0" dirty="0" err="1">
                <a:solidFill>
                  <a:schemeClr val="tx1"/>
                </a:solidFill>
                <a:latin typeface="Times New Roman" panose="02020603050405020304" pitchFamily="18" charset="0"/>
                <a:cs typeface="Times New Roman" panose="02020603050405020304" pitchFamily="18" charset="0"/>
              </a:rPr>
              <a:t>của</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Vùng</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Bắc</a:t>
            </a:r>
            <a:r>
              <a:rPr lang="en-US" sz="1600" b="1" baseline="0" dirty="0">
                <a:solidFill>
                  <a:schemeClr val="tx1"/>
                </a:solidFill>
                <a:latin typeface="Times New Roman" panose="02020603050405020304" pitchFamily="18" charset="0"/>
                <a:cs typeface="Times New Roman" panose="02020603050405020304" pitchFamily="18" charset="0"/>
              </a:rPr>
              <a:t> Trung </a:t>
            </a:r>
            <a:r>
              <a:rPr lang="en-US" sz="1600" b="1" baseline="0" dirty="0" err="1">
                <a:solidFill>
                  <a:schemeClr val="tx1"/>
                </a:solidFill>
                <a:latin typeface="Times New Roman" panose="02020603050405020304" pitchFamily="18" charset="0"/>
                <a:cs typeface="Times New Roman" panose="02020603050405020304" pitchFamily="18" charset="0"/>
              </a:rPr>
              <a:t>Bộ</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và</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duyên</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hải</a:t>
            </a:r>
            <a:r>
              <a:rPr lang="en-US" sz="1600" b="1" baseline="0" dirty="0">
                <a:solidFill>
                  <a:schemeClr val="tx1"/>
                </a:solidFill>
                <a:latin typeface="Times New Roman" panose="02020603050405020304" pitchFamily="18" charset="0"/>
                <a:cs typeface="Times New Roman" panose="02020603050405020304" pitchFamily="18" charset="0"/>
              </a:rPr>
              <a:t> Trung </a:t>
            </a:r>
            <a:r>
              <a:rPr lang="en-US" sz="1600" b="1" baseline="0" dirty="0" err="1">
                <a:solidFill>
                  <a:schemeClr val="tx1"/>
                </a:solidFill>
                <a:latin typeface="Times New Roman" panose="02020603050405020304" pitchFamily="18" charset="0"/>
                <a:cs typeface="Times New Roman" panose="02020603050405020304" pitchFamily="18" charset="0"/>
              </a:rPr>
              <a:t>Bộ</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baseline="0" dirty="0"/>
              <a:t>(%)</a:t>
            </a:r>
            <a:endParaRPr lang="en-US" dirty="0"/>
          </a:p>
        </c:rich>
      </c:tx>
      <c:layout>
        <c:manualLayout>
          <c:xMode val="edge"/>
          <c:yMode val="edge"/>
          <c:x val="0.18275901582105816"/>
          <c:y val="6.443453506585514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'RANK (Vung)'!$B$32:$B$45</c:f>
              <c:strCache>
                <c:ptCount val="14"/>
                <c:pt idx="0">
                  <c:v>Khánh Hòa</c:v>
                </c:pt>
                <c:pt idx="1">
                  <c:v>Ninh Thuận</c:v>
                </c:pt>
                <c:pt idx="2">
                  <c:v>Tỉnh Phú Yên</c:v>
                </c:pt>
                <c:pt idx="3">
                  <c:v>Bình Thuận</c:v>
                </c:pt>
                <c:pt idx="4">
                  <c:v>Hà Tĩnh</c:v>
                </c:pt>
                <c:pt idx="5">
                  <c:v>Bình Định</c:v>
                </c:pt>
                <c:pt idx="6">
                  <c:v>Quảng Bình</c:v>
                </c:pt>
                <c:pt idx="7">
                  <c:v>Nghệ An</c:v>
                </c:pt>
                <c:pt idx="8">
                  <c:v>Thừa Thiên - Huế</c:v>
                </c:pt>
                <c:pt idx="9">
                  <c:v>Thanh Hóa</c:v>
                </c:pt>
                <c:pt idx="10">
                  <c:v>Quảng Trị</c:v>
                </c:pt>
                <c:pt idx="11">
                  <c:v>Quảng Ngãi</c:v>
                </c:pt>
                <c:pt idx="12">
                  <c:v>Đà Nẵng</c:v>
                </c:pt>
                <c:pt idx="13">
                  <c:v>Quảng Nam </c:v>
                </c:pt>
              </c:strCache>
            </c:strRef>
          </c:cat>
          <c:val>
            <c:numRef>
              <c:f>'RANK (Vung)'!$C$32:$C$45</c:f>
            </c:numRef>
          </c:val>
          <c:extLst>
            <c:ext xmlns:c16="http://schemas.microsoft.com/office/drawing/2014/chart" uri="{C3380CC4-5D6E-409C-BE32-E72D297353CC}">
              <c16:uniqueId val="{00000000-7804-4435-B9C0-061DBAA6D980}"/>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'RANK (Vung)'!$B$32:$B$45</c:f>
              <c:strCache>
                <c:ptCount val="14"/>
                <c:pt idx="0">
                  <c:v>Khánh Hòa</c:v>
                </c:pt>
                <c:pt idx="1">
                  <c:v>Ninh Thuận</c:v>
                </c:pt>
                <c:pt idx="2">
                  <c:v>Tỉnh Phú Yên</c:v>
                </c:pt>
                <c:pt idx="3">
                  <c:v>Bình Thuận</c:v>
                </c:pt>
                <c:pt idx="4">
                  <c:v>Hà Tĩnh</c:v>
                </c:pt>
                <c:pt idx="5">
                  <c:v>Bình Định</c:v>
                </c:pt>
                <c:pt idx="6">
                  <c:v>Quảng Bình</c:v>
                </c:pt>
                <c:pt idx="7">
                  <c:v>Nghệ An</c:v>
                </c:pt>
                <c:pt idx="8">
                  <c:v>Thừa Thiên - Huế</c:v>
                </c:pt>
                <c:pt idx="9">
                  <c:v>Thanh Hóa</c:v>
                </c:pt>
                <c:pt idx="10">
                  <c:v>Quảng Trị</c:v>
                </c:pt>
                <c:pt idx="11">
                  <c:v>Quảng Ngãi</c:v>
                </c:pt>
                <c:pt idx="12">
                  <c:v>Đà Nẵng</c:v>
                </c:pt>
                <c:pt idx="13">
                  <c:v>Quảng Nam </c:v>
                </c:pt>
              </c:strCache>
            </c:strRef>
          </c:cat>
          <c:val>
            <c:numRef>
              <c:f>'RANK (Vung)'!$D$32:$D$45</c:f>
            </c:numRef>
          </c:val>
          <c:extLst>
            <c:ext xmlns:c16="http://schemas.microsoft.com/office/drawing/2014/chart" uri="{C3380CC4-5D6E-409C-BE32-E72D297353CC}">
              <c16:uniqueId val="{00000001-7804-4435-B9C0-061DBAA6D980}"/>
            </c:ext>
          </c:extLst>
        </c:ser>
        <c:ser>
          <c:idx val="2"/>
          <c:order val="2"/>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'RANK (Vung)'!$B$32:$B$45</c:f>
              <c:strCache>
                <c:ptCount val="14"/>
                <c:pt idx="0">
                  <c:v>Khánh Hòa</c:v>
                </c:pt>
                <c:pt idx="1">
                  <c:v>Ninh Thuận</c:v>
                </c:pt>
                <c:pt idx="2">
                  <c:v>Tỉnh Phú Yên</c:v>
                </c:pt>
                <c:pt idx="3">
                  <c:v>Bình Thuận</c:v>
                </c:pt>
                <c:pt idx="4">
                  <c:v>Hà Tĩnh</c:v>
                </c:pt>
                <c:pt idx="5">
                  <c:v>Bình Định</c:v>
                </c:pt>
                <c:pt idx="6">
                  <c:v>Quảng Bình</c:v>
                </c:pt>
                <c:pt idx="7">
                  <c:v>Nghệ An</c:v>
                </c:pt>
                <c:pt idx="8">
                  <c:v>Thừa Thiên - Huế</c:v>
                </c:pt>
                <c:pt idx="9">
                  <c:v>Thanh Hóa</c:v>
                </c:pt>
                <c:pt idx="10">
                  <c:v>Quảng Trị</c:v>
                </c:pt>
                <c:pt idx="11">
                  <c:v>Quảng Ngãi</c:v>
                </c:pt>
                <c:pt idx="12">
                  <c:v>Đà Nẵng</c:v>
                </c:pt>
                <c:pt idx="13">
                  <c:v>Quảng Nam </c:v>
                </c:pt>
              </c:strCache>
            </c:strRef>
          </c:cat>
          <c:val>
            <c:numRef>
              <c:f>'RANK (Vung)'!$E$32:$E$45</c:f>
            </c:numRef>
          </c:val>
          <c:extLst>
            <c:ext xmlns:c16="http://schemas.microsoft.com/office/drawing/2014/chart" uri="{C3380CC4-5D6E-409C-BE32-E72D297353CC}">
              <c16:uniqueId val="{00000002-7804-4435-B9C0-061DBAA6D980}"/>
            </c:ext>
          </c:extLst>
        </c:ser>
        <c:ser>
          <c:idx val="3"/>
          <c:order val="3"/>
          <c:spPr>
            <a:solidFill>
              <a:schemeClr val="accent4"/>
            </a:solidFill>
            <a:ln>
              <a:noFill/>
            </a:ln>
            <a:effectLst/>
          </c:spPr>
          <c:invertIfNegative val="0"/>
          <c:dPt>
            <c:idx val="5"/>
            <c:invertIfNegative val="0"/>
            <c:bubble3D val="0"/>
            <c:spPr>
              <a:solidFill>
                <a:schemeClr val="accent2"/>
              </a:solidFill>
              <a:ln>
                <a:noFill/>
              </a:ln>
              <a:effectLst/>
            </c:spPr>
            <c:extLst>
              <c:ext xmlns:c16="http://schemas.microsoft.com/office/drawing/2014/chart" uri="{C3380CC4-5D6E-409C-BE32-E72D297353CC}">
                <c16:uniqueId val="{00000004-7804-4435-B9C0-061DBAA6D980}"/>
              </c:ext>
            </c:extLst>
          </c:dPt>
          <c:dLbls>
            <c:dLbl>
              <c:idx val="0"/>
              <c:layout>
                <c:manualLayout>
                  <c:x val="0"/>
                  <c:y val="-0.1939755530558680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804-4435-B9C0-061DBAA6D980}"/>
                </c:ext>
              </c:extLst>
            </c:dLbl>
            <c:dLbl>
              <c:idx val="1"/>
              <c:layout>
                <c:manualLayout>
                  <c:x val="0"/>
                  <c:y val="-0.1860358455193100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804-4435-B9C0-061DBAA6D980}"/>
                </c:ext>
              </c:extLst>
            </c:dLbl>
            <c:dLbl>
              <c:idx val="2"/>
              <c:layout>
                <c:manualLayout>
                  <c:x val="0"/>
                  <c:y val="-0.1858393700787401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804-4435-B9C0-061DBAA6D980}"/>
                </c:ext>
              </c:extLst>
            </c:dLbl>
            <c:dLbl>
              <c:idx val="3"/>
              <c:layout>
                <c:manualLayout>
                  <c:x val="0"/>
                  <c:y val="-0.1742261771727295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804-4435-B9C0-061DBAA6D980}"/>
                </c:ext>
              </c:extLst>
            </c:dLbl>
            <c:dLbl>
              <c:idx val="4"/>
              <c:layout>
                <c:manualLayout>
                  <c:x val="-4.327594919311472E-17"/>
                  <c:y val="-0.175326184060938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804-4435-B9C0-061DBAA6D980}"/>
                </c:ext>
              </c:extLst>
            </c:dLbl>
            <c:dLbl>
              <c:idx val="5"/>
              <c:layout>
                <c:manualLayout>
                  <c:x val="-9.7776627723068034E-17"/>
                  <c:y val="-0.16044394450693664"/>
                </c:manualLayout>
              </c:layout>
              <c:tx>
                <c:rich>
                  <a:bodyPr/>
                  <a:lstStyle/>
                  <a:p>
                    <a:fld id="{FB7EA1F9-D451-464C-BACA-29A8423F512C}" type="VALUE">
                      <a:rPr lang="en-US">
                        <a:solidFill>
                          <a:srgbClr val="FF0000"/>
                        </a:solidFill>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804-4435-B9C0-061DBAA6D980}"/>
                </c:ext>
              </c:extLst>
            </c:dLbl>
            <c:dLbl>
              <c:idx val="6"/>
              <c:layout>
                <c:manualLayout>
                  <c:x val="1.3333330533683877E-3"/>
                  <c:y val="-0.14603074615673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804-4435-B9C0-061DBAA6D980}"/>
                </c:ext>
              </c:extLst>
            </c:dLbl>
            <c:dLbl>
              <c:idx val="7"/>
              <c:layout>
                <c:manualLayout>
                  <c:x val="0"/>
                  <c:y val="-0.1450168728908887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804-4435-B9C0-061DBAA6D980}"/>
                </c:ext>
              </c:extLst>
            </c:dLbl>
            <c:dLbl>
              <c:idx val="8"/>
              <c:layout>
                <c:manualLayout>
                  <c:x val="1.33333305336829E-3"/>
                  <c:y val="-0.1509564304461943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804-4435-B9C0-061DBAA6D980}"/>
                </c:ext>
              </c:extLst>
            </c:dLbl>
            <c:dLbl>
              <c:idx val="9"/>
              <c:layout>
                <c:manualLayout>
                  <c:x val="-1.3333330533684855E-3"/>
                  <c:y val="-0.1353175853018372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804-4435-B9C0-061DBAA6D980}"/>
                </c:ext>
              </c:extLst>
            </c:dLbl>
            <c:dLbl>
              <c:idx val="10"/>
              <c:layout>
                <c:manualLayout>
                  <c:x val="-1.3333330533684855E-3"/>
                  <c:y val="-0.1412919385076865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804-4435-B9C0-061DBAA6D980}"/>
                </c:ext>
              </c:extLst>
            </c:dLbl>
            <c:dLbl>
              <c:idx val="11"/>
              <c:layout>
                <c:manualLayout>
                  <c:x val="-1.9555325544613607E-16"/>
                  <c:y val="-7.379377577802774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804-4435-B9C0-061DBAA6D980}"/>
                </c:ext>
              </c:extLst>
            </c:dLbl>
            <c:dLbl>
              <c:idx val="12"/>
              <c:layout>
                <c:manualLayout>
                  <c:x val="-9.7776627723068034E-17"/>
                  <c:y val="-8.553010873640794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804-4435-B9C0-061DBAA6D980}"/>
                </c:ext>
              </c:extLst>
            </c:dLbl>
            <c:dLbl>
              <c:idx val="13"/>
              <c:layout>
                <c:manualLayout>
                  <c:x val="0"/>
                  <c:y val="-0.1670422197225345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804-4435-B9C0-061DBAA6D98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'RANK (Vung)'!$B$32:$B$45</c:f>
              <c:strCache>
                <c:ptCount val="14"/>
                <c:pt idx="0">
                  <c:v>Khánh Hòa</c:v>
                </c:pt>
                <c:pt idx="1">
                  <c:v>Ninh Thuận</c:v>
                </c:pt>
                <c:pt idx="2">
                  <c:v>Tỉnh Phú Yên</c:v>
                </c:pt>
                <c:pt idx="3">
                  <c:v>Bình Thuận</c:v>
                </c:pt>
                <c:pt idx="4">
                  <c:v>Hà Tĩnh</c:v>
                </c:pt>
                <c:pt idx="5">
                  <c:v>Bình Định</c:v>
                </c:pt>
                <c:pt idx="6">
                  <c:v>Quảng Bình</c:v>
                </c:pt>
                <c:pt idx="7">
                  <c:v>Nghệ An</c:v>
                </c:pt>
                <c:pt idx="8">
                  <c:v>Thừa Thiên - Huế</c:v>
                </c:pt>
                <c:pt idx="9">
                  <c:v>Thanh Hóa</c:v>
                </c:pt>
                <c:pt idx="10">
                  <c:v>Quảng Trị</c:v>
                </c:pt>
                <c:pt idx="11">
                  <c:v>Quảng Ngãi</c:v>
                </c:pt>
                <c:pt idx="12">
                  <c:v>Đà Nẵng</c:v>
                </c:pt>
                <c:pt idx="13">
                  <c:v>Quảng Nam </c:v>
                </c:pt>
              </c:strCache>
            </c:strRef>
          </c:cat>
          <c:val>
            <c:numRef>
              <c:f>'RANK (Vung)'!$F$32:$F$45</c:f>
              <c:numCache>
                <c:formatCode>_(* #,##0.00_);_(* \(#,##0.00\);_(* "-"??_);_(@_)</c:formatCode>
                <c:ptCount val="14"/>
                <c:pt idx="0">
                  <c:v>10.350764044072847</c:v>
                </c:pt>
                <c:pt idx="1">
                  <c:v>9.402728241996499</c:v>
                </c:pt>
                <c:pt idx="2">
                  <c:v>9.1586226845409726</c:v>
                </c:pt>
                <c:pt idx="3">
                  <c:v>8.1002025744458876</c:v>
                </c:pt>
                <c:pt idx="4">
                  <c:v>8.0485521097205464</c:v>
                </c:pt>
                <c:pt idx="5">
                  <c:v>7.6112079874312855</c:v>
                </c:pt>
                <c:pt idx="6">
                  <c:v>7.1972189794873742</c:v>
                </c:pt>
                <c:pt idx="7">
                  <c:v>7.1354332393849234</c:v>
                </c:pt>
                <c:pt idx="8">
                  <c:v>7.0331108068520933</c:v>
                </c:pt>
                <c:pt idx="9">
                  <c:v>7.0086795387586136</c:v>
                </c:pt>
                <c:pt idx="10">
                  <c:v>6.6763416582415545</c:v>
                </c:pt>
                <c:pt idx="11">
                  <c:v>3.0277197877113906</c:v>
                </c:pt>
                <c:pt idx="12">
                  <c:v>2.582218874953071</c:v>
                </c:pt>
                <c:pt idx="13">
                  <c:v>-8.2453686624832159</c:v>
                </c:pt>
              </c:numCache>
            </c:numRef>
          </c:val>
          <c:extLst>
            <c:ext xmlns:c16="http://schemas.microsoft.com/office/drawing/2014/chart" uri="{C3380CC4-5D6E-409C-BE32-E72D297353CC}">
              <c16:uniqueId val="{00000012-7804-4435-B9C0-061DBAA6D980}"/>
            </c:ext>
          </c:extLst>
        </c:ser>
        <c:dLbls>
          <c:dLblPos val="ctr"/>
          <c:showLegendKey val="0"/>
          <c:showVal val="1"/>
          <c:showCatName val="0"/>
          <c:showSerName val="0"/>
          <c:showPercent val="0"/>
          <c:showBubbleSize val="0"/>
        </c:dLbls>
        <c:gapWidth val="150"/>
        <c:overlap val="100"/>
        <c:axId val="476159583"/>
        <c:axId val="446422815"/>
      </c:barChart>
      <c:catAx>
        <c:axId val="476159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6422815"/>
        <c:crosses val="autoZero"/>
        <c:auto val="1"/>
        <c:lblAlgn val="ctr"/>
        <c:lblOffset val="100"/>
        <c:noMultiLvlLbl val="0"/>
      </c:catAx>
      <c:valAx>
        <c:axId val="446422815"/>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761595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316982324397132"/>
          <c:y val="9.300825652797573E-2"/>
          <c:w val="0.42285806703075701"/>
          <c:h val="0.84429272684154422"/>
        </c:manualLayout>
      </c:layout>
      <c:doughnutChart>
        <c:varyColors val="1"/>
        <c:ser>
          <c:idx val="0"/>
          <c:order val="0"/>
          <c:tx>
            <c:strRef>
              <c:f>Sheet1!$B$1</c:f>
              <c:strCache>
                <c:ptCount val="1"/>
                <c:pt idx="0">
                  <c:v>Tỷ trọng</c:v>
                </c:pt>
              </c:strCache>
            </c:strRef>
          </c:tx>
          <c:spPr>
            <a:ln>
              <a:solidFill>
                <a:srgbClr val="FFFF00"/>
              </a:solidFill>
            </a:ln>
          </c:spPr>
          <c:dPt>
            <c:idx val="0"/>
            <c:bubble3D val="0"/>
            <c:explosion val="1"/>
            <c:spPr>
              <a:solidFill>
                <a:srgbClr val="92D050"/>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1-54DD-482D-9EC8-5469531F22BD}"/>
              </c:ext>
            </c:extLst>
          </c:dPt>
          <c:dPt>
            <c:idx val="1"/>
            <c:bubble3D val="0"/>
            <c:spPr>
              <a:solidFill>
                <a:srgbClr val="FF7C80"/>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3-54DD-482D-9EC8-5469531F22BD}"/>
              </c:ext>
            </c:extLst>
          </c:dPt>
          <c:dPt>
            <c:idx val="2"/>
            <c:bubble3D val="0"/>
            <c:spPr>
              <a:solidFill>
                <a:srgbClr val="FF9900"/>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5-54DD-482D-9EC8-5469531F22BD}"/>
              </c:ext>
            </c:extLst>
          </c:dPt>
          <c:dPt>
            <c:idx val="3"/>
            <c:bubble3D val="0"/>
            <c:explosion val="9"/>
            <c:spPr>
              <a:solidFill>
                <a:schemeClr val="accent4"/>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7-54DD-482D-9EC8-5469531F22BD}"/>
              </c:ext>
            </c:extLst>
          </c:dPt>
          <c:dLbls>
            <c:dLbl>
              <c:idx val="0"/>
              <c:layout>
                <c:manualLayout>
                  <c:x val="0.1633778378592384"/>
                  <c:y val="-6.4033256604786939E-2"/>
                </c:manualLayout>
              </c:layout>
              <c:tx>
                <c:rich>
                  <a:bodyPr/>
                  <a:lstStyle/>
                  <a:p>
                    <a:fld id="{7EEC16E9-B999-4025-8110-8759F84B5D0F}" type="PERCENTAGE">
                      <a:rPr lang="en-US" i="1"/>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4DD-482D-9EC8-5469531F22BD}"/>
                </c:ext>
              </c:extLst>
            </c:dLbl>
            <c:dLbl>
              <c:idx val="1"/>
              <c:layout>
                <c:manualLayout>
                  <c:x val="0.15792154358350849"/>
                  <c:y val="4.875324021320225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4DD-482D-9EC8-5469531F22BD}"/>
                </c:ext>
              </c:extLst>
            </c:dLbl>
            <c:dLbl>
              <c:idx val="2"/>
              <c:layout>
                <c:manualLayout>
                  <c:x val="-0.1396861444973154"/>
                  <c:y val="-7.2992240237209002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4DD-482D-9EC8-5469531F22BD}"/>
                </c:ext>
              </c:extLst>
            </c:dLbl>
            <c:dLbl>
              <c:idx val="3"/>
              <c:layout>
                <c:manualLayout>
                  <c:x val="-2.8549723178367965E-2"/>
                  <c:y val="-0.1856687526484189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4DD-482D-9EC8-5469531F22BD}"/>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Nông, lâm nghiệp và thủy sản</c:v>
                </c:pt>
                <c:pt idx="1">
                  <c:v>Công nghiệp và xây dựng</c:v>
                </c:pt>
                <c:pt idx="2">
                  <c:v>Dịch vụ</c:v>
                </c:pt>
                <c:pt idx="3">
                  <c:v>Thuế SP trừ trợ cấp SP</c:v>
                </c:pt>
              </c:strCache>
            </c:strRef>
          </c:cat>
          <c:val>
            <c:numRef>
              <c:f>Sheet1!$B$2:$B$5</c:f>
              <c:numCache>
                <c:formatCode>General</c:formatCode>
                <c:ptCount val="4"/>
                <c:pt idx="0">
                  <c:v>26.38</c:v>
                </c:pt>
                <c:pt idx="1">
                  <c:v>30.39</c:v>
                </c:pt>
                <c:pt idx="2">
                  <c:v>38.9</c:v>
                </c:pt>
                <c:pt idx="3">
                  <c:v>4.33</c:v>
                </c:pt>
              </c:numCache>
            </c:numRef>
          </c:val>
          <c:extLst>
            <c:ext xmlns:c16="http://schemas.microsoft.com/office/drawing/2014/chart" uri="{C3380CC4-5D6E-409C-BE32-E72D297353CC}">
              <c16:uniqueId val="{0000000A-54DD-482D-9EC8-5469531F22BD}"/>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316982324397132"/>
          <c:y val="9.300825652797573E-2"/>
          <c:w val="0.42285806703075701"/>
          <c:h val="0.84429272684154422"/>
        </c:manualLayout>
      </c:layout>
      <c:doughnutChart>
        <c:varyColors val="1"/>
        <c:ser>
          <c:idx val="0"/>
          <c:order val="0"/>
          <c:tx>
            <c:strRef>
              <c:f>Sheet1!$B$1</c:f>
              <c:strCache>
                <c:ptCount val="1"/>
                <c:pt idx="0">
                  <c:v>Tỷ trọng</c:v>
                </c:pt>
              </c:strCache>
            </c:strRef>
          </c:tx>
          <c:spPr>
            <a:ln>
              <a:solidFill>
                <a:srgbClr val="FFFF00"/>
              </a:solidFill>
            </a:ln>
          </c:spPr>
          <c:dPt>
            <c:idx val="0"/>
            <c:bubble3D val="0"/>
            <c:explosion val="1"/>
            <c:spPr>
              <a:solidFill>
                <a:srgbClr val="92D050"/>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1-5882-4EC4-B4A4-59F7188ED3DC}"/>
              </c:ext>
            </c:extLst>
          </c:dPt>
          <c:dPt>
            <c:idx val="1"/>
            <c:bubble3D val="0"/>
            <c:spPr>
              <a:solidFill>
                <a:srgbClr val="FF7C80"/>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3-5882-4EC4-B4A4-59F7188ED3DC}"/>
              </c:ext>
            </c:extLst>
          </c:dPt>
          <c:dPt>
            <c:idx val="2"/>
            <c:bubble3D val="0"/>
            <c:spPr>
              <a:solidFill>
                <a:srgbClr val="FF9900"/>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5-5882-4EC4-B4A4-59F7188ED3DC}"/>
              </c:ext>
            </c:extLst>
          </c:dPt>
          <c:dPt>
            <c:idx val="3"/>
            <c:bubble3D val="0"/>
            <c:explosion val="9"/>
            <c:spPr>
              <a:solidFill>
                <a:schemeClr val="accent4"/>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7-5882-4EC4-B4A4-59F7188ED3DC}"/>
              </c:ext>
            </c:extLst>
          </c:dPt>
          <c:dLbls>
            <c:dLbl>
              <c:idx val="0"/>
              <c:layout>
                <c:manualLayout>
                  <c:x val="9.8415991000260661E-2"/>
                  <c:y val="-8.530432872264312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882-4EC4-B4A4-59F7188ED3DC}"/>
                </c:ext>
              </c:extLst>
            </c:dLbl>
            <c:dLbl>
              <c:idx val="1"/>
              <c:layout>
                <c:manualLayout>
                  <c:x val="0.1560011524056468"/>
                  <c:y val="2.393667579760306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882-4EC4-B4A4-59F7188ED3DC}"/>
                </c:ext>
              </c:extLst>
            </c:dLbl>
            <c:dLbl>
              <c:idx val="2"/>
              <c:layout>
                <c:manualLayout>
                  <c:x val="-0.12910894349096599"/>
                  <c:y val="8.5469584434921773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882-4EC4-B4A4-59F7188ED3DC}"/>
                </c:ext>
              </c:extLst>
            </c:dLbl>
            <c:dLbl>
              <c:idx val="3"/>
              <c:layout>
                <c:manualLayout>
                  <c:x val="-1.8092402811503934E-2"/>
                  <c:y val="-0.15730724749583161"/>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882-4EC4-B4A4-59F7188ED3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Nông, lâm nghiệp và thủy sản</c:v>
                </c:pt>
                <c:pt idx="1">
                  <c:v>Công nghiệp và xây dựng</c:v>
                </c:pt>
                <c:pt idx="2">
                  <c:v>Dịch vụ</c:v>
                </c:pt>
                <c:pt idx="3">
                  <c:v>Thuế SP trừ trợ cấp SP</c:v>
                </c:pt>
              </c:strCache>
            </c:strRef>
          </c:cat>
          <c:val>
            <c:numRef>
              <c:f>Sheet1!$B$2:$B$5</c:f>
              <c:numCache>
                <c:formatCode>General</c:formatCode>
                <c:ptCount val="4"/>
                <c:pt idx="0">
                  <c:v>27.4</c:v>
                </c:pt>
                <c:pt idx="1">
                  <c:v>30.2</c:v>
                </c:pt>
                <c:pt idx="2">
                  <c:v>38</c:v>
                </c:pt>
                <c:pt idx="3">
                  <c:v>4.4000000000000004</c:v>
                </c:pt>
              </c:numCache>
            </c:numRef>
          </c:val>
          <c:extLst>
            <c:ext xmlns:c16="http://schemas.microsoft.com/office/drawing/2014/chart" uri="{C3380CC4-5D6E-409C-BE32-E72D297353CC}">
              <c16:uniqueId val="{0000000A-5882-4EC4-B4A4-59F7188ED3DC}"/>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err="1">
                <a:latin typeface="Times New Roman" panose="02020603050405020304" pitchFamily="18" charset="0"/>
                <a:cs typeface="Times New Roman" panose="02020603050405020304" pitchFamily="18" charset="0"/>
              </a:rPr>
              <a:t>Tốc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Tổng</a:t>
            </a:r>
            <a:r>
              <a:rPr lang="en-US" sz="2400" b="1" dirty="0">
                <a:latin typeface="Times New Roman" panose="02020603050405020304" pitchFamily="18" charset="0"/>
                <a:cs typeface="Times New Roman" panose="02020603050405020304" pitchFamily="18" charset="0"/>
              </a:rPr>
              <a:t> GTSP </a:t>
            </a:r>
            <a:r>
              <a:rPr lang="en-US" sz="2400" b="1" dirty="0" err="1">
                <a:latin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cs typeface="Times New Roman" panose="02020603050405020304" pitchFamily="18" charset="0"/>
              </a:rPr>
              <a:t> 2023 </a:t>
            </a:r>
            <a:r>
              <a:rPr lang="en-US" sz="2400" b="1" dirty="0" err="1">
                <a:latin typeface="Times New Roman" panose="02020603050405020304" pitchFamily="18" charset="0"/>
                <a:cs typeface="Times New Roman" panose="02020603050405020304" pitchFamily="18" charset="0"/>
              </a:rPr>
              <a:t>của</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các</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địa</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phương</a:t>
            </a:r>
            <a:endParaRPr lang="en-US" sz="2400" b="1" dirty="0">
              <a:latin typeface="Times New Roman" panose="02020603050405020304" pitchFamily="18" charset="0"/>
              <a:cs typeface="Times New Roman" panose="02020603050405020304" pitchFamily="18" charset="0"/>
            </a:endParaRPr>
          </a:p>
        </c:rich>
      </c:tx>
      <c:layout>
        <c:manualLayout>
          <c:xMode val="edge"/>
          <c:yMode val="edge"/>
          <c:x val="0.24618740691318325"/>
          <c:y val="4.61435525921140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'Thứ hạng tốc độ'!$C$8</c:f>
              <c:strCache>
                <c:ptCount val="1"/>
                <c:pt idx="0">
                  <c:v>Tốc độ tăng Tổng GTSP 9 tháng đầu năm 2023 so với cùng kỳ</c:v>
                </c:pt>
              </c:strCache>
            </c:strRef>
          </c:tx>
          <c:spPr>
            <a:solidFill>
              <a:schemeClr val="accent2"/>
            </a:solidFill>
            <a:ln>
              <a:noFill/>
            </a:ln>
            <a:effectLst/>
          </c:spPr>
          <c:invertIfNegative val="0"/>
          <c:dLbls>
            <c:dLbl>
              <c:idx val="0"/>
              <c:layout>
                <c:manualLayout>
                  <c:x val="7.1748291176033582E-3"/>
                  <c:y val="-2.07645986664513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6E9-4B5E-B952-09784CBB5E9A}"/>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'Thứ hạng tốc độ'!$B$9:$B$21</c:f>
              <c:strCache>
                <c:ptCount val="11"/>
                <c:pt idx="0">
                  <c:v>Huyện Hoài Ân</c:v>
                </c:pt>
                <c:pt idx="1">
                  <c:v>Huyện Tây Sơn</c:v>
                </c:pt>
                <c:pt idx="2">
                  <c:v>Huyện Phù Cát</c:v>
                </c:pt>
                <c:pt idx="3">
                  <c:v>Thị xã Hoài Nhơn</c:v>
                </c:pt>
                <c:pt idx="4">
                  <c:v>Huyện Tuy Phước</c:v>
                </c:pt>
                <c:pt idx="5">
                  <c:v>TP Quy Nhơn</c:v>
                </c:pt>
                <c:pt idx="6">
                  <c:v>Thị xã An Nhơn</c:v>
                </c:pt>
                <c:pt idx="7">
                  <c:v>Huyện Phù Mỹ</c:v>
                </c:pt>
                <c:pt idx="8">
                  <c:v>Huyện An Lão</c:v>
                </c:pt>
                <c:pt idx="9">
                  <c:v>Huyện Vĩnh Thạnh</c:v>
                </c:pt>
                <c:pt idx="10">
                  <c:v>Huyện Vân Canh</c:v>
                </c:pt>
              </c:strCache>
            </c:strRef>
          </c:cat>
          <c:val>
            <c:numRef>
              <c:f>'Thứ hạng tốc độ'!$C$9:$C$21</c:f>
              <c:numCache>
                <c:formatCode>0.00</c:formatCode>
                <c:ptCount val="11"/>
                <c:pt idx="0">
                  <c:v>11.66</c:v>
                </c:pt>
                <c:pt idx="1">
                  <c:v>10.1</c:v>
                </c:pt>
                <c:pt idx="2">
                  <c:v>9.82</c:v>
                </c:pt>
                <c:pt idx="3">
                  <c:v>9.81</c:v>
                </c:pt>
                <c:pt idx="4">
                  <c:v>8.0500000000000007</c:v>
                </c:pt>
                <c:pt idx="5">
                  <c:v>7.59</c:v>
                </c:pt>
                <c:pt idx="6">
                  <c:v>7.57</c:v>
                </c:pt>
                <c:pt idx="7">
                  <c:v>7.25</c:v>
                </c:pt>
                <c:pt idx="8">
                  <c:v>6.71</c:v>
                </c:pt>
                <c:pt idx="9">
                  <c:v>5.27</c:v>
                </c:pt>
                <c:pt idx="10">
                  <c:v>3.75</c:v>
                </c:pt>
              </c:numCache>
            </c:numRef>
          </c:val>
          <c:extLst>
            <c:ext xmlns:c16="http://schemas.microsoft.com/office/drawing/2014/chart" uri="{C3380CC4-5D6E-409C-BE32-E72D297353CC}">
              <c16:uniqueId val="{00000000-B89B-45B5-BF7A-D548546952AA}"/>
            </c:ext>
          </c:extLst>
        </c:ser>
        <c:dLbls>
          <c:dLblPos val="outEnd"/>
          <c:showLegendKey val="0"/>
          <c:showVal val="1"/>
          <c:showCatName val="0"/>
          <c:showSerName val="0"/>
          <c:showPercent val="0"/>
          <c:showBubbleSize val="0"/>
        </c:dLbls>
        <c:gapWidth val="219"/>
        <c:overlap val="-27"/>
        <c:axId val="201448064"/>
        <c:axId val="201467392"/>
      </c:barChart>
      <c:catAx>
        <c:axId val="201448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01467392"/>
        <c:crosses val="autoZero"/>
        <c:auto val="1"/>
        <c:lblAlgn val="ctr"/>
        <c:lblOffset val="100"/>
        <c:noMultiLvlLbl val="0"/>
      </c:catAx>
      <c:valAx>
        <c:axId val="2014673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1448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US" sz="2000" dirty="0" err="1">
                <a:latin typeface="Times New Roman" panose="02020603050405020304" pitchFamily="18" charset="0"/>
                <a:cs typeface="Times New Roman" panose="02020603050405020304" pitchFamily="18" charset="0"/>
              </a:rPr>
              <a:t>Tỷ</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trọng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Tổng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giá</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sản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phẩm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của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các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địa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phương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năm</a:t>
            </a:r>
            <a:r>
              <a:rPr lang="en-US" sz="2000" baseline="0" dirty="0">
                <a:latin typeface="Times New Roman" panose="02020603050405020304" pitchFamily="18" charset="0"/>
                <a:cs typeface="Times New Roman" panose="02020603050405020304" pitchFamily="18" charset="0"/>
              </a:rPr>
              <a:t> 2023</a:t>
            </a:r>
            <a:endParaRPr lang="en-US" sz="2000"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'[Tong GTSP uoc nam 2023 KH 2024 c Mỹ di hop tinh uy 27_11.xlsx]hh'!$M$17:$M$27</c:f>
              <c:strCache>
                <c:ptCount val="11"/>
                <c:pt idx="0">
                  <c:v>TP Quy Nhơn</c:v>
                </c:pt>
                <c:pt idx="1">
                  <c:v>Huyện An Lão</c:v>
                </c:pt>
                <c:pt idx="2">
                  <c:v>Thị xã Hoài Nhơn</c:v>
                </c:pt>
                <c:pt idx="3">
                  <c:v>Huyện Hoài Ân</c:v>
                </c:pt>
                <c:pt idx="4">
                  <c:v>Huyện Phù Mỹ</c:v>
                </c:pt>
                <c:pt idx="5">
                  <c:v>Huyện Vĩnh Thạnh</c:v>
                </c:pt>
                <c:pt idx="6">
                  <c:v>Huyện Tây Sơn</c:v>
                </c:pt>
                <c:pt idx="7">
                  <c:v>Huyện Phù Cát</c:v>
                </c:pt>
                <c:pt idx="8">
                  <c:v>Huyện Tuy Phước</c:v>
                </c:pt>
                <c:pt idx="9">
                  <c:v>Huyện Vân Canh</c:v>
                </c:pt>
                <c:pt idx="10">
                  <c:v>Thị xã An Nhơn</c:v>
                </c:pt>
              </c:strCache>
            </c:strRef>
          </c:cat>
          <c:val>
            <c:numRef>
              <c:f>'[Tong GTSP uoc nam 2023 KH 2024 c Mỹ di hop tinh uy 27_11.xlsx]hh'!$N$17:$N$27</c:f>
            </c:numRef>
          </c:val>
          <c:extLst>
            <c:ext xmlns:c16="http://schemas.microsoft.com/office/drawing/2014/chart" uri="{C3380CC4-5D6E-409C-BE32-E72D297353CC}">
              <c16:uniqueId val="{00000000-E474-40E2-A70E-E9CD08E82BFA}"/>
            </c:ext>
          </c:extLst>
        </c:ser>
        <c:ser>
          <c:idx val="1"/>
          <c:order val="1"/>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'[Tong GTSP uoc nam 2023 KH 2024 c Mỹ di hop tinh uy 27_11.xlsx]hh'!$M$17:$M$27</c:f>
              <c:strCache>
                <c:ptCount val="11"/>
                <c:pt idx="0">
                  <c:v>TP Quy Nhơn</c:v>
                </c:pt>
                <c:pt idx="1">
                  <c:v>Huyện An Lão</c:v>
                </c:pt>
                <c:pt idx="2">
                  <c:v>Thị xã Hoài Nhơn</c:v>
                </c:pt>
                <c:pt idx="3">
                  <c:v>Huyện Hoài Ân</c:v>
                </c:pt>
                <c:pt idx="4">
                  <c:v>Huyện Phù Mỹ</c:v>
                </c:pt>
                <c:pt idx="5">
                  <c:v>Huyện Vĩnh Thạnh</c:v>
                </c:pt>
                <c:pt idx="6">
                  <c:v>Huyện Tây Sơn</c:v>
                </c:pt>
                <c:pt idx="7">
                  <c:v>Huyện Phù Cát</c:v>
                </c:pt>
                <c:pt idx="8">
                  <c:v>Huyện Tuy Phước</c:v>
                </c:pt>
                <c:pt idx="9">
                  <c:v>Huyện Vân Canh</c:v>
                </c:pt>
                <c:pt idx="10">
                  <c:v>Thị xã An Nhơn</c:v>
                </c:pt>
              </c:strCache>
            </c:strRef>
          </c:cat>
          <c:val>
            <c:numRef>
              <c:f>'[Tong GTSP uoc nam 2023 KH 2024 c Mỹ di hop tinh uy 27_11.xlsx]hh'!$O$17:$O$27</c:f>
            </c:numRef>
          </c:val>
          <c:extLst>
            <c:ext xmlns:c16="http://schemas.microsoft.com/office/drawing/2014/chart" uri="{C3380CC4-5D6E-409C-BE32-E72D297353CC}">
              <c16:uniqueId val="{00000001-E474-40E2-A70E-E9CD08E82BFA}"/>
            </c:ext>
          </c:extLst>
        </c:ser>
        <c:ser>
          <c:idx val="2"/>
          <c:order val="2"/>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E474-40E2-A70E-E9CD08E82BFA}"/>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E474-40E2-A70E-E9CD08E82BFA}"/>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E474-40E2-A70E-E9CD08E82BFA}"/>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9-E474-40E2-A70E-E9CD08E82BFA}"/>
              </c:ext>
            </c:extLst>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B-E474-40E2-A70E-E9CD08E82BFA}"/>
              </c:ext>
            </c:extLst>
          </c:dPt>
          <c:dPt>
            <c:idx val="5"/>
            <c:bubble3D val="0"/>
            <c:spPr>
              <a:solidFill>
                <a:schemeClr val="accent6"/>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D-E474-40E2-A70E-E9CD08E82BFA}"/>
              </c:ext>
            </c:extLst>
          </c:dPt>
          <c:dPt>
            <c:idx val="6"/>
            <c:bubble3D val="0"/>
            <c:spPr>
              <a:solidFill>
                <a:schemeClr val="accent1">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F-E474-40E2-A70E-E9CD08E82BFA}"/>
              </c:ext>
            </c:extLst>
          </c:dPt>
          <c:dPt>
            <c:idx val="7"/>
            <c:bubble3D val="0"/>
            <c:spPr>
              <a:solidFill>
                <a:schemeClr val="accent2">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11-E474-40E2-A70E-E9CD08E82BFA}"/>
              </c:ext>
            </c:extLst>
          </c:dPt>
          <c:dPt>
            <c:idx val="8"/>
            <c:bubble3D val="0"/>
            <c:spPr>
              <a:solidFill>
                <a:schemeClr val="accent3">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13-E474-40E2-A70E-E9CD08E82BFA}"/>
              </c:ext>
            </c:extLst>
          </c:dPt>
          <c:dPt>
            <c:idx val="9"/>
            <c:bubble3D val="0"/>
            <c:spPr>
              <a:solidFill>
                <a:schemeClr val="accent4">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15-E474-40E2-A70E-E9CD08E82BFA}"/>
              </c:ext>
            </c:extLst>
          </c:dPt>
          <c:dPt>
            <c:idx val="10"/>
            <c:bubble3D val="0"/>
            <c:spPr>
              <a:solidFill>
                <a:schemeClr val="accent5">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17-E474-40E2-A70E-E9CD08E82BFA}"/>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9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'[Tong GTSP uoc nam 2023 KH 2024 c Mỹ di hop tinh uy 27_11.xlsx]hh'!$M$17:$M$27</c:f>
              <c:strCache>
                <c:ptCount val="11"/>
                <c:pt idx="0">
                  <c:v>TP Quy Nhơn</c:v>
                </c:pt>
                <c:pt idx="1">
                  <c:v>Huyện An Lão</c:v>
                </c:pt>
                <c:pt idx="2">
                  <c:v>Thị xã Hoài Nhơn</c:v>
                </c:pt>
                <c:pt idx="3">
                  <c:v>Huyện Hoài Ân</c:v>
                </c:pt>
                <c:pt idx="4">
                  <c:v>Huyện Phù Mỹ</c:v>
                </c:pt>
                <c:pt idx="5">
                  <c:v>Huyện Vĩnh Thạnh</c:v>
                </c:pt>
                <c:pt idx="6">
                  <c:v>Huyện Tây Sơn</c:v>
                </c:pt>
                <c:pt idx="7">
                  <c:v>Huyện Phù Cát</c:v>
                </c:pt>
                <c:pt idx="8">
                  <c:v>Huyện Tuy Phước</c:v>
                </c:pt>
                <c:pt idx="9">
                  <c:v>Huyện Vân Canh</c:v>
                </c:pt>
                <c:pt idx="10">
                  <c:v>Thị xã An Nhơn</c:v>
                </c:pt>
              </c:strCache>
            </c:strRef>
          </c:cat>
          <c:val>
            <c:numRef>
              <c:f>'[Tong GTSP uoc nam 2023 KH 2024 c Mỹ di hop tinh uy 27_11.xlsx]hh'!$P$17:$P$27</c:f>
              <c:numCache>
                <c:formatCode>0.00%</c:formatCode>
                <c:ptCount val="11"/>
                <c:pt idx="0">
                  <c:v>0.37160973444750944</c:v>
                </c:pt>
                <c:pt idx="1">
                  <c:v>5.6392134459863396E-3</c:v>
                </c:pt>
                <c:pt idx="2">
                  <c:v>0.11101447460642526</c:v>
                </c:pt>
                <c:pt idx="3">
                  <c:v>3.3129022464873363E-2</c:v>
                </c:pt>
                <c:pt idx="4">
                  <c:v>8.2811054011512175E-2</c:v>
                </c:pt>
                <c:pt idx="5">
                  <c:v>1.6448055022495637E-2</c:v>
                </c:pt>
                <c:pt idx="6">
                  <c:v>4.6061012271253789E-2</c:v>
                </c:pt>
                <c:pt idx="7">
                  <c:v>8.9099431837492804E-2</c:v>
                </c:pt>
                <c:pt idx="8">
                  <c:v>7.9513092298476695E-2</c:v>
                </c:pt>
                <c:pt idx="9">
                  <c:v>2.2362110192410092E-2</c:v>
                </c:pt>
                <c:pt idx="10">
                  <c:v>0.14231279940156444</c:v>
                </c:pt>
              </c:numCache>
            </c:numRef>
          </c:val>
          <c:extLst>
            <c:ext xmlns:c16="http://schemas.microsoft.com/office/drawing/2014/chart" uri="{C3380CC4-5D6E-409C-BE32-E72D297353CC}">
              <c16:uniqueId val="{00000018-E474-40E2-A70E-E9CD08E82BFA}"/>
            </c:ext>
          </c:extLst>
        </c:ser>
        <c:dLbls>
          <c:dLblPos val="inEnd"/>
          <c:showLegendKey val="0"/>
          <c:showVal val="1"/>
          <c:showCatName val="0"/>
          <c:showSerName val="0"/>
          <c:showPercent val="0"/>
          <c:showBubbleSize val="0"/>
          <c:showLeaderLines val="1"/>
        </c:dLbls>
      </c:pie3D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i="0" u="none" strike="noStrike" kern="1200" baseline="0" dirty="0" err="1">
                <a:solidFill>
                  <a:prstClr val="black">
                    <a:lumMod val="65000"/>
                    <a:lumOff val="35000"/>
                  </a:prstClr>
                </a:solidFill>
                <a:latin typeface="Times New Roman" panose="02020603050405020304" pitchFamily="18" charset="0"/>
                <a:cs typeface="Times New Roman" panose="02020603050405020304" pitchFamily="18" charset="0"/>
              </a:rPr>
              <a:t>Tỷ</a:t>
            </a:r>
            <a:r>
              <a:rPr lang="en-US" sz="2000" b="1" i="0" u="none" strike="noStrike" kern="1200" baseline="0" dirty="0">
                <a:solidFill>
                  <a:prstClr val="black">
                    <a:lumMod val="65000"/>
                    <a:lumOff val="35000"/>
                  </a:prstClr>
                </a:solidFill>
                <a:latin typeface="Times New Roman" panose="02020603050405020304" pitchFamily="18" charset="0"/>
                <a:cs typeface="Times New Roman" panose="02020603050405020304" pitchFamily="18" charset="0"/>
              </a:rPr>
              <a:t> </a:t>
            </a:r>
            <a:r>
              <a:rPr lang="en-US" sz="2000" b="1" i="0" u="none" strike="noStrike" kern="1200" baseline="0" dirty="0" err="1">
                <a:solidFill>
                  <a:prstClr val="black">
                    <a:lumMod val="65000"/>
                    <a:lumOff val="35000"/>
                  </a:prstClr>
                </a:solidFill>
                <a:latin typeface="Times New Roman" panose="02020603050405020304" pitchFamily="18" charset="0"/>
                <a:cs typeface="Times New Roman" panose="02020603050405020304" pitchFamily="18" charset="0"/>
              </a:rPr>
              <a:t>trọng</a:t>
            </a:r>
            <a:r>
              <a:rPr lang="en-US" sz="2000" b="1" i="0" u="none" strike="noStrike" kern="1200" baseline="0" dirty="0">
                <a:solidFill>
                  <a:prstClr val="black">
                    <a:lumMod val="65000"/>
                    <a:lumOff val="35000"/>
                  </a:prstClr>
                </a:solidFill>
                <a:latin typeface="Times New Roman" panose="02020603050405020304" pitchFamily="18" charset="0"/>
                <a:cs typeface="Times New Roman" panose="02020603050405020304" pitchFamily="18" charset="0"/>
              </a:rPr>
              <a:t> </a:t>
            </a:r>
            <a:r>
              <a:rPr lang="en-US" sz="2000" b="1" i="0" u="none" strike="noStrike" kern="1200" baseline="0" dirty="0" err="1">
                <a:solidFill>
                  <a:prstClr val="black">
                    <a:lumMod val="65000"/>
                    <a:lumOff val="35000"/>
                  </a:prstClr>
                </a:solidFill>
                <a:latin typeface="Times New Roman" panose="02020603050405020304" pitchFamily="18" charset="0"/>
                <a:cs typeface="Times New Roman" panose="02020603050405020304" pitchFamily="18" charset="0"/>
              </a:rPr>
              <a:t>Tổng</a:t>
            </a:r>
            <a:r>
              <a:rPr lang="en-US" sz="2000" b="1" i="0" u="none" strike="noStrike" kern="1200" baseline="0" dirty="0">
                <a:solidFill>
                  <a:prstClr val="black">
                    <a:lumMod val="65000"/>
                    <a:lumOff val="35000"/>
                  </a:prstClr>
                </a:solidFill>
                <a:latin typeface="Times New Roman" panose="02020603050405020304" pitchFamily="18" charset="0"/>
                <a:cs typeface="Times New Roman" panose="02020603050405020304" pitchFamily="18" charset="0"/>
              </a:rPr>
              <a:t> </a:t>
            </a:r>
            <a:r>
              <a:rPr lang="en-US" sz="2000" b="1" i="0" u="none" strike="noStrike" kern="1200" baseline="0" dirty="0" err="1">
                <a:solidFill>
                  <a:prstClr val="black">
                    <a:lumMod val="65000"/>
                    <a:lumOff val="35000"/>
                  </a:prstClr>
                </a:solidFill>
                <a:latin typeface="Times New Roman" panose="02020603050405020304" pitchFamily="18" charset="0"/>
                <a:cs typeface="Times New Roman" panose="02020603050405020304" pitchFamily="18" charset="0"/>
              </a:rPr>
              <a:t>giá</a:t>
            </a:r>
            <a:r>
              <a:rPr lang="en-US" sz="2000" b="1" i="0" u="none" strike="noStrike" kern="1200" baseline="0" dirty="0">
                <a:solidFill>
                  <a:prstClr val="black">
                    <a:lumMod val="65000"/>
                    <a:lumOff val="35000"/>
                  </a:prstClr>
                </a:solidFill>
                <a:latin typeface="Times New Roman" panose="02020603050405020304" pitchFamily="18" charset="0"/>
                <a:cs typeface="Times New Roman" panose="02020603050405020304" pitchFamily="18" charset="0"/>
              </a:rPr>
              <a:t> </a:t>
            </a:r>
            <a:r>
              <a:rPr lang="en-US" sz="2000" b="1" i="0" u="none" strike="noStrike" kern="1200" baseline="0" dirty="0" err="1">
                <a:solidFill>
                  <a:prstClr val="black">
                    <a:lumMod val="65000"/>
                    <a:lumOff val="35000"/>
                  </a:prstClr>
                </a:solidFill>
                <a:latin typeface="Times New Roman" panose="02020603050405020304" pitchFamily="18" charset="0"/>
                <a:cs typeface="Times New Roman" panose="02020603050405020304" pitchFamily="18" charset="0"/>
              </a:rPr>
              <a:t>trị</a:t>
            </a:r>
            <a:r>
              <a:rPr lang="en-US" sz="2000" b="1" i="0" u="none" strike="noStrike" kern="1200" baseline="0" dirty="0">
                <a:solidFill>
                  <a:prstClr val="black">
                    <a:lumMod val="65000"/>
                    <a:lumOff val="35000"/>
                  </a:prstClr>
                </a:solidFill>
                <a:latin typeface="Times New Roman" panose="02020603050405020304" pitchFamily="18" charset="0"/>
                <a:cs typeface="Times New Roman" panose="02020603050405020304" pitchFamily="18" charset="0"/>
              </a:rPr>
              <a:t> </a:t>
            </a:r>
            <a:r>
              <a:rPr lang="en-US" sz="2000" b="1" i="0" u="none" strike="noStrike" kern="1200" baseline="0" dirty="0" err="1">
                <a:solidFill>
                  <a:prstClr val="black">
                    <a:lumMod val="65000"/>
                    <a:lumOff val="35000"/>
                  </a:prstClr>
                </a:solidFill>
                <a:latin typeface="Times New Roman" panose="02020603050405020304" pitchFamily="18" charset="0"/>
                <a:cs typeface="Times New Roman" panose="02020603050405020304" pitchFamily="18" charset="0"/>
              </a:rPr>
              <a:t>sản</a:t>
            </a:r>
            <a:r>
              <a:rPr lang="en-US" sz="2000" b="1" i="0" u="none" strike="noStrike" kern="1200" baseline="0" dirty="0">
                <a:solidFill>
                  <a:prstClr val="black">
                    <a:lumMod val="65000"/>
                    <a:lumOff val="35000"/>
                  </a:prstClr>
                </a:solidFill>
                <a:latin typeface="Times New Roman" panose="02020603050405020304" pitchFamily="18" charset="0"/>
                <a:cs typeface="Times New Roman" panose="02020603050405020304" pitchFamily="18" charset="0"/>
              </a:rPr>
              <a:t> </a:t>
            </a:r>
            <a:r>
              <a:rPr lang="en-US" sz="2000" b="1" i="0" u="none" strike="noStrike" kern="1200" baseline="0" dirty="0" err="1">
                <a:solidFill>
                  <a:prstClr val="black">
                    <a:lumMod val="65000"/>
                    <a:lumOff val="35000"/>
                  </a:prstClr>
                </a:solidFill>
                <a:latin typeface="Times New Roman" panose="02020603050405020304" pitchFamily="18" charset="0"/>
                <a:cs typeface="Times New Roman" panose="02020603050405020304" pitchFamily="18" charset="0"/>
              </a:rPr>
              <a:t>phẩm</a:t>
            </a:r>
            <a:r>
              <a:rPr lang="en-US" sz="2000" b="1" i="0" u="none" strike="noStrike" kern="1200" baseline="0" dirty="0">
                <a:solidFill>
                  <a:prstClr val="black">
                    <a:lumMod val="65000"/>
                    <a:lumOff val="35000"/>
                  </a:prstClr>
                </a:solidFill>
                <a:latin typeface="Times New Roman" panose="02020603050405020304" pitchFamily="18" charset="0"/>
                <a:cs typeface="Times New Roman" panose="02020603050405020304" pitchFamily="18" charset="0"/>
              </a:rPr>
              <a:t> </a:t>
            </a:r>
            <a:r>
              <a:rPr lang="en-US" sz="2000" b="1" i="0" u="none" strike="noStrike" kern="1200" baseline="0" dirty="0" err="1">
                <a:solidFill>
                  <a:prstClr val="black">
                    <a:lumMod val="65000"/>
                    <a:lumOff val="35000"/>
                  </a:prstClr>
                </a:solidFill>
                <a:latin typeface="Times New Roman" panose="02020603050405020304" pitchFamily="18" charset="0"/>
                <a:cs typeface="Times New Roman" panose="02020603050405020304" pitchFamily="18" charset="0"/>
              </a:rPr>
              <a:t>của</a:t>
            </a:r>
            <a:r>
              <a:rPr lang="en-US" sz="2000" b="1" i="0" u="none" strike="noStrike" kern="1200" baseline="0" dirty="0">
                <a:solidFill>
                  <a:prstClr val="black">
                    <a:lumMod val="65000"/>
                    <a:lumOff val="35000"/>
                  </a:prstClr>
                </a:solidFill>
                <a:latin typeface="Times New Roman" panose="02020603050405020304" pitchFamily="18" charset="0"/>
                <a:cs typeface="Times New Roman" panose="02020603050405020304" pitchFamily="18" charset="0"/>
              </a:rPr>
              <a:t> </a:t>
            </a:r>
            <a:r>
              <a:rPr lang="en-US" sz="2000" b="1" i="0" u="none" strike="noStrike" kern="1200" baseline="0" dirty="0" err="1">
                <a:solidFill>
                  <a:prstClr val="black">
                    <a:lumMod val="65000"/>
                    <a:lumOff val="35000"/>
                  </a:prstClr>
                </a:solidFill>
                <a:latin typeface="Times New Roman" panose="02020603050405020304" pitchFamily="18" charset="0"/>
                <a:cs typeface="Times New Roman" panose="02020603050405020304" pitchFamily="18" charset="0"/>
              </a:rPr>
              <a:t>các</a:t>
            </a:r>
            <a:r>
              <a:rPr lang="en-US" sz="2000" b="1" i="0" u="none" strike="noStrike" kern="1200" baseline="0" dirty="0">
                <a:solidFill>
                  <a:prstClr val="black">
                    <a:lumMod val="65000"/>
                    <a:lumOff val="35000"/>
                  </a:prstClr>
                </a:solidFill>
                <a:latin typeface="Times New Roman" panose="02020603050405020304" pitchFamily="18" charset="0"/>
                <a:cs typeface="Times New Roman" panose="02020603050405020304" pitchFamily="18" charset="0"/>
              </a:rPr>
              <a:t> </a:t>
            </a:r>
            <a:r>
              <a:rPr lang="en-US" sz="2000" b="1" i="0" u="none" strike="noStrike" kern="1200" baseline="0" dirty="0" err="1">
                <a:solidFill>
                  <a:prstClr val="black">
                    <a:lumMod val="65000"/>
                    <a:lumOff val="35000"/>
                  </a:prstClr>
                </a:solidFill>
                <a:latin typeface="Times New Roman" panose="02020603050405020304" pitchFamily="18" charset="0"/>
                <a:cs typeface="Times New Roman" panose="02020603050405020304" pitchFamily="18" charset="0"/>
              </a:rPr>
              <a:t>địa</a:t>
            </a:r>
            <a:r>
              <a:rPr lang="en-US" sz="2000" b="1" i="0" u="none" strike="noStrike" kern="1200" baseline="0" dirty="0">
                <a:solidFill>
                  <a:prstClr val="black">
                    <a:lumMod val="65000"/>
                    <a:lumOff val="35000"/>
                  </a:prstClr>
                </a:solidFill>
                <a:latin typeface="Times New Roman" panose="02020603050405020304" pitchFamily="18" charset="0"/>
                <a:cs typeface="Times New Roman" panose="02020603050405020304" pitchFamily="18" charset="0"/>
              </a:rPr>
              <a:t> </a:t>
            </a:r>
            <a:r>
              <a:rPr lang="en-US" sz="2000" b="1" i="0" u="none" strike="noStrike" kern="1200" baseline="0" dirty="0" err="1">
                <a:solidFill>
                  <a:prstClr val="black">
                    <a:lumMod val="65000"/>
                    <a:lumOff val="35000"/>
                  </a:prstClr>
                </a:solidFill>
                <a:latin typeface="Times New Roman" panose="02020603050405020304" pitchFamily="18" charset="0"/>
                <a:cs typeface="Times New Roman" panose="02020603050405020304" pitchFamily="18" charset="0"/>
              </a:rPr>
              <a:t>phương</a:t>
            </a:r>
            <a:r>
              <a:rPr lang="en-US" sz="2000" b="1" i="0" u="none" strike="noStrike" kern="1200" baseline="0" dirty="0">
                <a:solidFill>
                  <a:prstClr val="black">
                    <a:lumMod val="65000"/>
                    <a:lumOff val="35000"/>
                  </a:prstClr>
                </a:solidFill>
                <a:latin typeface="Times New Roman" panose="02020603050405020304" pitchFamily="18" charset="0"/>
                <a:cs typeface="Times New Roman" panose="02020603050405020304" pitchFamily="18" charset="0"/>
              </a:rPr>
              <a:t> </a:t>
            </a:r>
            <a:r>
              <a:rPr lang="en-US" sz="2000" b="1" i="0" u="none" strike="noStrike" kern="1200" baseline="0" dirty="0" err="1">
                <a:solidFill>
                  <a:prstClr val="black">
                    <a:lumMod val="65000"/>
                    <a:lumOff val="35000"/>
                  </a:prstClr>
                </a:solidFill>
                <a:latin typeface="Times New Roman" panose="02020603050405020304" pitchFamily="18" charset="0"/>
                <a:cs typeface="Times New Roman" panose="02020603050405020304" pitchFamily="18" charset="0"/>
              </a:rPr>
              <a:t>năm</a:t>
            </a:r>
            <a:r>
              <a:rPr lang="en-US" sz="2000" b="1" i="0" u="none" strike="noStrike" kern="1200" baseline="0" dirty="0">
                <a:solidFill>
                  <a:prstClr val="black">
                    <a:lumMod val="65000"/>
                    <a:lumOff val="35000"/>
                  </a:prstClr>
                </a:solidFill>
                <a:latin typeface="Times New Roman" panose="02020603050405020304" pitchFamily="18" charset="0"/>
                <a:cs typeface="Times New Roman" panose="02020603050405020304" pitchFamily="18" charset="0"/>
              </a:rPr>
              <a:t> 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168725417731153"/>
          <c:y val="0.21918618622431588"/>
          <c:w val="0.7410150667846207"/>
          <c:h val="0.4848068877009975"/>
        </c:manualLayout>
      </c:layout>
      <c:pie3DChart>
        <c:varyColors val="1"/>
        <c:ser>
          <c:idx val="0"/>
          <c:order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'[Tong GTSP uoc nam 2023 KH 2024 c Mỹ di hop tinh uy 27_11.xlsx]hh'!$M$17:$M$27</c:f>
              <c:strCache>
                <c:ptCount val="11"/>
                <c:pt idx="0">
                  <c:v>TP Quy Nhơn</c:v>
                </c:pt>
                <c:pt idx="1">
                  <c:v>Huyện An Lão</c:v>
                </c:pt>
                <c:pt idx="2">
                  <c:v>Thị xã Hoài Nhơn</c:v>
                </c:pt>
                <c:pt idx="3">
                  <c:v>Huyện Hoài Ân</c:v>
                </c:pt>
                <c:pt idx="4">
                  <c:v>Huyện Phù Mỹ</c:v>
                </c:pt>
                <c:pt idx="5">
                  <c:v>Huyện Vĩnh Thạnh</c:v>
                </c:pt>
                <c:pt idx="6">
                  <c:v>Huyện Tây Sơn</c:v>
                </c:pt>
                <c:pt idx="7">
                  <c:v>Huyện Phù Cát</c:v>
                </c:pt>
                <c:pt idx="8">
                  <c:v>Huyện Tuy Phước</c:v>
                </c:pt>
                <c:pt idx="9">
                  <c:v>Huyện Vân Canh</c:v>
                </c:pt>
                <c:pt idx="10">
                  <c:v>Thị xã An Nhơn</c:v>
                </c:pt>
              </c:strCache>
            </c:strRef>
          </c:cat>
          <c:val>
            <c:numRef>
              <c:f>'[Tong GTSP uoc nam 2023 KH 2024 c Mỹ di hop tinh uy 27_11.xlsx]hh'!$N$17:$N$27</c:f>
            </c:numRef>
          </c:val>
          <c:extLst>
            <c:ext xmlns:c16="http://schemas.microsoft.com/office/drawing/2014/chart" uri="{C3380CC4-5D6E-409C-BE32-E72D297353CC}">
              <c16:uniqueId val="{00000000-6E4F-424E-9B06-8AF2D1487DFD}"/>
            </c:ext>
          </c:extLst>
        </c:ser>
        <c:ser>
          <c:idx val="1"/>
          <c:order val="1"/>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2-6E4F-424E-9B06-8AF2D1487DFD}"/>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4-6E4F-424E-9B06-8AF2D1487DFD}"/>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6-6E4F-424E-9B06-8AF2D1487DFD}"/>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8-6E4F-424E-9B06-8AF2D1487DFD}"/>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A-6E4F-424E-9B06-8AF2D1487DFD}"/>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C-6E4F-424E-9B06-8AF2D1487DFD}"/>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E-6E4F-424E-9B06-8AF2D1487DFD}"/>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0-6E4F-424E-9B06-8AF2D1487DFD}"/>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2-6E4F-424E-9B06-8AF2D1487DFD}"/>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4-6E4F-424E-9B06-8AF2D1487DFD}"/>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6-6E4F-424E-9B06-8AF2D1487DFD}"/>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'[Tong GTSP uoc nam 2023 KH 2024 c Mỹ di hop tinh uy 27_11.xlsx]hh'!$M$17:$M$27</c:f>
              <c:strCache>
                <c:ptCount val="11"/>
                <c:pt idx="0">
                  <c:v>TP Quy Nhơn</c:v>
                </c:pt>
                <c:pt idx="1">
                  <c:v>Huyện An Lão</c:v>
                </c:pt>
                <c:pt idx="2">
                  <c:v>Thị xã Hoài Nhơn</c:v>
                </c:pt>
                <c:pt idx="3">
                  <c:v>Huyện Hoài Ân</c:v>
                </c:pt>
                <c:pt idx="4">
                  <c:v>Huyện Phù Mỹ</c:v>
                </c:pt>
                <c:pt idx="5">
                  <c:v>Huyện Vĩnh Thạnh</c:v>
                </c:pt>
                <c:pt idx="6">
                  <c:v>Huyện Tây Sơn</c:v>
                </c:pt>
                <c:pt idx="7">
                  <c:v>Huyện Phù Cát</c:v>
                </c:pt>
                <c:pt idx="8">
                  <c:v>Huyện Tuy Phước</c:v>
                </c:pt>
                <c:pt idx="9">
                  <c:v>Huyện Vân Canh</c:v>
                </c:pt>
                <c:pt idx="10">
                  <c:v>Thị xã An Nhơn</c:v>
                </c:pt>
              </c:strCache>
            </c:strRef>
          </c:cat>
          <c:val>
            <c:numRef>
              <c:f>'[Tong GTSP uoc nam 2023 KH 2024 c Mỹ di hop tinh uy 27_11.xlsx]hh'!$O$17:$O$27</c:f>
              <c:numCache>
                <c:formatCode>0.00%</c:formatCode>
                <c:ptCount val="11"/>
                <c:pt idx="0">
                  <c:v>0.36995424775465369</c:v>
                </c:pt>
                <c:pt idx="1">
                  <c:v>5.5988016189432444E-3</c:v>
                </c:pt>
                <c:pt idx="2">
                  <c:v>0.11285711289835616</c:v>
                </c:pt>
                <c:pt idx="3">
                  <c:v>3.4237156640403908E-2</c:v>
                </c:pt>
                <c:pt idx="4">
                  <c:v>8.2629673556854744E-2</c:v>
                </c:pt>
                <c:pt idx="5">
                  <c:v>1.6216657950878909E-2</c:v>
                </c:pt>
                <c:pt idx="6">
                  <c:v>4.6704254217984499E-2</c:v>
                </c:pt>
                <c:pt idx="7">
                  <c:v>9.0782720644707174E-2</c:v>
                </c:pt>
                <c:pt idx="8">
                  <c:v>7.9048858823582063E-2</c:v>
                </c:pt>
                <c:pt idx="9">
                  <c:v>2.0922632247053617E-2</c:v>
                </c:pt>
                <c:pt idx="10">
                  <c:v>0.14104788364658205</c:v>
                </c:pt>
              </c:numCache>
            </c:numRef>
          </c:val>
          <c:extLst>
            <c:ext xmlns:c16="http://schemas.microsoft.com/office/drawing/2014/chart" uri="{C3380CC4-5D6E-409C-BE32-E72D297353CC}">
              <c16:uniqueId val="{00000017-6E4F-424E-9B06-8AF2D1487DFD}"/>
            </c:ext>
          </c:extLst>
        </c:ser>
        <c:dLbls>
          <c:dLblPos val="inEnd"/>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9.4659632516520945E-2"/>
          <c:y val="0.81448202338443709"/>
          <c:w val="0.73166820964265233"/>
          <c:h val="0.1466975349137085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9285653363053"/>
          <c:y val="0.1301274756120871"/>
          <c:w val="0.87110714346636953"/>
          <c:h val="0.50786768032231466"/>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1-E1BC-421D-889D-CB43E5A7E7AC}"/>
              </c:ext>
            </c:extLst>
          </c:dPt>
          <c:dPt>
            <c:idx val="2"/>
            <c:invertIfNegative val="0"/>
            <c:bubble3D val="0"/>
            <c:spPr>
              <a:solidFill>
                <a:srgbClr val="FF0000"/>
              </a:solidFill>
              <a:ln>
                <a:noFill/>
              </a:ln>
              <a:effectLst/>
            </c:spPr>
            <c:extLst>
              <c:ext xmlns:c16="http://schemas.microsoft.com/office/drawing/2014/chart" uri="{C3380CC4-5D6E-409C-BE32-E72D297353CC}">
                <c16:uniqueId val="{00000003-E1BC-421D-889D-CB43E5A7E7AC}"/>
              </c:ext>
            </c:extLst>
          </c:dPt>
          <c:dPt>
            <c:idx val="3"/>
            <c:invertIfNegative val="0"/>
            <c:bubble3D val="0"/>
            <c:spPr>
              <a:solidFill>
                <a:srgbClr val="FF0000"/>
              </a:solidFill>
              <a:ln>
                <a:noFill/>
              </a:ln>
              <a:effectLst/>
            </c:spPr>
            <c:extLst>
              <c:ext xmlns:c16="http://schemas.microsoft.com/office/drawing/2014/chart" uri="{C3380CC4-5D6E-409C-BE32-E72D297353CC}">
                <c16:uniqueId val="{00000005-E1BC-421D-889D-CB43E5A7E7AC}"/>
              </c:ext>
            </c:extLst>
          </c:dPt>
          <c:dPt>
            <c:idx val="4"/>
            <c:invertIfNegative val="0"/>
            <c:bubble3D val="0"/>
            <c:spPr>
              <a:solidFill>
                <a:srgbClr val="FF0000"/>
              </a:solidFill>
              <a:ln>
                <a:noFill/>
              </a:ln>
              <a:effectLst/>
            </c:spPr>
            <c:extLst>
              <c:ext xmlns:c16="http://schemas.microsoft.com/office/drawing/2014/chart" uri="{C3380CC4-5D6E-409C-BE32-E72D297353CC}">
                <c16:uniqueId val="{00000007-E1BC-421D-889D-CB43E5A7E7AC}"/>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206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 Bc giải ngân 10 tháng (25.10.2023).xlsx]slide 2'!$B$33:$B$38</c:f>
              <c:strCache>
                <c:ptCount val="6"/>
                <c:pt idx="0">
                  <c:v>TỔNG SỐ VỐN KÉO DÀI</c:v>
                </c:pt>
                <c:pt idx="1">
                  <c:v>VỐN NGÂN SÁCH ĐỊA PHƯƠNG</c:v>
                </c:pt>
                <c:pt idx="2">
                  <c:v>VỐN TRUNG ƯƠNG HỖ TRỢ CÓ MỤC TIÊU (TRONG NƯỚC)</c:v>
                </c:pt>
                <c:pt idx="3">
                  <c:v>CHƯƠNG TRÌNH MỤC TIÊU QUỐC GIA </c:v>
                </c:pt>
                <c:pt idx="4">
                  <c:v>VỐN  HỖ TRỢ KHẮC PHỤC KHẨN CẤP HẬU QUẢ THIÊN TAI  </c:v>
                </c:pt>
                <c:pt idx="5">
                  <c:v>VỐN NƯỚC NGOÀI (ODA)</c:v>
                </c:pt>
              </c:strCache>
            </c:strRef>
          </c:cat>
          <c:val>
            <c:numRef>
              <c:f>'[Pl Bc giải ngân 10 tháng (25.10.2023).xlsx]slide 2'!$E$33:$E$38</c:f>
              <c:numCache>
                <c:formatCode>0.00</c:formatCode>
                <c:ptCount val="6"/>
                <c:pt idx="0">
                  <c:v>85.683449182658634</c:v>
                </c:pt>
                <c:pt idx="1">
                  <c:v>84.262255012131064</c:v>
                </c:pt>
                <c:pt idx="2">
                  <c:v>97.434564801530371</c:v>
                </c:pt>
                <c:pt idx="3">
                  <c:v>82.246503797592823</c:v>
                </c:pt>
                <c:pt idx="4">
                  <c:v>98.539560977781733</c:v>
                </c:pt>
                <c:pt idx="5">
                  <c:v>0</c:v>
                </c:pt>
              </c:numCache>
            </c:numRef>
          </c:val>
          <c:extLst>
            <c:ext xmlns:c16="http://schemas.microsoft.com/office/drawing/2014/chart" uri="{C3380CC4-5D6E-409C-BE32-E72D297353CC}">
              <c16:uniqueId val="{00000008-E1BC-421D-889D-CB43E5A7E7AC}"/>
            </c:ext>
          </c:extLst>
        </c:ser>
        <c:dLbls>
          <c:dLblPos val="outEnd"/>
          <c:showLegendKey val="0"/>
          <c:showVal val="1"/>
          <c:showCatName val="0"/>
          <c:showSerName val="0"/>
          <c:showPercent val="0"/>
          <c:showBubbleSize val="0"/>
        </c:dLbls>
        <c:gapWidth val="219"/>
        <c:overlap val="-27"/>
        <c:axId val="575119167"/>
        <c:axId val="449538895"/>
      </c:barChart>
      <c:catAx>
        <c:axId val="575119167"/>
        <c:scaling>
          <c:orientation val="minMax"/>
        </c:scaling>
        <c:delete val="1"/>
        <c:axPos val="b"/>
        <c:title>
          <c:tx>
            <c:rich>
              <a:bodyPr rot="0" spcFirstLastPara="1" vertOverflow="ellipsis" vert="horz" wrap="square" anchor="ctr" anchorCtr="1"/>
              <a:lstStyle/>
              <a:p>
                <a:pPr>
                  <a:defRPr sz="1000" b="1" i="0" u="none" strike="noStrike" kern="1200" baseline="0">
                    <a:solidFill>
                      <a:srgbClr val="C00000"/>
                    </a:solidFill>
                    <a:latin typeface="+mn-lt"/>
                    <a:ea typeface="+mn-ea"/>
                    <a:cs typeface="+mn-cs"/>
                  </a:defRPr>
                </a:pPr>
                <a:r>
                  <a:rPr lang="en-US" b="1">
                    <a:solidFill>
                      <a:srgbClr val="C00000"/>
                    </a:solidFill>
                  </a:rPr>
                  <a:t>Nguồn</a:t>
                </a:r>
                <a:r>
                  <a:rPr lang="en-US" b="1" baseline="0">
                    <a:solidFill>
                      <a:srgbClr val="C00000"/>
                    </a:solidFill>
                  </a:rPr>
                  <a:t> vốn</a:t>
                </a:r>
                <a:endParaRPr lang="en-US" b="1">
                  <a:solidFill>
                    <a:srgbClr val="C00000"/>
                  </a:solidFill>
                </a:endParaRPr>
              </a:p>
            </c:rich>
          </c:tx>
          <c:overlay val="0"/>
          <c:spPr>
            <a:noFill/>
            <a:ln>
              <a:noFill/>
            </a:ln>
            <a:effectLst/>
          </c:spPr>
          <c:txPr>
            <a:bodyPr rot="0" spcFirstLastPara="1" vertOverflow="ellipsis" vert="horz" wrap="square" anchor="ctr" anchorCtr="1"/>
            <a:lstStyle/>
            <a:p>
              <a:pPr>
                <a:defRPr sz="1000" b="1" i="0" u="none" strike="noStrike" kern="1200" baseline="0">
                  <a:solidFill>
                    <a:srgbClr val="C00000"/>
                  </a:solidFill>
                  <a:latin typeface="+mn-lt"/>
                  <a:ea typeface="+mn-ea"/>
                  <a:cs typeface="+mn-cs"/>
                </a:defRPr>
              </a:pPr>
              <a:endParaRPr lang="en-US"/>
            </a:p>
          </c:txPr>
        </c:title>
        <c:numFmt formatCode="General" sourceLinked="1"/>
        <c:majorTickMark val="out"/>
        <c:minorTickMark val="none"/>
        <c:tickLblPos val="nextTo"/>
        <c:crossAx val="449538895"/>
        <c:crosses val="autoZero"/>
        <c:auto val="1"/>
        <c:lblAlgn val="ctr"/>
        <c:lblOffset val="100"/>
        <c:noMultiLvlLbl val="0"/>
      </c:catAx>
      <c:valAx>
        <c:axId val="449538895"/>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rgbClr val="C00000"/>
                    </a:solidFill>
                    <a:latin typeface="+mn-lt"/>
                    <a:ea typeface="+mn-ea"/>
                    <a:cs typeface="+mn-cs"/>
                  </a:defRPr>
                </a:pPr>
                <a:r>
                  <a:rPr lang="en-US" b="1">
                    <a:solidFill>
                      <a:srgbClr val="C00000"/>
                    </a:solidFill>
                  </a:rPr>
                  <a:t>Tỷ</a:t>
                </a:r>
                <a:r>
                  <a:rPr lang="en-US" b="1" baseline="0">
                    <a:solidFill>
                      <a:srgbClr val="C00000"/>
                    </a:solidFill>
                  </a:rPr>
                  <a:t> lệ %</a:t>
                </a:r>
                <a:endParaRPr lang="en-US" b="1">
                  <a:solidFill>
                    <a:srgbClr val="C00000"/>
                  </a:solidFill>
                </a:endParaRPr>
              </a:p>
            </c:rich>
          </c:tx>
          <c:overlay val="0"/>
          <c:spPr>
            <a:noFill/>
            <a:ln>
              <a:noFill/>
            </a:ln>
            <a:effectLst/>
          </c:spPr>
          <c:txPr>
            <a:bodyPr rot="-5400000" spcFirstLastPara="1" vertOverflow="ellipsis" vert="horz" wrap="square" anchor="ctr" anchorCtr="1"/>
            <a:lstStyle/>
            <a:p>
              <a:pPr>
                <a:defRPr sz="1000" b="1" i="0" u="none" strike="noStrike" kern="1200" baseline="0">
                  <a:solidFill>
                    <a:srgbClr val="C00000"/>
                  </a:solidFill>
                  <a:latin typeface="+mn-lt"/>
                  <a:ea typeface="+mn-ea"/>
                  <a:cs typeface="+mn-cs"/>
                </a:defRPr>
              </a:pPr>
              <a:endParaRPr lang="en-US"/>
            </a:p>
          </c:txPr>
        </c:title>
        <c:numFmt formatCode="0.00" sourceLinked="1"/>
        <c:majorTickMark val="out"/>
        <c:minorTickMark val="none"/>
        <c:tickLblPos val="nextTo"/>
        <c:crossAx val="57511916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1" i="0" u="none" strike="noStrike" kern="1200" baseline="0">
                <a:solidFill>
                  <a:srgbClr val="002060"/>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1-8CB4-42D9-832F-E562F2F54C88}"/>
              </c:ext>
            </c:extLst>
          </c:dPt>
          <c:dPt>
            <c:idx val="2"/>
            <c:invertIfNegative val="0"/>
            <c:bubble3D val="0"/>
            <c:spPr>
              <a:solidFill>
                <a:srgbClr val="FF0000"/>
              </a:solidFill>
              <a:ln>
                <a:noFill/>
              </a:ln>
              <a:effectLst/>
            </c:spPr>
            <c:extLst>
              <c:ext xmlns:c16="http://schemas.microsoft.com/office/drawing/2014/chart" uri="{C3380CC4-5D6E-409C-BE32-E72D297353CC}">
                <c16:uniqueId val="{00000003-8CB4-42D9-832F-E562F2F54C88}"/>
              </c:ext>
            </c:extLst>
          </c:dPt>
          <c:dPt>
            <c:idx val="3"/>
            <c:invertIfNegative val="0"/>
            <c:bubble3D val="0"/>
            <c:spPr>
              <a:solidFill>
                <a:srgbClr val="FF0000"/>
              </a:solidFill>
              <a:ln>
                <a:noFill/>
              </a:ln>
              <a:effectLst/>
            </c:spPr>
            <c:extLst>
              <c:ext xmlns:c16="http://schemas.microsoft.com/office/drawing/2014/chart" uri="{C3380CC4-5D6E-409C-BE32-E72D297353CC}">
                <c16:uniqueId val="{00000005-8CB4-42D9-832F-E562F2F54C88}"/>
              </c:ext>
            </c:extLst>
          </c:dPt>
          <c:dPt>
            <c:idx val="4"/>
            <c:invertIfNegative val="0"/>
            <c:bubble3D val="0"/>
            <c:spPr>
              <a:solidFill>
                <a:srgbClr val="FF0000"/>
              </a:solidFill>
              <a:ln>
                <a:noFill/>
              </a:ln>
              <a:effectLst/>
            </c:spPr>
            <c:extLst>
              <c:ext xmlns:c16="http://schemas.microsoft.com/office/drawing/2014/chart" uri="{C3380CC4-5D6E-409C-BE32-E72D297353CC}">
                <c16:uniqueId val="{00000007-8CB4-42D9-832F-E562F2F54C88}"/>
              </c:ext>
            </c:extLst>
          </c:dPt>
          <c:dPt>
            <c:idx val="5"/>
            <c:invertIfNegative val="0"/>
            <c:bubble3D val="0"/>
            <c:spPr>
              <a:solidFill>
                <a:srgbClr val="FF0000"/>
              </a:solidFill>
              <a:ln>
                <a:noFill/>
              </a:ln>
              <a:effectLst/>
            </c:spPr>
            <c:extLst>
              <c:ext xmlns:c16="http://schemas.microsoft.com/office/drawing/2014/chart" uri="{C3380CC4-5D6E-409C-BE32-E72D297353CC}">
                <c16:uniqueId val="{00000009-8CB4-42D9-832F-E562F2F54C88}"/>
              </c:ext>
            </c:extLst>
          </c:dPt>
          <c:dPt>
            <c:idx val="6"/>
            <c:invertIfNegative val="0"/>
            <c:bubble3D val="0"/>
            <c:spPr>
              <a:solidFill>
                <a:srgbClr val="FF0000"/>
              </a:solidFill>
              <a:ln>
                <a:noFill/>
              </a:ln>
              <a:effectLst/>
            </c:spPr>
            <c:extLst>
              <c:ext xmlns:c16="http://schemas.microsoft.com/office/drawing/2014/chart" uri="{C3380CC4-5D6E-409C-BE32-E72D297353CC}">
                <c16:uniqueId val="{0000000B-8CB4-42D9-832F-E562F2F54C88}"/>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206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2'!$B$49:$B$55</c:f>
              <c:strCache>
                <c:ptCount val="7"/>
                <c:pt idx="0">
                  <c:v>TỔNG SỐ VỐN 2023</c:v>
                </c:pt>
                <c:pt idx="1">
                  <c:v>VỐN NGÂN SÁCH ĐỊA PHƯƠNG</c:v>
                </c:pt>
                <c:pt idx="2">
                  <c:v>Trong đó: Nguồn thu tiền sử dụng đất</c:v>
                </c:pt>
                <c:pt idx="3">
                  <c:v>VỐN TRUNG ƯƠNG HỖ TRỢ CÓ MỤC TIÊU (TRONG NƯỚC)</c:v>
                </c:pt>
                <c:pt idx="4">
                  <c:v>CHƯƠNG TRÌNH PHỤC HỒI VÀ PHÁT TRIỂN KINH TẾ - XÃ HỘI</c:v>
                </c:pt>
                <c:pt idx="5">
                  <c:v>CHƯƠNG TRÌNH MỤC TIÊU QUỐC GIA </c:v>
                </c:pt>
                <c:pt idx="6">
                  <c:v>VỐN NƯỚC NGOÀI (ODA)</c:v>
                </c:pt>
              </c:strCache>
            </c:strRef>
          </c:cat>
          <c:val>
            <c:numRef>
              <c:f>'slide 2'!$E$49:$E$55</c:f>
              <c:numCache>
                <c:formatCode>0.00</c:formatCode>
                <c:ptCount val="7"/>
                <c:pt idx="0">
                  <c:v>74.132940159014865</c:v>
                </c:pt>
                <c:pt idx="1">
                  <c:v>69.908370634389456</c:v>
                </c:pt>
                <c:pt idx="2">
                  <c:v>67.579746845290913</c:v>
                </c:pt>
                <c:pt idx="3">
                  <c:v>92.239779628416116</c:v>
                </c:pt>
                <c:pt idx="4">
                  <c:v>79.934477825464938</c:v>
                </c:pt>
                <c:pt idx="5">
                  <c:v>45.824592576994249</c:v>
                </c:pt>
                <c:pt idx="6">
                  <c:v>92.916505264640634</c:v>
                </c:pt>
              </c:numCache>
            </c:numRef>
          </c:val>
          <c:extLst>
            <c:ext xmlns:c16="http://schemas.microsoft.com/office/drawing/2014/chart" uri="{C3380CC4-5D6E-409C-BE32-E72D297353CC}">
              <c16:uniqueId val="{0000000C-8CB4-42D9-832F-E562F2F54C88}"/>
            </c:ext>
          </c:extLst>
        </c:ser>
        <c:dLbls>
          <c:showLegendKey val="0"/>
          <c:showVal val="0"/>
          <c:showCatName val="0"/>
          <c:showSerName val="0"/>
          <c:showPercent val="0"/>
          <c:showBubbleSize val="0"/>
        </c:dLbls>
        <c:gapWidth val="219"/>
        <c:overlap val="-27"/>
        <c:axId val="696919775"/>
        <c:axId val="1042650367"/>
      </c:barChart>
      <c:catAx>
        <c:axId val="696919775"/>
        <c:scaling>
          <c:orientation val="minMax"/>
        </c:scaling>
        <c:delete val="1"/>
        <c:axPos val="b"/>
        <c:numFmt formatCode="General" sourceLinked="1"/>
        <c:majorTickMark val="none"/>
        <c:minorTickMark val="none"/>
        <c:tickLblPos val="nextTo"/>
        <c:crossAx val="1042650367"/>
        <c:crosses val="autoZero"/>
        <c:auto val="1"/>
        <c:lblAlgn val="ctr"/>
        <c:lblOffset val="100"/>
        <c:noMultiLvlLbl val="0"/>
      </c:catAx>
      <c:valAx>
        <c:axId val="1042650367"/>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rgbClr val="C00000"/>
                    </a:solidFill>
                    <a:latin typeface="+mn-lt"/>
                    <a:ea typeface="+mn-ea"/>
                    <a:cs typeface="+mn-cs"/>
                  </a:defRPr>
                </a:pPr>
                <a:r>
                  <a:rPr lang="en-US" b="1">
                    <a:solidFill>
                      <a:srgbClr val="C00000"/>
                    </a:solidFill>
                  </a:rPr>
                  <a:t>Tỷ</a:t>
                </a:r>
                <a:r>
                  <a:rPr lang="en-US" b="1" baseline="0">
                    <a:solidFill>
                      <a:srgbClr val="C00000"/>
                    </a:solidFill>
                  </a:rPr>
                  <a:t> lệ %</a:t>
                </a:r>
                <a:endParaRPr lang="en-US" b="1">
                  <a:solidFill>
                    <a:srgbClr val="C00000"/>
                  </a:solidFill>
                </a:endParaRPr>
              </a:p>
            </c:rich>
          </c:tx>
          <c:overlay val="0"/>
          <c:spPr>
            <a:noFill/>
            <a:ln>
              <a:noFill/>
            </a:ln>
            <a:effectLst/>
          </c:spPr>
          <c:txPr>
            <a:bodyPr rot="-5400000" spcFirstLastPara="1" vertOverflow="ellipsis" vert="horz" wrap="square" anchor="ctr" anchorCtr="1"/>
            <a:lstStyle/>
            <a:p>
              <a:pPr>
                <a:defRPr sz="1000" b="1" i="0" u="none" strike="noStrike" kern="1200" baseline="0">
                  <a:solidFill>
                    <a:srgbClr val="C00000"/>
                  </a:solidFill>
                  <a:latin typeface="+mn-lt"/>
                  <a:ea typeface="+mn-ea"/>
                  <a:cs typeface="+mn-cs"/>
                </a:defRPr>
              </a:pPr>
              <a:endParaRPr lang="en-US"/>
            </a:p>
          </c:txPr>
        </c:title>
        <c:numFmt formatCode="0.00" sourceLinked="1"/>
        <c:majorTickMark val="none"/>
        <c:minorTickMark val="none"/>
        <c:tickLblPos val="nextTo"/>
        <c:crossAx val="69691977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1" i="0" u="none" strike="noStrike" kern="1200" baseline="0">
                <a:solidFill>
                  <a:srgbClr val="002060"/>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custT="1"/>
      <dgm:spPr/>
      <dgm:t>
        <a:bodyPr/>
        <a:lstStyle/>
        <a:p>
          <a:endParaRPr lang="en-US" sz="2800" b="1" dirty="0">
            <a:solidFill>
              <a:srgbClr val="C00000"/>
            </a:solidFill>
            <a:latin typeface="Times New Roman" panose="02020603050405020304" pitchFamily="18" charset="0"/>
            <a:cs typeface="Times New Roman" panose="02020603050405020304" pitchFamily="18" charset="0"/>
          </a:endParaRPr>
        </a:p>
      </dgm:t>
    </dgm:pt>
    <dgm:pt modelId="{7049913E-CA72-4D04-86E8-DB4D4A7E415E}" type="parTrans" cxnId="{F2316B1A-A28B-4982-B678-722CAA864769}">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6F0CD08A-C498-4E17-88C3-1D1175F05039}" type="sibTrans" cxnId="{F2316B1A-A28B-4982-B678-722CAA864769}">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7158C417-01D3-4DA0-9415-16B3B3977CD1}">
      <dgm:prSet phldrT="[Text]" custT="1"/>
      <dgm:spPr>
        <a:solidFill>
          <a:schemeClr val="accent2">
            <a:lumMod val="20000"/>
            <a:lumOff val="80000"/>
            <a:alpha val="90000"/>
          </a:schemeClr>
        </a:solidFill>
      </dgm:spPr>
      <dgm:t>
        <a:bodyPr/>
        <a:lstStyle/>
        <a:p>
          <a:pPr>
            <a:buNone/>
          </a:pPr>
          <a:r>
            <a:rPr lang="vi-VN" sz="2400" b="1" kern="1200">
              <a:solidFill>
                <a:srgbClr val="C00000"/>
              </a:solidFill>
              <a:latin typeface="Times New Roman" panose="02020603050405020304" pitchFamily="18" charset="0"/>
              <a:ea typeface="Calibri" panose="020F0502020204030204" pitchFamily="34" charset="0"/>
              <a:cs typeface="+mn-cs"/>
            </a:rPr>
            <a:t>1</a:t>
          </a:r>
          <a:r>
            <a:rPr lang="pt-BR" sz="2400" b="1" kern="1200">
              <a:solidFill>
                <a:srgbClr val="C00000"/>
              </a:solidFill>
              <a:latin typeface="Times New Roman" panose="02020603050405020304" pitchFamily="18" charset="0"/>
              <a:ea typeface="Calibri" panose="020F0502020204030204" pitchFamily="34" charset="0"/>
              <a:cs typeface="+mn-cs"/>
            </a:rPr>
            <a:t>. </a:t>
          </a:r>
          <a:r>
            <a:rPr lang="vi-VN" sz="2400" b="1" kern="1200">
              <a:solidFill>
                <a:srgbClr val="C00000"/>
              </a:solidFill>
              <a:latin typeface="Times New Roman" panose="02020603050405020304" pitchFamily="18" charset="0"/>
              <a:ea typeface="Calibri" panose="020F0502020204030204" pitchFamily="34" charset="0"/>
              <a:cs typeface="+mn-cs"/>
            </a:rPr>
            <a:t>NÔNG, LÂM, THỦY SẢN, QUẢN LÝ TÀI NGUYÊN – MÔI TRƯỜNG</a:t>
          </a:r>
          <a:endParaRPr lang="en-US" sz="2400" b="1" kern="1200" dirty="0">
            <a:solidFill>
              <a:schemeClr val="tx1"/>
            </a:solidFill>
            <a:latin typeface="Times New Roman" panose="02020603050405020304" pitchFamily="18" charset="0"/>
            <a:ea typeface="Calibri" panose="020F0502020204030204" pitchFamily="34" charset="0"/>
            <a:cs typeface="+mn-cs"/>
          </a:endParaRPr>
        </a:p>
      </dgm:t>
    </dgm:pt>
    <dgm:pt modelId="{8C5248B0-CF95-46B9-B3DF-5903DA7BE923}" type="parTrans" cxnId="{151F138B-8227-4665-BD22-1724EE04FEC3}">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932BBA9B-3838-4105-B5F8-F779936A7798}" type="sibTrans" cxnId="{151F138B-8227-4665-BD22-1724EE04FEC3}">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dgm:presLayoutVars>
          <dgm:chMax val="1"/>
          <dgm:bulletEnabled val="1"/>
        </dgm:presLayoutVars>
      </dgm:prSet>
      <dgm:spPr/>
    </dgm:pt>
    <dgm:pt modelId="{9770188F-3220-4119-9599-0FD33E998D96}" type="pres">
      <dgm:prSet presAssocID="{CE531857-95D9-4450-A523-F1CA7AE880F1}" presName="descendantText" presStyleLbl="alignAcc1" presStyleIdx="0" presStyleCnt="1" custLinFactNeighborX="318" custLinFactNeighborY="132">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F5A5FEDD-E52D-43C9-8D0E-0C952E7950B8}" type="presOf" srcId="{011C79E0-B116-4E55-8C54-A2CE86D2A740}" destId="{710DA7AD-DF2E-4B6F-8F66-B72A755643A6}" srcOrd="0" destOrd="0" presId="urn:microsoft.com/office/officeart/2005/8/layout/chevron2"/>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custT="1"/>
      <dgm:spPr/>
      <dgm:t>
        <a:bodyPr/>
        <a:lstStyle/>
        <a:p>
          <a:endParaRPr lang="en-US" sz="2800" b="1" dirty="0">
            <a:solidFill>
              <a:srgbClr val="C00000"/>
            </a:solidFill>
            <a:latin typeface="Times New Roman" panose="02020603050405020304" pitchFamily="18" charset="0"/>
            <a:cs typeface="Times New Roman" panose="02020603050405020304" pitchFamily="18" charset="0"/>
          </a:endParaRPr>
        </a:p>
      </dgm:t>
    </dgm:pt>
    <dgm:pt modelId="{7049913E-CA72-4D04-86E8-DB4D4A7E415E}" type="parTrans" cxnId="{F2316B1A-A28B-4982-B678-722CAA864769}">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6F0CD08A-C498-4E17-88C3-1D1175F05039}" type="sibTrans" cxnId="{F2316B1A-A28B-4982-B678-722CAA864769}">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7158C417-01D3-4DA0-9415-16B3B3977CD1}">
      <dgm:prSet phldrT="[Text]" custT="1"/>
      <dgm:spPr>
        <a:solidFill>
          <a:schemeClr val="accent2">
            <a:lumMod val="20000"/>
            <a:lumOff val="80000"/>
            <a:alpha val="90000"/>
          </a:schemeClr>
        </a:solidFill>
      </dgm:spPr>
      <dgm:t>
        <a:bodyPr/>
        <a:lstStyle/>
        <a:p>
          <a:pPr>
            <a:buNone/>
          </a:pPr>
          <a:r>
            <a:rPr lang="vi-VN" sz="2800" b="1" kern="1200">
              <a:solidFill>
                <a:srgbClr val="C00000"/>
              </a:solidFill>
              <a:latin typeface="Times New Roman" panose="02020603050405020304" pitchFamily="18" charset="0"/>
              <a:ea typeface="Calibri" panose="020F0502020204030204" pitchFamily="34" charset="0"/>
              <a:cs typeface="+mn-cs"/>
            </a:rPr>
            <a:t>9</a:t>
          </a:r>
          <a:r>
            <a:rPr lang="pt-BR" sz="2800" b="1" kern="1200">
              <a:solidFill>
                <a:srgbClr val="C00000"/>
              </a:solidFill>
              <a:latin typeface="Times New Roman" panose="02020603050405020304" pitchFamily="18" charset="0"/>
              <a:ea typeface="Calibri" panose="020F0502020204030204" pitchFamily="34" charset="0"/>
              <a:cs typeface="+mn-cs"/>
            </a:rPr>
            <a:t>. </a:t>
          </a:r>
          <a:r>
            <a:rPr lang="vi-VN" sz="2800" b="1" kern="1200">
              <a:solidFill>
                <a:srgbClr val="C00000"/>
              </a:solidFill>
              <a:latin typeface="Times New Roman" panose="02020603050405020304" pitchFamily="18" charset="0"/>
              <a:ea typeface="Calibri" panose="020F0502020204030204" pitchFamily="34" charset="0"/>
              <a:cs typeface="+mn-cs"/>
            </a:rPr>
            <a:t>QUY HOẠCH TỈNH THỜI KỲ 2021 – 2030, TẦM NHÌN 2050</a:t>
          </a:r>
          <a:endParaRPr lang="en-US" sz="2800" b="1" kern="1200" dirty="0">
            <a:solidFill>
              <a:schemeClr val="tx1"/>
            </a:solidFill>
            <a:latin typeface="Times New Roman" panose="02020603050405020304" pitchFamily="18" charset="0"/>
            <a:ea typeface="Calibri" panose="020F0502020204030204" pitchFamily="34" charset="0"/>
            <a:cs typeface="+mn-cs"/>
          </a:endParaRPr>
        </a:p>
      </dgm:t>
    </dgm:pt>
    <dgm:pt modelId="{8C5248B0-CF95-46B9-B3DF-5903DA7BE923}" type="parTrans" cxnId="{151F138B-8227-4665-BD22-1724EE04FEC3}">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932BBA9B-3838-4105-B5F8-F779936A7798}" type="sibTrans" cxnId="{151F138B-8227-4665-BD22-1724EE04FEC3}">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dgm:presLayoutVars>
          <dgm:chMax val="1"/>
          <dgm:bulletEnabled val="1"/>
        </dgm:presLayoutVars>
      </dgm:prSet>
      <dgm:spPr/>
    </dgm:pt>
    <dgm:pt modelId="{9770188F-3220-4119-9599-0FD33E998D96}" type="pres">
      <dgm:prSet presAssocID="{CE531857-95D9-4450-A523-F1CA7AE880F1}" presName="descendantText" presStyleLbl="alignAcc1" presStyleIdx="0" presStyleCnt="1" custLinFactNeighborX="318" custLinFactNeighborY="132">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F5A5FEDD-E52D-43C9-8D0E-0C952E7950B8}" type="presOf" srcId="{011C79E0-B116-4E55-8C54-A2CE86D2A740}" destId="{710DA7AD-DF2E-4B6F-8F66-B72A755643A6}" srcOrd="0" destOrd="0" presId="urn:microsoft.com/office/officeart/2005/8/layout/chevron2"/>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custT="1"/>
      <dgm:spPr/>
      <dgm:t>
        <a:bodyPr/>
        <a:lstStyle/>
        <a:p>
          <a:endParaRPr lang="en-US" sz="2800" b="1" dirty="0">
            <a:solidFill>
              <a:srgbClr val="C00000"/>
            </a:solidFill>
            <a:latin typeface="Times New Roman" panose="02020603050405020304" pitchFamily="18" charset="0"/>
            <a:cs typeface="Times New Roman" panose="02020603050405020304" pitchFamily="18" charset="0"/>
          </a:endParaRPr>
        </a:p>
      </dgm:t>
    </dgm:pt>
    <dgm:pt modelId="{7049913E-CA72-4D04-86E8-DB4D4A7E415E}" type="parTrans" cxnId="{F2316B1A-A28B-4982-B678-722CAA864769}">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6F0CD08A-C498-4E17-88C3-1D1175F05039}" type="sibTrans" cxnId="{F2316B1A-A28B-4982-B678-722CAA864769}">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7158C417-01D3-4DA0-9415-16B3B3977CD1}">
      <dgm:prSet phldrT="[Text]" custT="1"/>
      <dgm:spPr>
        <a:solidFill>
          <a:schemeClr val="accent2">
            <a:lumMod val="20000"/>
            <a:lumOff val="80000"/>
            <a:alpha val="90000"/>
          </a:schemeClr>
        </a:solidFill>
      </dgm:spPr>
      <dgm:t>
        <a:bodyPr/>
        <a:lstStyle/>
        <a:p>
          <a:pPr>
            <a:buNone/>
          </a:pPr>
          <a:r>
            <a:rPr lang="vi-VN" sz="2800" b="1" kern="1200">
              <a:solidFill>
                <a:srgbClr val="C00000"/>
              </a:solidFill>
              <a:latin typeface="Times New Roman" panose="02020603050405020304" pitchFamily="18" charset="0"/>
              <a:ea typeface="Calibri" panose="020F0502020204030204" pitchFamily="34" charset="0"/>
              <a:cs typeface="+mn-cs"/>
            </a:rPr>
            <a:t>2</a:t>
          </a:r>
          <a:r>
            <a:rPr lang="pt-BR" sz="2800" b="1" kern="1200">
              <a:solidFill>
                <a:srgbClr val="C00000"/>
              </a:solidFill>
              <a:latin typeface="Times New Roman" panose="02020603050405020304" pitchFamily="18" charset="0"/>
              <a:ea typeface="Calibri" panose="020F0502020204030204" pitchFamily="34" charset="0"/>
              <a:cs typeface="+mn-cs"/>
            </a:rPr>
            <a:t>. </a:t>
          </a:r>
          <a:r>
            <a:rPr lang="vi-VN" sz="2800" b="1" kern="1200">
              <a:solidFill>
                <a:srgbClr val="C00000"/>
              </a:solidFill>
              <a:latin typeface="Times New Roman" panose="02020603050405020304" pitchFamily="18" charset="0"/>
              <a:ea typeface="Calibri" panose="020F0502020204030204" pitchFamily="34" charset="0"/>
              <a:cs typeface="+mn-cs"/>
            </a:rPr>
            <a:t>CÔNG NGHIỆP – XÂY DỰNG</a:t>
          </a:r>
          <a:endParaRPr lang="en-US" sz="2800" b="1" kern="1200" dirty="0">
            <a:solidFill>
              <a:schemeClr val="tx1"/>
            </a:solidFill>
            <a:latin typeface="Times New Roman" panose="02020603050405020304" pitchFamily="18" charset="0"/>
            <a:ea typeface="Calibri" panose="020F0502020204030204" pitchFamily="34" charset="0"/>
            <a:cs typeface="+mn-cs"/>
          </a:endParaRPr>
        </a:p>
      </dgm:t>
    </dgm:pt>
    <dgm:pt modelId="{8C5248B0-CF95-46B9-B3DF-5903DA7BE923}" type="parTrans" cxnId="{151F138B-8227-4665-BD22-1724EE04FEC3}">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932BBA9B-3838-4105-B5F8-F779936A7798}" type="sibTrans" cxnId="{151F138B-8227-4665-BD22-1724EE04FEC3}">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dgm:presLayoutVars>
          <dgm:chMax val="1"/>
          <dgm:bulletEnabled val="1"/>
        </dgm:presLayoutVars>
      </dgm:prSet>
      <dgm:spPr/>
    </dgm:pt>
    <dgm:pt modelId="{9770188F-3220-4119-9599-0FD33E998D96}" type="pres">
      <dgm:prSet presAssocID="{CE531857-95D9-4450-A523-F1CA7AE880F1}" presName="descendantText" presStyleLbl="alignAcc1" presStyleIdx="0" presStyleCnt="1" custLinFactNeighborX="318" custLinFactNeighborY="132">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F5A5FEDD-E52D-43C9-8D0E-0C952E7950B8}" type="presOf" srcId="{011C79E0-B116-4E55-8C54-A2CE86D2A740}" destId="{710DA7AD-DF2E-4B6F-8F66-B72A755643A6}" srcOrd="0" destOrd="0" presId="urn:microsoft.com/office/officeart/2005/8/layout/chevron2"/>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custT="1"/>
      <dgm:spPr/>
      <dgm:t>
        <a:bodyPr/>
        <a:lstStyle/>
        <a:p>
          <a:endParaRPr lang="en-US" sz="2800" b="1" dirty="0">
            <a:solidFill>
              <a:srgbClr val="C00000"/>
            </a:solidFill>
            <a:latin typeface="Times New Roman" panose="02020603050405020304" pitchFamily="18" charset="0"/>
            <a:cs typeface="Times New Roman" panose="02020603050405020304" pitchFamily="18" charset="0"/>
          </a:endParaRPr>
        </a:p>
      </dgm:t>
    </dgm:pt>
    <dgm:pt modelId="{7049913E-CA72-4D04-86E8-DB4D4A7E415E}" type="parTrans" cxnId="{F2316B1A-A28B-4982-B678-722CAA864769}">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6F0CD08A-C498-4E17-88C3-1D1175F05039}" type="sibTrans" cxnId="{F2316B1A-A28B-4982-B678-722CAA864769}">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7158C417-01D3-4DA0-9415-16B3B3977CD1}">
      <dgm:prSet phldrT="[Text]" custT="1"/>
      <dgm:spPr>
        <a:solidFill>
          <a:schemeClr val="accent2">
            <a:lumMod val="20000"/>
            <a:lumOff val="80000"/>
            <a:alpha val="90000"/>
          </a:schemeClr>
        </a:solidFill>
      </dgm:spPr>
      <dgm:t>
        <a:bodyPr/>
        <a:lstStyle/>
        <a:p>
          <a:pPr>
            <a:buNone/>
          </a:pPr>
          <a:r>
            <a:rPr lang="vi-VN" sz="2800" b="1" kern="1200">
              <a:solidFill>
                <a:srgbClr val="C00000"/>
              </a:solidFill>
              <a:latin typeface="Times New Roman" panose="02020603050405020304" pitchFamily="18" charset="0"/>
              <a:ea typeface="Calibri" panose="020F0502020204030204" pitchFamily="34" charset="0"/>
              <a:cs typeface="+mn-cs"/>
            </a:rPr>
            <a:t>2</a:t>
          </a:r>
          <a:r>
            <a:rPr lang="pt-BR" sz="2800" b="1" kern="1200">
              <a:solidFill>
                <a:srgbClr val="C00000"/>
              </a:solidFill>
              <a:latin typeface="Times New Roman" panose="02020603050405020304" pitchFamily="18" charset="0"/>
              <a:ea typeface="Calibri" panose="020F0502020204030204" pitchFamily="34" charset="0"/>
              <a:cs typeface="+mn-cs"/>
            </a:rPr>
            <a:t>. </a:t>
          </a:r>
          <a:r>
            <a:rPr lang="vi-VN" sz="2800" b="1" kern="1200">
              <a:solidFill>
                <a:srgbClr val="C00000"/>
              </a:solidFill>
              <a:latin typeface="Times New Roman" panose="02020603050405020304" pitchFamily="18" charset="0"/>
              <a:ea typeface="Calibri" panose="020F0502020204030204" pitchFamily="34" charset="0"/>
              <a:cs typeface="+mn-cs"/>
            </a:rPr>
            <a:t>CÔNG NGHIỆP – XÂY DỰNG</a:t>
          </a:r>
          <a:endParaRPr lang="en-US" sz="2800" b="1" kern="1200" dirty="0">
            <a:solidFill>
              <a:schemeClr val="tx1"/>
            </a:solidFill>
            <a:latin typeface="Times New Roman" panose="02020603050405020304" pitchFamily="18" charset="0"/>
            <a:ea typeface="Calibri" panose="020F0502020204030204" pitchFamily="34" charset="0"/>
            <a:cs typeface="+mn-cs"/>
          </a:endParaRPr>
        </a:p>
      </dgm:t>
    </dgm:pt>
    <dgm:pt modelId="{8C5248B0-CF95-46B9-B3DF-5903DA7BE923}" type="parTrans" cxnId="{151F138B-8227-4665-BD22-1724EE04FEC3}">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932BBA9B-3838-4105-B5F8-F779936A7798}" type="sibTrans" cxnId="{151F138B-8227-4665-BD22-1724EE04FEC3}">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dgm:presLayoutVars>
          <dgm:chMax val="1"/>
          <dgm:bulletEnabled val="1"/>
        </dgm:presLayoutVars>
      </dgm:prSet>
      <dgm:spPr/>
    </dgm:pt>
    <dgm:pt modelId="{9770188F-3220-4119-9599-0FD33E998D96}" type="pres">
      <dgm:prSet presAssocID="{CE531857-95D9-4450-A523-F1CA7AE880F1}" presName="descendantText" presStyleLbl="alignAcc1" presStyleIdx="0" presStyleCnt="1" custLinFactNeighborX="318" custLinFactNeighborY="132">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F5A5FEDD-E52D-43C9-8D0E-0C952E7950B8}" type="presOf" srcId="{011C79E0-B116-4E55-8C54-A2CE86D2A740}" destId="{710DA7AD-DF2E-4B6F-8F66-B72A755643A6}" srcOrd="0" destOrd="0" presId="urn:microsoft.com/office/officeart/2005/8/layout/chevron2"/>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custT="1"/>
      <dgm:spPr/>
      <dgm:t>
        <a:bodyPr/>
        <a:lstStyle/>
        <a:p>
          <a:endParaRPr lang="en-US" sz="2800" b="1" dirty="0">
            <a:solidFill>
              <a:srgbClr val="C00000"/>
            </a:solidFill>
            <a:latin typeface="Times New Roman" panose="02020603050405020304" pitchFamily="18" charset="0"/>
            <a:cs typeface="Times New Roman" panose="02020603050405020304" pitchFamily="18" charset="0"/>
          </a:endParaRPr>
        </a:p>
      </dgm:t>
    </dgm:pt>
    <dgm:pt modelId="{7049913E-CA72-4D04-86E8-DB4D4A7E415E}" type="parTrans" cxnId="{F2316B1A-A28B-4982-B678-722CAA864769}">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6F0CD08A-C498-4E17-88C3-1D1175F05039}" type="sibTrans" cxnId="{F2316B1A-A28B-4982-B678-722CAA864769}">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7158C417-01D3-4DA0-9415-16B3B3977CD1}">
      <dgm:prSet phldrT="[Text]" custT="1"/>
      <dgm:spPr>
        <a:solidFill>
          <a:schemeClr val="accent2">
            <a:lumMod val="20000"/>
            <a:lumOff val="80000"/>
            <a:alpha val="90000"/>
          </a:schemeClr>
        </a:solidFill>
      </dgm:spPr>
      <dgm:t>
        <a:bodyPr/>
        <a:lstStyle/>
        <a:p>
          <a:pPr>
            <a:buNone/>
          </a:pPr>
          <a:r>
            <a:rPr lang="vi-VN" sz="2800" b="1" kern="1200">
              <a:solidFill>
                <a:srgbClr val="C00000"/>
              </a:solidFill>
              <a:latin typeface="Times New Roman" panose="02020603050405020304" pitchFamily="18" charset="0"/>
              <a:ea typeface="Calibri" panose="020F0502020204030204" pitchFamily="34" charset="0"/>
              <a:cs typeface="+mn-cs"/>
            </a:rPr>
            <a:t>3</a:t>
          </a:r>
          <a:r>
            <a:rPr lang="pt-BR" sz="2800" b="1" kern="1200">
              <a:solidFill>
                <a:srgbClr val="C00000"/>
              </a:solidFill>
              <a:latin typeface="Times New Roman" panose="02020603050405020304" pitchFamily="18" charset="0"/>
              <a:ea typeface="Calibri" panose="020F0502020204030204" pitchFamily="34" charset="0"/>
              <a:cs typeface="+mn-cs"/>
            </a:rPr>
            <a:t>. </a:t>
          </a:r>
          <a:r>
            <a:rPr lang="vi-VN" sz="2800" b="1" kern="1200">
              <a:solidFill>
                <a:srgbClr val="C00000"/>
              </a:solidFill>
              <a:latin typeface="Times New Roman" panose="02020603050405020304" pitchFamily="18" charset="0"/>
              <a:ea typeface="Calibri" panose="020F0502020204030204" pitchFamily="34" charset="0"/>
              <a:cs typeface="+mn-cs"/>
            </a:rPr>
            <a:t>THƯƠNG MẠI, DỊCH VỤ, DU LỊCH</a:t>
          </a:r>
          <a:endParaRPr lang="en-US" sz="2800" b="1" kern="1200" dirty="0">
            <a:solidFill>
              <a:schemeClr val="tx1"/>
            </a:solidFill>
            <a:latin typeface="Times New Roman" panose="02020603050405020304" pitchFamily="18" charset="0"/>
            <a:ea typeface="Calibri" panose="020F0502020204030204" pitchFamily="34" charset="0"/>
            <a:cs typeface="+mn-cs"/>
          </a:endParaRPr>
        </a:p>
      </dgm:t>
    </dgm:pt>
    <dgm:pt modelId="{8C5248B0-CF95-46B9-B3DF-5903DA7BE923}" type="parTrans" cxnId="{151F138B-8227-4665-BD22-1724EE04FEC3}">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932BBA9B-3838-4105-B5F8-F779936A7798}" type="sibTrans" cxnId="{151F138B-8227-4665-BD22-1724EE04FEC3}">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dgm:presLayoutVars>
          <dgm:chMax val="1"/>
          <dgm:bulletEnabled val="1"/>
        </dgm:presLayoutVars>
      </dgm:prSet>
      <dgm:spPr/>
    </dgm:pt>
    <dgm:pt modelId="{9770188F-3220-4119-9599-0FD33E998D96}" type="pres">
      <dgm:prSet presAssocID="{CE531857-95D9-4450-A523-F1CA7AE880F1}" presName="descendantText" presStyleLbl="alignAcc1" presStyleIdx="0" presStyleCnt="1" custLinFactNeighborX="318" custLinFactNeighborY="132">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F5A5FEDD-E52D-43C9-8D0E-0C952E7950B8}" type="presOf" srcId="{011C79E0-B116-4E55-8C54-A2CE86D2A740}" destId="{710DA7AD-DF2E-4B6F-8F66-B72A755643A6}" srcOrd="0" destOrd="0" presId="urn:microsoft.com/office/officeart/2005/8/layout/chevron2"/>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custT="1"/>
      <dgm:spPr/>
      <dgm:t>
        <a:bodyPr/>
        <a:lstStyle/>
        <a:p>
          <a:endParaRPr lang="en-US" sz="2800" b="1" dirty="0">
            <a:solidFill>
              <a:srgbClr val="C00000"/>
            </a:solidFill>
            <a:latin typeface="Times New Roman" panose="02020603050405020304" pitchFamily="18" charset="0"/>
            <a:cs typeface="Times New Roman" panose="02020603050405020304" pitchFamily="18" charset="0"/>
          </a:endParaRPr>
        </a:p>
      </dgm:t>
    </dgm:pt>
    <dgm:pt modelId="{7049913E-CA72-4D04-86E8-DB4D4A7E415E}" type="parTrans" cxnId="{F2316B1A-A28B-4982-B678-722CAA864769}">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6F0CD08A-C498-4E17-88C3-1D1175F05039}" type="sibTrans" cxnId="{F2316B1A-A28B-4982-B678-722CAA864769}">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7158C417-01D3-4DA0-9415-16B3B3977CD1}">
      <dgm:prSet phldrT="[Text]" custT="1"/>
      <dgm:spPr>
        <a:solidFill>
          <a:schemeClr val="accent2">
            <a:lumMod val="20000"/>
            <a:lumOff val="80000"/>
            <a:alpha val="90000"/>
          </a:schemeClr>
        </a:solidFill>
      </dgm:spPr>
      <dgm:t>
        <a:bodyPr/>
        <a:lstStyle/>
        <a:p>
          <a:pPr>
            <a:buNone/>
          </a:pPr>
          <a:r>
            <a:rPr lang="vi-VN" sz="2800" b="1" kern="1200">
              <a:solidFill>
                <a:srgbClr val="C00000"/>
              </a:solidFill>
              <a:latin typeface="Times New Roman" panose="02020603050405020304" pitchFamily="18" charset="0"/>
              <a:ea typeface="Calibri" panose="020F0502020204030204" pitchFamily="34" charset="0"/>
              <a:cs typeface="+mn-cs"/>
            </a:rPr>
            <a:t>4</a:t>
          </a:r>
          <a:r>
            <a:rPr lang="pt-BR" sz="2800" b="1" kern="1200">
              <a:solidFill>
                <a:srgbClr val="C00000"/>
              </a:solidFill>
              <a:latin typeface="Times New Roman" panose="02020603050405020304" pitchFamily="18" charset="0"/>
              <a:ea typeface="Calibri" panose="020F0502020204030204" pitchFamily="34" charset="0"/>
              <a:cs typeface="+mn-cs"/>
            </a:rPr>
            <a:t>. </a:t>
          </a:r>
          <a:r>
            <a:rPr lang="vi-VN" sz="2800" b="1" kern="1200">
              <a:solidFill>
                <a:srgbClr val="C00000"/>
              </a:solidFill>
              <a:latin typeface="Times New Roman" panose="02020603050405020304" pitchFamily="18" charset="0"/>
              <a:ea typeface="Calibri" panose="020F0502020204030204" pitchFamily="34" charset="0"/>
              <a:cs typeface="+mn-cs"/>
            </a:rPr>
            <a:t>TÀI CHÍNH – NGÂN SÁCH</a:t>
          </a:r>
          <a:endParaRPr lang="en-US" sz="2800" b="1" kern="1200" dirty="0">
            <a:solidFill>
              <a:schemeClr val="tx1"/>
            </a:solidFill>
            <a:latin typeface="Times New Roman" panose="02020603050405020304" pitchFamily="18" charset="0"/>
            <a:ea typeface="Calibri" panose="020F0502020204030204" pitchFamily="34" charset="0"/>
            <a:cs typeface="+mn-cs"/>
          </a:endParaRPr>
        </a:p>
      </dgm:t>
    </dgm:pt>
    <dgm:pt modelId="{8C5248B0-CF95-46B9-B3DF-5903DA7BE923}" type="parTrans" cxnId="{151F138B-8227-4665-BD22-1724EE04FEC3}">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932BBA9B-3838-4105-B5F8-F779936A7798}" type="sibTrans" cxnId="{151F138B-8227-4665-BD22-1724EE04FEC3}">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dgm:presLayoutVars>
          <dgm:chMax val="1"/>
          <dgm:bulletEnabled val="1"/>
        </dgm:presLayoutVars>
      </dgm:prSet>
      <dgm:spPr/>
    </dgm:pt>
    <dgm:pt modelId="{9770188F-3220-4119-9599-0FD33E998D96}" type="pres">
      <dgm:prSet presAssocID="{CE531857-95D9-4450-A523-F1CA7AE880F1}" presName="descendantText" presStyleLbl="alignAcc1" presStyleIdx="0" presStyleCnt="1" custLinFactNeighborX="318" custLinFactNeighborY="132">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F5A5FEDD-E52D-43C9-8D0E-0C952E7950B8}" type="presOf" srcId="{011C79E0-B116-4E55-8C54-A2CE86D2A740}" destId="{710DA7AD-DF2E-4B6F-8F66-B72A755643A6}" srcOrd="0" destOrd="0" presId="urn:microsoft.com/office/officeart/2005/8/layout/chevron2"/>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custT="1"/>
      <dgm:spPr/>
      <dgm:t>
        <a:bodyPr/>
        <a:lstStyle/>
        <a:p>
          <a:endParaRPr lang="en-US" sz="2800" b="1" dirty="0">
            <a:solidFill>
              <a:srgbClr val="C00000"/>
            </a:solidFill>
            <a:latin typeface="Times New Roman" panose="02020603050405020304" pitchFamily="18" charset="0"/>
            <a:cs typeface="Times New Roman" panose="02020603050405020304" pitchFamily="18" charset="0"/>
          </a:endParaRPr>
        </a:p>
      </dgm:t>
    </dgm:pt>
    <dgm:pt modelId="{7049913E-CA72-4D04-86E8-DB4D4A7E415E}" type="parTrans" cxnId="{F2316B1A-A28B-4982-B678-722CAA864769}">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6F0CD08A-C498-4E17-88C3-1D1175F05039}" type="sibTrans" cxnId="{F2316B1A-A28B-4982-B678-722CAA864769}">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7158C417-01D3-4DA0-9415-16B3B3977CD1}">
      <dgm:prSet phldrT="[Text]" custT="1"/>
      <dgm:spPr>
        <a:solidFill>
          <a:schemeClr val="accent2">
            <a:lumMod val="20000"/>
            <a:lumOff val="80000"/>
            <a:alpha val="90000"/>
          </a:schemeClr>
        </a:solidFill>
      </dgm:spPr>
      <dgm:t>
        <a:bodyPr/>
        <a:lstStyle/>
        <a:p>
          <a:pPr>
            <a:buNone/>
          </a:pPr>
          <a:r>
            <a:rPr lang="vi-VN" sz="2800" b="1" kern="1200">
              <a:solidFill>
                <a:srgbClr val="C00000"/>
              </a:solidFill>
              <a:latin typeface="Times New Roman" panose="02020603050405020304" pitchFamily="18" charset="0"/>
              <a:ea typeface="Calibri" panose="020F0502020204030204" pitchFamily="34" charset="0"/>
              <a:cs typeface="+mn-cs"/>
            </a:rPr>
            <a:t>5</a:t>
          </a:r>
          <a:r>
            <a:rPr lang="pt-BR" sz="2800" b="1" kern="1200">
              <a:solidFill>
                <a:srgbClr val="C00000"/>
              </a:solidFill>
              <a:latin typeface="Times New Roman" panose="02020603050405020304" pitchFamily="18" charset="0"/>
              <a:ea typeface="Calibri" panose="020F0502020204030204" pitchFamily="34" charset="0"/>
              <a:cs typeface="+mn-cs"/>
            </a:rPr>
            <a:t>. </a:t>
          </a:r>
          <a:r>
            <a:rPr lang="vi-VN" sz="2800" b="1" kern="1200">
              <a:solidFill>
                <a:srgbClr val="C00000"/>
              </a:solidFill>
              <a:latin typeface="Times New Roman" panose="02020603050405020304" pitchFamily="18" charset="0"/>
              <a:ea typeface="Calibri" panose="020F0502020204030204" pitchFamily="34" charset="0"/>
              <a:cs typeface="+mn-cs"/>
            </a:rPr>
            <a:t>ĐẦU TƯ CÔNG</a:t>
          </a:r>
          <a:endParaRPr lang="en-US" sz="2800" b="1" kern="1200" dirty="0">
            <a:solidFill>
              <a:schemeClr val="tx1"/>
            </a:solidFill>
            <a:latin typeface="Times New Roman" panose="02020603050405020304" pitchFamily="18" charset="0"/>
            <a:ea typeface="Calibri" panose="020F0502020204030204" pitchFamily="34" charset="0"/>
            <a:cs typeface="+mn-cs"/>
          </a:endParaRPr>
        </a:p>
      </dgm:t>
    </dgm:pt>
    <dgm:pt modelId="{8C5248B0-CF95-46B9-B3DF-5903DA7BE923}" type="parTrans" cxnId="{151F138B-8227-4665-BD22-1724EE04FEC3}">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932BBA9B-3838-4105-B5F8-F779936A7798}" type="sibTrans" cxnId="{151F138B-8227-4665-BD22-1724EE04FEC3}">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dgm:presLayoutVars>
          <dgm:chMax val="1"/>
          <dgm:bulletEnabled val="1"/>
        </dgm:presLayoutVars>
      </dgm:prSet>
      <dgm:spPr/>
    </dgm:pt>
    <dgm:pt modelId="{9770188F-3220-4119-9599-0FD33E998D96}" type="pres">
      <dgm:prSet presAssocID="{CE531857-95D9-4450-A523-F1CA7AE880F1}" presName="descendantText" presStyleLbl="alignAcc1" presStyleIdx="0" presStyleCnt="1" custLinFactNeighborX="318" custLinFactNeighborY="132">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F5A5FEDD-E52D-43C9-8D0E-0C952E7950B8}" type="presOf" srcId="{011C79E0-B116-4E55-8C54-A2CE86D2A740}" destId="{710DA7AD-DF2E-4B6F-8F66-B72A755643A6}" srcOrd="0" destOrd="0" presId="urn:microsoft.com/office/officeart/2005/8/layout/chevron2"/>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custT="1"/>
      <dgm:spPr/>
      <dgm:t>
        <a:bodyPr/>
        <a:lstStyle/>
        <a:p>
          <a:endParaRPr lang="en-US" sz="2800" b="1" dirty="0">
            <a:solidFill>
              <a:srgbClr val="C00000"/>
            </a:solidFill>
            <a:latin typeface="Times New Roman" panose="02020603050405020304" pitchFamily="18" charset="0"/>
            <a:cs typeface="Times New Roman" panose="02020603050405020304" pitchFamily="18" charset="0"/>
          </a:endParaRPr>
        </a:p>
      </dgm:t>
    </dgm:pt>
    <dgm:pt modelId="{7049913E-CA72-4D04-86E8-DB4D4A7E415E}" type="parTrans" cxnId="{F2316B1A-A28B-4982-B678-722CAA864769}">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6F0CD08A-C498-4E17-88C3-1D1175F05039}" type="sibTrans" cxnId="{F2316B1A-A28B-4982-B678-722CAA864769}">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7158C417-01D3-4DA0-9415-16B3B3977CD1}">
      <dgm:prSet phldrT="[Text]" custT="1"/>
      <dgm:spPr>
        <a:solidFill>
          <a:schemeClr val="accent2">
            <a:lumMod val="20000"/>
            <a:lumOff val="80000"/>
            <a:alpha val="90000"/>
          </a:schemeClr>
        </a:solidFill>
      </dgm:spPr>
      <dgm:t>
        <a:bodyPr/>
        <a:lstStyle/>
        <a:p>
          <a:pPr>
            <a:buNone/>
          </a:pPr>
          <a:r>
            <a:rPr lang="vi-VN" sz="2800" b="1" kern="1200">
              <a:solidFill>
                <a:srgbClr val="C00000"/>
              </a:solidFill>
              <a:latin typeface="Times New Roman" panose="02020603050405020304" pitchFamily="18" charset="0"/>
              <a:ea typeface="Calibri" panose="020F0502020204030204" pitchFamily="34" charset="0"/>
              <a:cs typeface="+mn-cs"/>
            </a:rPr>
            <a:t>6</a:t>
          </a:r>
          <a:r>
            <a:rPr lang="pt-BR" sz="2800" b="1" kern="1200">
              <a:solidFill>
                <a:srgbClr val="C00000"/>
              </a:solidFill>
              <a:latin typeface="Times New Roman" panose="02020603050405020304" pitchFamily="18" charset="0"/>
              <a:ea typeface="Calibri" panose="020F0502020204030204" pitchFamily="34" charset="0"/>
              <a:cs typeface="+mn-cs"/>
            </a:rPr>
            <a:t>. </a:t>
          </a:r>
          <a:r>
            <a:rPr lang="vi-VN" sz="2800" b="1" kern="1200">
              <a:solidFill>
                <a:srgbClr val="C00000"/>
              </a:solidFill>
              <a:latin typeface="Times New Roman" panose="02020603050405020304" pitchFamily="18" charset="0"/>
              <a:ea typeface="Calibri" panose="020F0502020204030204" pitchFamily="34" charset="0"/>
              <a:cs typeface="+mn-cs"/>
            </a:rPr>
            <a:t>ĐẦU TƯ NGOÀI NGÂN SÁCH</a:t>
          </a:r>
          <a:endParaRPr lang="en-US" sz="2800" b="1" kern="1200" dirty="0">
            <a:solidFill>
              <a:schemeClr val="tx1"/>
            </a:solidFill>
            <a:latin typeface="Times New Roman" panose="02020603050405020304" pitchFamily="18" charset="0"/>
            <a:ea typeface="Calibri" panose="020F0502020204030204" pitchFamily="34" charset="0"/>
            <a:cs typeface="+mn-cs"/>
          </a:endParaRPr>
        </a:p>
      </dgm:t>
    </dgm:pt>
    <dgm:pt modelId="{8C5248B0-CF95-46B9-B3DF-5903DA7BE923}" type="parTrans" cxnId="{151F138B-8227-4665-BD22-1724EE04FEC3}">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932BBA9B-3838-4105-B5F8-F779936A7798}" type="sibTrans" cxnId="{151F138B-8227-4665-BD22-1724EE04FEC3}">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dgm:presLayoutVars>
          <dgm:chMax val="1"/>
          <dgm:bulletEnabled val="1"/>
        </dgm:presLayoutVars>
      </dgm:prSet>
      <dgm:spPr/>
    </dgm:pt>
    <dgm:pt modelId="{9770188F-3220-4119-9599-0FD33E998D96}" type="pres">
      <dgm:prSet presAssocID="{CE531857-95D9-4450-A523-F1CA7AE880F1}" presName="descendantText" presStyleLbl="alignAcc1" presStyleIdx="0" presStyleCnt="1" custLinFactNeighborX="318" custLinFactNeighborY="132">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F5A5FEDD-E52D-43C9-8D0E-0C952E7950B8}" type="presOf" srcId="{011C79E0-B116-4E55-8C54-A2CE86D2A740}" destId="{710DA7AD-DF2E-4B6F-8F66-B72A755643A6}" srcOrd="0" destOrd="0" presId="urn:microsoft.com/office/officeart/2005/8/layout/chevron2"/>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custT="1"/>
      <dgm:spPr/>
      <dgm:t>
        <a:bodyPr/>
        <a:lstStyle/>
        <a:p>
          <a:endParaRPr lang="en-US" sz="2800" b="1" dirty="0">
            <a:solidFill>
              <a:srgbClr val="C00000"/>
            </a:solidFill>
            <a:latin typeface="Times New Roman" panose="02020603050405020304" pitchFamily="18" charset="0"/>
            <a:cs typeface="Times New Roman" panose="02020603050405020304" pitchFamily="18" charset="0"/>
          </a:endParaRPr>
        </a:p>
      </dgm:t>
    </dgm:pt>
    <dgm:pt modelId="{7049913E-CA72-4D04-86E8-DB4D4A7E415E}" type="parTrans" cxnId="{F2316B1A-A28B-4982-B678-722CAA864769}">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6F0CD08A-C498-4E17-88C3-1D1175F05039}" type="sibTrans" cxnId="{F2316B1A-A28B-4982-B678-722CAA864769}">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7158C417-01D3-4DA0-9415-16B3B3977CD1}">
      <dgm:prSet phldrT="[Text]" custT="1"/>
      <dgm:spPr>
        <a:solidFill>
          <a:schemeClr val="accent2">
            <a:lumMod val="20000"/>
            <a:lumOff val="80000"/>
            <a:alpha val="90000"/>
          </a:schemeClr>
        </a:solidFill>
      </dgm:spPr>
      <dgm:t>
        <a:bodyPr/>
        <a:lstStyle/>
        <a:p>
          <a:pPr>
            <a:buNone/>
          </a:pPr>
          <a:r>
            <a:rPr lang="pt-BR" sz="2800" b="1" kern="1200">
              <a:solidFill>
                <a:srgbClr val="C00000"/>
              </a:solidFill>
              <a:latin typeface="Times New Roman" panose="02020603050405020304" pitchFamily="18" charset="0"/>
              <a:ea typeface="Calibri" panose="020F0502020204030204" pitchFamily="34" charset="0"/>
              <a:cs typeface="+mn-cs"/>
            </a:rPr>
            <a:t>7. </a:t>
          </a:r>
          <a:r>
            <a:rPr lang="vi-VN" sz="2800" b="1" kern="1200">
              <a:solidFill>
                <a:srgbClr val="C00000"/>
              </a:solidFill>
              <a:latin typeface="Times New Roman" panose="02020603050405020304" pitchFamily="18" charset="0"/>
              <a:ea typeface="Calibri" panose="020F0502020204030204" pitchFamily="34" charset="0"/>
              <a:cs typeface="+mn-cs"/>
            </a:rPr>
            <a:t>VĂN HÓA – XÃ HỘI</a:t>
          </a:r>
          <a:endParaRPr lang="en-US" sz="2800" b="1" kern="1200" dirty="0">
            <a:solidFill>
              <a:schemeClr val="tx1"/>
            </a:solidFill>
            <a:latin typeface="Times New Roman" panose="02020603050405020304" pitchFamily="18" charset="0"/>
            <a:ea typeface="Calibri" panose="020F0502020204030204" pitchFamily="34" charset="0"/>
            <a:cs typeface="+mn-cs"/>
          </a:endParaRPr>
        </a:p>
      </dgm:t>
    </dgm:pt>
    <dgm:pt modelId="{8C5248B0-CF95-46B9-B3DF-5903DA7BE923}" type="parTrans" cxnId="{151F138B-8227-4665-BD22-1724EE04FEC3}">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932BBA9B-3838-4105-B5F8-F779936A7798}" type="sibTrans" cxnId="{151F138B-8227-4665-BD22-1724EE04FEC3}">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dgm:presLayoutVars>
          <dgm:chMax val="1"/>
          <dgm:bulletEnabled val="1"/>
        </dgm:presLayoutVars>
      </dgm:prSet>
      <dgm:spPr/>
    </dgm:pt>
    <dgm:pt modelId="{9770188F-3220-4119-9599-0FD33E998D96}" type="pres">
      <dgm:prSet presAssocID="{CE531857-95D9-4450-A523-F1CA7AE880F1}" presName="descendantText" presStyleLbl="alignAcc1" presStyleIdx="0" presStyleCnt="1" custLinFactNeighborX="318" custLinFactNeighborY="132">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F5A5FEDD-E52D-43C9-8D0E-0C952E7950B8}" type="presOf" srcId="{011C79E0-B116-4E55-8C54-A2CE86D2A740}" destId="{710DA7AD-DF2E-4B6F-8F66-B72A755643A6}" srcOrd="0" destOrd="0" presId="urn:microsoft.com/office/officeart/2005/8/layout/chevron2"/>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custT="1"/>
      <dgm:spPr/>
      <dgm:t>
        <a:bodyPr/>
        <a:lstStyle/>
        <a:p>
          <a:endParaRPr lang="en-US" sz="2800" b="1" dirty="0">
            <a:solidFill>
              <a:srgbClr val="C00000"/>
            </a:solidFill>
            <a:latin typeface="Times New Roman" panose="02020603050405020304" pitchFamily="18" charset="0"/>
            <a:cs typeface="Times New Roman" panose="02020603050405020304" pitchFamily="18" charset="0"/>
          </a:endParaRPr>
        </a:p>
      </dgm:t>
    </dgm:pt>
    <dgm:pt modelId="{7049913E-CA72-4D04-86E8-DB4D4A7E415E}" type="parTrans" cxnId="{F2316B1A-A28B-4982-B678-722CAA864769}">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6F0CD08A-C498-4E17-88C3-1D1175F05039}" type="sibTrans" cxnId="{F2316B1A-A28B-4982-B678-722CAA864769}">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7158C417-01D3-4DA0-9415-16B3B3977CD1}">
      <dgm:prSet phldrT="[Text]" custT="1"/>
      <dgm:spPr>
        <a:solidFill>
          <a:schemeClr val="accent2">
            <a:lumMod val="20000"/>
            <a:lumOff val="80000"/>
            <a:alpha val="90000"/>
          </a:schemeClr>
        </a:solidFill>
      </dgm:spPr>
      <dgm:t>
        <a:bodyPr/>
        <a:lstStyle/>
        <a:p>
          <a:pPr>
            <a:buNone/>
          </a:pPr>
          <a:r>
            <a:rPr lang="vi-VN" sz="2800" b="1" kern="1200">
              <a:solidFill>
                <a:srgbClr val="C00000"/>
              </a:solidFill>
              <a:latin typeface="Times New Roman" panose="02020603050405020304" pitchFamily="18" charset="0"/>
              <a:ea typeface="Calibri" panose="020F0502020204030204" pitchFamily="34" charset="0"/>
              <a:cs typeface="+mn-cs"/>
            </a:rPr>
            <a:t>8. NỘI CHÍNH</a:t>
          </a:r>
          <a:endParaRPr lang="en-US" sz="2800" b="1" kern="1200" dirty="0">
            <a:solidFill>
              <a:schemeClr val="tx1"/>
            </a:solidFill>
            <a:latin typeface="Times New Roman" panose="02020603050405020304" pitchFamily="18" charset="0"/>
            <a:ea typeface="Calibri" panose="020F0502020204030204" pitchFamily="34" charset="0"/>
            <a:cs typeface="+mn-cs"/>
          </a:endParaRPr>
        </a:p>
      </dgm:t>
    </dgm:pt>
    <dgm:pt modelId="{8C5248B0-CF95-46B9-B3DF-5903DA7BE923}" type="parTrans" cxnId="{151F138B-8227-4665-BD22-1724EE04FEC3}">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932BBA9B-3838-4105-B5F8-F779936A7798}" type="sibTrans" cxnId="{151F138B-8227-4665-BD22-1724EE04FEC3}">
      <dgm:prSet/>
      <dgm:spPr/>
      <dgm:t>
        <a:bodyPr/>
        <a:lstStyle/>
        <a:p>
          <a:endParaRPr lang="en-US" sz="2800" b="1">
            <a:solidFill>
              <a:srgbClr val="C00000"/>
            </a:solidFill>
            <a:latin typeface="Times New Roman" panose="02020603050405020304" pitchFamily="18" charset="0"/>
            <a:cs typeface="Times New Roman" panose="02020603050405020304" pitchFamily="18" charset="0"/>
          </a:endParaRPr>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dgm:presLayoutVars>
          <dgm:chMax val="1"/>
          <dgm:bulletEnabled val="1"/>
        </dgm:presLayoutVars>
      </dgm:prSet>
      <dgm:spPr/>
    </dgm:pt>
    <dgm:pt modelId="{9770188F-3220-4119-9599-0FD33E998D96}" type="pres">
      <dgm:prSet presAssocID="{CE531857-95D9-4450-A523-F1CA7AE880F1}" presName="descendantText" presStyleLbl="alignAcc1" presStyleIdx="0" presStyleCnt="1" custLinFactNeighborX="318" custLinFactNeighborY="132">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F5A5FEDD-E52D-43C9-8D0E-0C952E7950B8}" type="presOf" srcId="{011C79E0-B116-4E55-8C54-A2CE86D2A740}" destId="{710DA7AD-DF2E-4B6F-8F66-B72A755643A6}" srcOrd="0" destOrd="0" presId="urn:microsoft.com/office/officeart/2005/8/layout/chevron2"/>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64009" y="164009"/>
          <a:ext cx="1093400" cy="76538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rot="-5400000">
        <a:off x="1" y="382689"/>
        <a:ext cx="765380" cy="328020"/>
      </dsp:txXfrm>
    </dsp:sp>
    <dsp:sp modelId="{9770188F-3220-4119-9599-0FD33E998D96}">
      <dsp:nvSpPr>
        <dsp:cNvPr id="0" name=""/>
        <dsp:cNvSpPr/>
      </dsp:nvSpPr>
      <dsp:spPr>
        <a:xfrm rot="5400000">
          <a:off x="5534133" y="-4767815"/>
          <a:ext cx="710709" cy="10248216"/>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vi-VN" sz="2400" b="1" kern="1200">
              <a:solidFill>
                <a:srgbClr val="C00000"/>
              </a:solidFill>
              <a:latin typeface="Times New Roman" panose="02020603050405020304" pitchFamily="18" charset="0"/>
              <a:ea typeface="Calibri" panose="020F0502020204030204" pitchFamily="34" charset="0"/>
              <a:cs typeface="+mn-cs"/>
            </a:rPr>
            <a:t>1</a:t>
          </a:r>
          <a:r>
            <a:rPr lang="pt-BR" sz="2400" b="1" kern="1200">
              <a:solidFill>
                <a:srgbClr val="C00000"/>
              </a:solidFill>
              <a:latin typeface="Times New Roman" panose="02020603050405020304" pitchFamily="18" charset="0"/>
              <a:ea typeface="Calibri" panose="020F0502020204030204" pitchFamily="34" charset="0"/>
              <a:cs typeface="+mn-cs"/>
            </a:rPr>
            <a:t>. </a:t>
          </a:r>
          <a:r>
            <a:rPr lang="vi-VN" sz="2400" b="1" kern="1200">
              <a:solidFill>
                <a:srgbClr val="C00000"/>
              </a:solidFill>
              <a:latin typeface="Times New Roman" panose="02020603050405020304" pitchFamily="18" charset="0"/>
              <a:ea typeface="Calibri" panose="020F0502020204030204" pitchFamily="34" charset="0"/>
              <a:cs typeface="+mn-cs"/>
            </a:rPr>
            <a:t>NÔNG, LÂM, THỦY SẢN, QUẢN LÝ TÀI NGUYÊN – MÔI TRƯỜNG</a:t>
          </a:r>
          <a:endParaRPr lang="en-US" sz="2400" b="1" kern="1200" dirty="0">
            <a:solidFill>
              <a:schemeClr val="tx1"/>
            </a:solidFill>
            <a:latin typeface="Times New Roman" panose="02020603050405020304" pitchFamily="18" charset="0"/>
            <a:ea typeface="Calibri" panose="020F0502020204030204" pitchFamily="34" charset="0"/>
            <a:cs typeface="+mn-cs"/>
          </a:endParaRPr>
        </a:p>
      </dsp:txBody>
      <dsp:txXfrm rot="-5400000">
        <a:off x="765380" y="35632"/>
        <a:ext cx="10213522" cy="6413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64009" y="164009"/>
          <a:ext cx="1093400" cy="76538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rot="-5400000">
        <a:off x="1" y="382689"/>
        <a:ext cx="765380" cy="328020"/>
      </dsp:txXfrm>
    </dsp:sp>
    <dsp:sp modelId="{9770188F-3220-4119-9599-0FD33E998D96}">
      <dsp:nvSpPr>
        <dsp:cNvPr id="0" name=""/>
        <dsp:cNvSpPr/>
      </dsp:nvSpPr>
      <dsp:spPr>
        <a:xfrm rot="5400000">
          <a:off x="5534133" y="-4767815"/>
          <a:ext cx="710709" cy="10248216"/>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vi-VN" sz="2800" b="1" kern="1200">
              <a:solidFill>
                <a:srgbClr val="C00000"/>
              </a:solidFill>
              <a:latin typeface="Times New Roman" panose="02020603050405020304" pitchFamily="18" charset="0"/>
              <a:ea typeface="Calibri" panose="020F0502020204030204" pitchFamily="34" charset="0"/>
              <a:cs typeface="+mn-cs"/>
            </a:rPr>
            <a:t>9</a:t>
          </a:r>
          <a:r>
            <a:rPr lang="pt-BR" sz="2800" b="1" kern="1200">
              <a:solidFill>
                <a:srgbClr val="C00000"/>
              </a:solidFill>
              <a:latin typeface="Times New Roman" panose="02020603050405020304" pitchFamily="18" charset="0"/>
              <a:ea typeface="Calibri" panose="020F0502020204030204" pitchFamily="34" charset="0"/>
              <a:cs typeface="+mn-cs"/>
            </a:rPr>
            <a:t>. </a:t>
          </a:r>
          <a:r>
            <a:rPr lang="vi-VN" sz="2800" b="1" kern="1200">
              <a:solidFill>
                <a:srgbClr val="C00000"/>
              </a:solidFill>
              <a:latin typeface="Times New Roman" panose="02020603050405020304" pitchFamily="18" charset="0"/>
              <a:ea typeface="Calibri" panose="020F0502020204030204" pitchFamily="34" charset="0"/>
              <a:cs typeface="+mn-cs"/>
            </a:rPr>
            <a:t>QUY HOẠCH TỈNH THỜI KỲ 2021 – 2030, TẦM NHÌN 2050</a:t>
          </a:r>
          <a:endParaRPr lang="en-US" sz="2800" b="1" kern="1200" dirty="0">
            <a:solidFill>
              <a:schemeClr val="tx1"/>
            </a:solidFill>
            <a:latin typeface="Times New Roman" panose="02020603050405020304" pitchFamily="18" charset="0"/>
            <a:ea typeface="Calibri" panose="020F0502020204030204" pitchFamily="34" charset="0"/>
            <a:cs typeface="+mn-cs"/>
          </a:endParaRPr>
        </a:p>
      </dsp:txBody>
      <dsp:txXfrm rot="-5400000">
        <a:off x="765380" y="35632"/>
        <a:ext cx="10213522" cy="6413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64009" y="164009"/>
          <a:ext cx="1093400" cy="76538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rot="-5400000">
        <a:off x="1" y="382689"/>
        <a:ext cx="765380" cy="328020"/>
      </dsp:txXfrm>
    </dsp:sp>
    <dsp:sp modelId="{9770188F-3220-4119-9599-0FD33E998D96}">
      <dsp:nvSpPr>
        <dsp:cNvPr id="0" name=""/>
        <dsp:cNvSpPr/>
      </dsp:nvSpPr>
      <dsp:spPr>
        <a:xfrm rot="5400000">
          <a:off x="5534133" y="-4767815"/>
          <a:ext cx="710709" cy="10248216"/>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vi-VN" sz="2800" b="1" kern="1200">
              <a:solidFill>
                <a:srgbClr val="C00000"/>
              </a:solidFill>
              <a:latin typeface="Times New Roman" panose="02020603050405020304" pitchFamily="18" charset="0"/>
              <a:ea typeface="Calibri" panose="020F0502020204030204" pitchFamily="34" charset="0"/>
              <a:cs typeface="+mn-cs"/>
            </a:rPr>
            <a:t>2</a:t>
          </a:r>
          <a:r>
            <a:rPr lang="pt-BR" sz="2800" b="1" kern="1200">
              <a:solidFill>
                <a:srgbClr val="C00000"/>
              </a:solidFill>
              <a:latin typeface="Times New Roman" panose="02020603050405020304" pitchFamily="18" charset="0"/>
              <a:ea typeface="Calibri" panose="020F0502020204030204" pitchFamily="34" charset="0"/>
              <a:cs typeface="+mn-cs"/>
            </a:rPr>
            <a:t>. </a:t>
          </a:r>
          <a:r>
            <a:rPr lang="vi-VN" sz="2800" b="1" kern="1200">
              <a:solidFill>
                <a:srgbClr val="C00000"/>
              </a:solidFill>
              <a:latin typeface="Times New Roman" panose="02020603050405020304" pitchFamily="18" charset="0"/>
              <a:ea typeface="Calibri" panose="020F0502020204030204" pitchFamily="34" charset="0"/>
              <a:cs typeface="+mn-cs"/>
            </a:rPr>
            <a:t>CÔNG NGHIỆP – XÂY DỰNG</a:t>
          </a:r>
          <a:endParaRPr lang="en-US" sz="2800" b="1" kern="1200" dirty="0">
            <a:solidFill>
              <a:schemeClr val="tx1"/>
            </a:solidFill>
            <a:latin typeface="Times New Roman" panose="02020603050405020304" pitchFamily="18" charset="0"/>
            <a:ea typeface="Calibri" panose="020F0502020204030204" pitchFamily="34" charset="0"/>
            <a:cs typeface="+mn-cs"/>
          </a:endParaRPr>
        </a:p>
      </dsp:txBody>
      <dsp:txXfrm rot="-5400000">
        <a:off x="765380" y="35632"/>
        <a:ext cx="10213522" cy="6413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64009" y="164009"/>
          <a:ext cx="1093400" cy="76538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rot="-5400000">
        <a:off x="1" y="382689"/>
        <a:ext cx="765380" cy="328020"/>
      </dsp:txXfrm>
    </dsp:sp>
    <dsp:sp modelId="{9770188F-3220-4119-9599-0FD33E998D96}">
      <dsp:nvSpPr>
        <dsp:cNvPr id="0" name=""/>
        <dsp:cNvSpPr/>
      </dsp:nvSpPr>
      <dsp:spPr>
        <a:xfrm rot="5400000">
          <a:off x="5534133" y="-4767815"/>
          <a:ext cx="710709" cy="10248216"/>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vi-VN" sz="2800" b="1" kern="1200">
              <a:solidFill>
                <a:srgbClr val="C00000"/>
              </a:solidFill>
              <a:latin typeface="Times New Roman" panose="02020603050405020304" pitchFamily="18" charset="0"/>
              <a:ea typeface="Calibri" panose="020F0502020204030204" pitchFamily="34" charset="0"/>
              <a:cs typeface="+mn-cs"/>
            </a:rPr>
            <a:t>2</a:t>
          </a:r>
          <a:r>
            <a:rPr lang="pt-BR" sz="2800" b="1" kern="1200">
              <a:solidFill>
                <a:srgbClr val="C00000"/>
              </a:solidFill>
              <a:latin typeface="Times New Roman" panose="02020603050405020304" pitchFamily="18" charset="0"/>
              <a:ea typeface="Calibri" panose="020F0502020204030204" pitchFamily="34" charset="0"/>
              <a:cs typeface="+mn-cs"/>
            </a:rPr>
            <a:t>. </a:t>
          </a:r>
          <a:r>
            <a:rPr lang="vi-VN" sz="2800" b="1" kern="1200">
              <a:solidFill>
                <a:srgbClr val="C00000"/>
              </a:solidFill>
              <a:latin typeface="Times New Roman" panose="02020603050405020304" pitchFamily="18" charset="0"/>
              <a:ea typeface="Calibri" panose="020F0502020204030204" pitchFamily="34" charset="0"/>
              <a:cs typeface="+mn-cs"/>
            </a:rPr>
            <a:t>CÔNG NGHIỆP – XÂY DỰNG</a:t>
          </a:r>
          <a:endParaRPr lang="en-US" sz="2800" b="1" kern="1200" dirty="0">
            <a:solidFill>
              <a:schemeClr val="tx1"/>
            </a:solidFill>
            <a:latin typeface="Times New Roman" panose="02020603050405020304" pitchFamily="18" charset="0"/>
            <a:ea typeface="Calibri" panose="020F0502020204030204" pitchFamily="34" charset="0"/>
            <a:cs typeface="+mn-cs"/>
          </a:endParaRPr>
        </a:p>
      </dsp:txBody>
      <dsp:txXfrm rot="-5400000">
        <a:off x="765380" y="35632"/>
        <a:ext cx="10213522" cy="6413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64009" y="164009"/>
          <a:ext cx="1093400" cy="76538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rot="-5400000">
        <a:off x="1" y="382689"/>
        <a:ext cx="765380" cy="328020"/>
      </dsp:txXfrm>
    </dsp:sp>
    <dsp:sp modelId="{9770188F-3220-4119-9599-0FD33E998D96}">
      <dsp:nvSpPr>
        <dsp:cNvPr id="0" name=""/>
        <dsp:cNvSpPr/>
      </dsp:nvSpPr>
      <dsp:spPr>
        <a:xfrm rot="5400000">
          <a:off x="5534133" y="-4767815"/>
          <a:ext cx="710709" cy="10248216"/>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vi-VN" sz="2800" b="1" kern="1200">
              <a:solidFill>
                <a:srgbClr val="C00000"/>
              </a:solidFill>
              <a:latin typeface="Times New Roman" panose="02020603050405020304" pitchFamily="18" charset="0"/>
              <a:ea typeface="Calibri" panose="020F0502020204030204" pitchFamily="34" charset="0"/>
              <a:cs typeface="+mn-cs"/>
            </a:rPr>
            <a:t>3</a:t>
          </a:r>
          <a:r>
            <a:rPr lang="pt-BR" sz="2800" b="1" kern="1200">
              <a:solidFill>
                <a:srgbClr val="C00000"/>
              </a:solidFill>
              <a:latin typeface="Times New Roman" panose="02020603050405020304" pitchFamily="18" charset="0"/>
              <a:ea typeface="Calibri" panose="020F0502020204030204" pitchFamily="34" charset="0"/>
              <a:cs typeface="+mn-cs"/>
            </a:rPr>
            <a:t>. </a:t>
          </a:r>
          <a:r>
            <a:rPr lang="vi-VN" sz="2800" b="1" kern="1200">
              <a:solidFill>
                <a:srgbClr val="C00000"/>
              </a:solidFill>
              <a:latin typeface="Times New Roman" panose="02020603050405020304" pitchFamily="18" charset="0"/>
              <a:ea typeface="Calibri" panose="020F0502020204030204" pitchFamily="34" charset="0"/>
              <a:cs typeface="+mn-cs"/>
            </a:rPr>
            <a:t>THƯƠNG MẠI, DỊCH VỤ, DU LỊCH</a:t>
          </a:r>
          <a:endParaRPr lang="en-US" sz="2800" b="1" kern="1200" dirty="0">
            <a:solidFill>
              <a:schemeClr val="tx1"/>
            </a:solidFill>
            <a:latin typeface="Times New Roman" panose="02020603050405020304" pitchFamily="18" charset="0"/>
            <a:ea typeface="Calibri" panose="020F0502020204030204" pitchFamily="34" charset="0"/>
            <a:cs typeface="+mn-cs"/>
          </a:endParaRPr>
        </a:p>
      </dsp:txBody>
      <dsp:txXfrm rot="-5400000">
        <a:off x="765380" y="35632"/>
        <a:ext cx="10213522" cy="6413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64009" y="164009"/>
          <a:ext cx="1093400" cy="76538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rot="-5400000">
        <a:off x="1" y="382689"/>
        <a:ext cx="765380" cy="328020"/>
      </dsp:txXfrm>
    </dsp:sp>
    <dsp:sp modelId="{9770188F-3220-4119-9599-0FD33E998D96}">
      <dsp:nvSpPr>
        <dsp:cNvPr id="0" name=""/>
        <dsp:cNvSpPr/>
      </dsp:nvSpPr>
      <dsp:spPr>
        <a:xfrm rot="5400000">
          <a:off x="5534133" y="-4767815"/>
          <a:ext cx="710709" cy="10248216"/>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vi-VN" sz="2800" b="1" kern="1200">
              <a:solidFill>
                <a:srgbClr val="C00000"/>
              </a:solidFill>
              <a:latin typeface="Times New Roman" panose="02020603050405020304" pitchFamily="18" charset="0"/>
              <a:ea typeface="Calibri" panose="020F0502020204030204" pitchFamily="34" charset="0"/>
              <a:cs typeface="+mn-cs"/>
            </a:rPr>
            <a:t>4</a:t>
          </a:r>
          <a:r>
            <a:rPr lang="pt-BR" sz="2800" b="1" kern="1200">
              <a:solidFill>
                <a:srgbClr val="C00000"/>
              </a:solidFill>
              <a:latin typeface="Times New Roman" panose="02020603050405020304" pitchFamily="18" charset="0"/>
              <a:ea typeface="Calibri" panose="020F0502020204030204" pitchFamily="34" charset="0"/>
              <a:cs typeface="+mn-cs"/>
            </a:rPr>
            <a:t>. </a:t>
          </a:r>
          <a:r>
            <a:rPr lang="vi-VN" sz="2800" b="1" kern="1200">
              <a:solidFill>
                <a:srgbClr val="C00000"/>
              </a:solidFill>
              <a:latin typeface="Times New Roman" panose="02020603050405020304" pitchFamily="18" charset="0"/>
              <a:ea typeface="Calibri" panose="020F0502020204030204" pitchFamily="34" charset="0"/>
              <a:cs typeface="+mn-cs"/>
            </a:rPr>
            <a:t>TÀI CHÍNH – NGÂN SÁCH</a:t>
          </a:r>
          <a:endParaRPr lang="en-US" sz="2800" b="1" kern="1200" dirty="0">
            <a:solidFill>
              <a:schemeClr val="tx1"/>
            </a:solidFill>
            <a:latin typeface="Times New Roman" panose="02020603050405020304" pitchFamily="18" charset="0"/>
            <a:ea typeface="Calibri" panose="020F0502020204030204" pitchFamily="34" charset="0"/>
            <a:cs typeface="+mn-cs"/>
          </a:endParaRPr>
        </a:p>
      </dsp:txBody>
      <dsp:txXfrm rot="-5400000">
        <a:off x="765380" y="35632"/>
        <a:ext cx="10213522" cy="6413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64009" y="164009"/>
          <a:ext cx="1093400" cy="76538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rot="-5400000">
        <a:off x="1" y="382689"/>
        <a:ext cx="765380" cy="328020"/>
      </dsp:txXfrm>
    </dsp:sp>
    <dsp:sp modelId="{9770188F-3220-4119-9599-0FD33E998D96}">
      <dsp:nvSpPr>
        <dsp:cNvPr id="0" name=""/>
        <dsp:cNvSpPr/>
      </dsp:nvSpPr>
      <dsp:spPr>
        <a:xfrm rot="5400000">
          <a:off x="5534133" y="-4767815"/>
          <a:ext cx="710709" cy="10248216"/>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vi-VN" sz="2800" b="1" kern="1200">
              <a:solidFill>
                <a:srgbClr val="C00000"/>
              </a:solidFill>
              <a:latin typeface="Times New Roman" panose="02020603050405020304" pitchFamily="18" charset="0"/>
              <a:ea typeface="Calibri" panose="020F0502020204030204" pitchFamily="34" charset="0"/>
              <a:cs typeface="+mn-cs"/>
            </a:rPr>
            <a:t>5</a:t>
          </a:r>
          <a:r>
            <a:rPr lang="pt-BR" sz="2800" b="1" kern="1200">
              <a:solidFill>
                <a:srgbClr val="C00000"/>
              </a:solidFill>
              <a:latin typeface="Times New Roman" panose="02020603050405020304" pitchFamily="18" charset="0"/>
              <a:ea typeface="Calibri" panose="020F0502020204030204" pitchFamily="34" charset="0"/>
              <a:cs typeface="+mn-cs"/>
            </a:rPr>
            <a:t>. </a:t>
          </a:r>
          <a:r>
            <a:rPr lang="vi-VN" sz="2800" b="1" kern="1200">
              <a:solidFill>
                <a:srgbClr val="C00000"/>
              </a:solidFill>
              <a:latin typeface="Times New Roman" panose="02020603050405020304" pitchFamily="18" charset="0"/>
              <a:ea typeface="Calibri" panose="020F0502020204030204" pitchFamily="34" charset="0"/>
              <a:cs typeface="+mn-cs"/>
            </a:rPr>
            <a:t>ĐẦU TƯ CÔNG</a:t>
          </a:r>
          <a:endParaRPr lang="en-US" sz="2800" b="1" kern="1200" dirty="0">
            <a:solidFill>
              <a:schemeClr val="tx1"/>
            </a:solidFill>
            <a:latin typeface="Times New Roman" panose="02020603050405020304" pitchFamily="18" charset="0"/>
            <a:ea typeface="Calibri" panose="020F0502020204030204" pitchFamily="34" charset="0"/>
            <a:cs typeface="+mn-cs"/>
          </a:endParaRPr>
        </a:p>
      </dsp:txBody>
      <dsp:txXfrm rot="-5400000">
        <a:off x="765380" y="35632"/>
        <a:ext cx="10213522" cy="6413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64009" y="164009"/>
          <a:ext cx="1093400" cy="76538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rot="-5400000">
        <a:off x="1" y="382689"/>
        <a:ext cx="765380" cy="328020"/>
      </dsp:txXfrm>
    </dsp:sp>
    <dsp:sp modelId="{9770188F-3220-4119-9599-0FD33E998D96}">
      <dsp:nvSpPr>
        <dsp:cNvPr id="0" name=""/>
        <dsp:cNvSpPr/>
      </dsp:nvSpPr>
      <dsp:spPr>
        <a:xfrm rot="5400000">
          <a:off x="5534133" y="-4767815"/>
          <a:ext cx="710709" cy="10248216"/>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vi-VN" sz="2800" b="1" kern="1200">
              <a:solidFill>
                <a:srgbClr val="C00000"/>
              </a:solidFill>
              <a:latin typeface="Times New Roman" panose="02020603050405020304" pitchFamily="18" charset="0"/>
              <a:ea typeface="Calibri" panose="020F0502020204030204" pitchFamily="34" charset="0"/>
              <a:cs typeface="+mn-cs"/>
            </a:rPr>
            <a:t>6</a:t>
          </a:r>
          <a:r>
            <a:rPr lang="pt-BR" sz="2800" b="1" kern="1200">
              <a:solidFill>
                <a:srgbClr val="C00000"/>
              </a:solidFill>
              <a:latin typeface="Times New Roman" panose="02020603050405020304" pitchFamily="18" charset="0"/>
              <a:ea typeface="Calibri" panose="020F0502020204030204" pitchFamily="34" charset="0"/>
              <a:cs typeface="+mn-cs"/>
            </a:rPr>
            <a:t>. </a:t>
          </a:r>
          <a:r>
            <a:rPr lang="vi-VN" sz="2800" b="1" kern="1200">
              <a:solidFill>
                <a:srgbClr val="C00000"/>
              </a:solidFill>
              <a:latin typeface="Times New Roman" panose="02020603050405020304" pitchFamily="18" charset="0"/>
              <a:ea typeface="Calibri" panose="020F0502020204030204" pitchFamily="34" charset="0"/>
              <a:cs typeface="+mn-cs"/>
            </a:rPr>
            <a:t>ĐẦU TƯ NGOÀI NGÂN SÁCH</a:t>
          </a:r>
          <a:endParaRPr lang="en-US" sz="2800" b="1" kern="1200" dirty="0">
            <a:solidFill>
              <a:schemeClr val="tx1"/>
            </a:solidFill>
            <a:latin typeface="Times New Roman" panose="02020603050405020304" pitchFamily="18" charset="0"/>
            <a:ea typeface="Calibri" panose="020F0502020204030204" pitchFamily="34" charset="0"/>
            <a:cs typeface="+mn-cs"/>
          </a:endParaRPr>
        </a:p>
      </dsp:txBody>
      <dsp:txXfrm rot="-5400000">
        <a:off x="765380" y="35632"/>
        <a:ext cx="10213522" cy="6413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64009" y="164009"/>
          <a:ext cx="1093400" cy="76538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rot="-5400000">
        <a:off x="1" y="382689"/>
        <a:ext cx="765380" cy="328020"/>
      </dsp:txXfrm>
    </dsp:sp>
    <dsp:sp modelId="{9770188F-3220-4119-9599-0FD33E998D96}">
      <dsp:nvSpPr>
        <dsp:cNvPr id="0" name=""/>
        <dsp:cNvSpPr/>
      </dsp:nvSpPr>
      <dsp:spPr>
        <a:xfrm rot="5400000">
          <a:off x="5534133" y="-4767815"/>
          <a:ext cx="710709" cy="10248216"/>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pt-BR" sz="2800" b="1" kern="1200">
              <a:solidFill>
                <a:srgbClr val="C00000"/>
              </a:solidFill>
              <a:latin typeface="Times New Roman" panose="02020603050405020304" pitchFamily="18" charset="0"/>
              <a:ea typeface="Calibri" panose="020F0502020204030204" pitchFamily="34" charset="0"/>
              <a:cs typeface="+mn-cs"/>
            </a:rPr>
            <a:t>7. </a:t>
          </a:r>
          <a:r>
            <a:rPr lang="vi-VN" sz="2800" b="1" kern="1200">
              <a:solidFill>
                <a:srgbClr val="C00000"/>
              </a:solidFill>
              <a:latin typeface="Times New Roman" panose="02020603050405020304" pitchFamily="18" charset="0"/>
              <a:ea typeface="Calibri" panose="020F0502020204030204" pitchFamily="34" charset="0"/>
              <a:cs typeface="+mn-cs"/>
            </a:rPr>
            <a:t>VĂN HÓA – XÃ HỘI</a:t>
          </a:r>
          <a:endParaRPr lang="en-US" sz="2800" b="1" kern="1200" dirty="0">
            <a:solidFill>
              <a:schemeClr val="tx1"/>
            </a:solidFill>
            <a:latin typeface="Times New Roman" panose="02020603050405020304" pitchFamily="18" charset="0"/>
            <a:ea typeface="Calibri" panose="020F0502020204030204" pitchFamily="34" charset="0"/>
            <a:cs typeface="+mn-cs"/>
          </a:endParaRPr>
        </a:p>
      </dsp:txBody>
      <dsp:txXfrm rot="-5400000">
        <a:off x="765380" y="35632"/>
        <a:ext cx="10213522" cy="6413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64009" y="164009"/>
          <a:ext cx="1093400" cy="76538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rot="-5400000">
        <a:off x="1" y="382689"/>
        <a:ext cx="765380" cy="328020"/>
      </dsp:txXfrm>
    </dsp:sp>
    <dsp:sp modelId="{9770188F-3220-4119-9599-0FD33E998D96}">
      <dsp:nvSpPr>
        <dsp:cNvPr id="0" name=""/>
        <dsp:cNvSpPr/>
      </dsp:nvSpPr>
      <dsp:spPr>
        <a:xfrm rot="5400000">
          <a:off x="5534133" y="-4767815"/>
          <a:ext cx="710709" cy="10248216"/>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vi-VN" sz="2800" b="1" kern="1200">
              <a:solidFill>
                <a:srgbClr val="C00000"/>
              </a:solidFill>
              <a:latin typeface="Times New Roman" panose="02020603050405020304" pitchFamily="18" charset="0"/>
              <a:ea typeface="Calibri" panose="020F0502020204030204" pitchFamily="34" charset="0"/>
              <a:cs typeface="+mn-cs"/>
            </a:rPr>
            <a:t>8. NỘI CHÍNH</a:t>
          </a:r>
          <a:endParaRPr lang="en-US" sz="2800" b="1" kern="1200" dirty="0">
            <a:solidFill>
              <a:schemeClr val="tx1"/>
            </a:solidFill>
            <a:latin typeface="Times New Roman" panose="02020603050405020304" pitchFamily="18" charset="0"/>
            <a:ea typeface="Calibri" panose="020F0502020204030204" pitchFamily="34" charset="0"/>
            <a:cs typeface="+mn-cs"/>
          </a:endParaRPr>
        </a:p>
      </dsp:txBody>
      <dsp:txXfrm rot="-5400000">
        <a:off x="765380" y="35632"/>
        <a:ext cx="10213522" cy="64132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0.73618</cdr:x>
      <cdr:y>0.06596</cdr:y>
    </cdr:from>
    <cdr:to>
      <cdr:x>0.91771</cdr:x>
      <cdr:y>0.27285</cdr:y>
    </cdr:to>
    <cdr:sp macro="" textlink="">
      <cdr:nvSpPr>
        <cdr:cNvPr id="2" name="TextBox 1">
          <a:extLst xmlns:a="http://schemas.openxmlformats.org/drawingml/2006/main">
            <a:ext uri="{FF2B5EF4-FFF2-40B4-BE49-F238E27FC236}">
              <a16:creationId xmlns:a16="http://schemas.microsoft.com/office/drawing/2014/main" id="{6D37A5E8-E8A6-B301-064E-7ED03831B7D8}"/>
            </a:ext>
          </a:extLst>
        </cdr:cNvPr>
        <cdr:cNvSpPr txBox="1"/>
      </cdr:nvSpPr>
      <cdr:spPr>
        <a:xfrm xmlns:a="http://schemas.openxmlformats.org/drawingml/2006/main">
          <a:off x="3448241" y="207622"/>
          <a:ext cx="850293" cy="65123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b="1" dirty="0" err="1">
              <a:solidFill>
                <a:srgbClr val="28883A"/>
              </a:solidFill>
              <a:latin typeface="+mn-lt"/>
            </a:rPr>
            <a:t>Nông</a:t>
          </a:r>
          <a:r>
            <a:rPr lang="en-US" sz="1800" b="1" dirty="0">
              <a:solidFill>
                <a:srgbClr val="28883A"/>
              </a:solidFill>
              <a:latin typeface="+mn-lt"/>
            </a:rPr>
            <a:t>, </a:t>
          </a:r>
          <a:r>
            <a:rPr lang="en-US" sz="1800" b="1" dirty="0" err="1">
              <a:solidFill>
                <a:srgbClr val="28883A"/>
              </a:solidFill>
              <a:latin typeface="+mn-lt"/>
            </a:rPr>
            <a:t>lâm</a:t>
          </a:r>
          <a:r>
            <a:rPr lang="en-US" sz="1800" b="1" dirty="0">
              <a:solidFill>
                <a:srgbClr val="28883A"/>
              </a:solidFill>
              <a:latin typeface="+mn-lt"/>
            </a:rPr>
            <a:t> </a:t>
          </a:r>
          <a:r>
            <a:rPr lang="en-US" sz="1800" b="1" dirty="0" err="1">
              <a:solidFill>
                <a:srgbClr val="28883A"/>
              </a:solidFill>
              <a:latin typeface="+mn-lt"/>
            </a:rPr>
            <a:t>nghiệp</a:t>
          </a:r>
          <a:r>
            <a:rPr lang="en-US" sz="1800" b="1" dirty="0">
              <a:solidFill>
                <a:srgbClr val="28883A"/>
              </a:solidFill>
              <a:latin typeface="+mn-lt"/>
            </a:rPr>
            <a:t> </a:t>
          </a:r>
        </a:p>
        <a:p xmlns:a="http://schemas.openxmlformats.org/drawingml/2006/main">
          <a:pPr algn="ctr"/>
          <a:r>
            <a:rPr lang="en-US" sz="1800" b="1" dirty="0" err="1">
              <a:solidFill>
                <a:srgbClr val="28883A"/>
              </a:solidFill>
              <a:latin typeface="+mn-lt"/>
            </a:rPr>
            <a:t>và</a:t>
          </a:r>
          <a:r>
            <a:rPr lang="en-US" sz="1800" b="1" dirty="0">
              <a:solidFill>
                <a:srgbClr val="28883A"/>
              </a:solidFill>
              <a:latin typeface="+mn-lt"/>
            </a:rPr>
            <a:t> </a:t>
          </a:r>
          <a:r>
            <a:rPr lang="en-US" sz="1800" b="1" dirty="0" err="1">
              <a:solidFill>
                <a:srgbClr val="28883A"/>
              </a:solidFill>
              <a:latin typeface="+mn-lt"/>
            </a:rPr>
            <a:t>thủy</a:t>
          </a:r>
          <a:r>
            <a:rPr lang="en-US" sz="1800" b="1" dirty="0">
              <a:solidFill>
                <a:srgbClr val="28883A"/>
              </a:solidFill>
              <a:latin typeface="+mn-lt"/>
            </a:rPr>
            <a:t> </a:t>
          </a:r>
          <a:r>
            <a:rPr lang="en-US" sz="1800" b="1" dirty="0" err="1">
              <a:solidFill>
                <a:srgbClr val="28883A"/>
              </a:solidFill>
              <a:latin typeface="+mn-lt"/>
            </a:rPr>
            <a:t>sản</a:t>
          </a:r>
          <a:endParaRPr lang="en-US" sz="1800" b="1" dirty="0">
            <a:solidFill>
              <a:srgbClr val="28883A"/>
            </a:solidFill>
            <a:latin typeface="+mn-lt"/>
          </a:endParaRPr>
        </a:p>
      </cdr:txBody>
    </cdr:sp>
  </cdr:relSizeAnchor>
  <cdr:relSizeAnchor xmlns:cdr="http://schemas.openxmlformats.org/drawingml/2006/chartDrawing">
    <cdr:from>
      <cdr:x>0.76608</cdr:x>
      <cdr:y>0.5382</cdr:y>
    </cdr:from>
    <cdr:to>
      <cdr:x>1</cdr:x>
      <cdr:y>0.77511</cdr:y>
    </cdr:to>
    <cdr:sp macro="" textlink="">
      <cdr:nvSpPr>
        <cdr:cNvPr id="3" name="TextBox 2">
          <a:extLst xmlns:a="http://schemas.openxmlformats.org/drawingml/2006/main">
            <a:ext uri="{FF2B5EF4-FFF2-40B4-BE49-F238E27FC236}">
              <a16:creationId xmlns:a16="http://schemas.microsoft.com/office/drawing/2014/main" id="{004F003A-80CE-7AA2-625E-A94435163922}"/>
            </a:ext>
          </a:extLst>
        </cdr:cNvPr>
        <cdr:cNvSpPr txBox="1"/>
      </cdr:nvSpPr>
      <cdr:spPr>
        <a:xfrm xmlns:a="http://schemas.openxmlformats.org/drawingml/2006/main">
          <a:off x="3588292" y="1694099"/>
          <a:ext cx="1095673" cy="74573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indent="0" algn="ctr"/>
          <a:r>
            <a:rPr lang="en-US" sz="1800" b="1" dirty="0" err="1">
              <a:solidFill>
                <a:srgbClr val="FF0066"/>
              </a:solidFill>
              <a:latin typeface="+mn-lt"/>
              <a:ea typeface="+mn-ea"/>
              <a:cs typeface="+mn-cs"/>
            </a:rPr>
            <a:t>Công</a:t>
          </a:r>
          <a:r>
            <a:rPr lang="en-US" sz="1800" b="1" dirty="0">
              <a:solidFill>
                <a:srgbClr val="FF0066"/>
              </a:solidFill>
              <a:latin typeface="+mn-lt"/>
              <a:ea typeface="+mn-ea"/>
              <a:cs typeface="+mn-cs"/>
            </a:rPr>
            <a:t> </a:t>
          </a:r>
          <a:r>
            <a:rPr lang="en-US" sz="1800" b="1" dirty="0" err="1">
              <a:solidFill>
                <a:srgbClr val="FF0066"/>
              </a:solidFill>
              <a:latin typeface="+mn-lt"/>
              <a:ea typeface="+mn-ea"/>
              <a:cs typeface="+mn-cs"/>
            </a:rPr>
            <a:t>nghiệp</a:t>
          </a:r>
          <a:r>
            <a:rPr lang="en-US" sz="1800" b="1" dirty="0">
              <a:solidFill>
                <a:srgbClr val="FF0066"/>
              </a:solidFill>
              <a:latin typeface="+mn-lt"/>
              <a:ea typeface="+mn-ea"/>
              <a:cs typeface="+mn-cs"/>
            </a:rPr>
            <a:t> </a:t>
          </a:r>
        </a:p>
        <a:p xmlns:a="http://schemas.openxmlformats.org/drawingml/2006/main">
          <a:pPr marL="0" indent="0" algn="ctr"/>
          <a:r>
            <a:rPr lang="en-US" sz="1800" b="1" dirty="0" err="1">
              <a:solidFill>
                <a:srgbClr val="FF0066"/>
              </a:solidFill>
              <a:latin typeface="+mn-lt"/>
              <a:ea typeface="+mn-ea"/>
              <a:cs typeface="+mn-cs"/>
            </a:rPr>
            <a:t>và</a:t>
          </a:r>
          <a:r>
            <a:rPr lang="en-US" sz="1800" b="1" dirty="0">
              <a:solidFill>
                <a:srgbClr val="FF0066"/>
              </a:solidFill>
              <a:latin typeface="+mn-lt"/>
              <a:ea typeface="+mn-ea"/>
              <a:cs typeface="+mn-cs"/>
            </a:rPr>
            <a:t> </a:t>
          </a:r>
          <a:r>
            <a:rPr lang="en-US" sz="1800" b="1" dirty="0" err="1">
              <a:solidFill>
                <a:srgbClr val="FF0066"/>
              </a:solidFill>
              <a:latin typeface="+mn-lt"/>
              <a:ea typeface="+mn-ea"/>
              <a:cs typeface="+mn-cs"/>
            </a:rPr>
            <a:t>xây</a:t>
          </a:r>
          <a:r>
            <a:rPr lang="en-US" sz="1800" b="1" dirty="0">
              <a:solidFill>
                <a:srgbClr val="FF0066"/>
              </a:solidFill>
              <a:latin typeface="+mn-lt"/>
              <a:ea typeface="+mn-ea"/>
              <a:cs typeface="+mn-cs"/>
            </a:rPr>
            <a:t> </a:t>
          </a:r>
          <a:r>
            <a:rPr lang="en-US" sz="1800" b="1" dirty="0" err="1">
              <a:solidFill>
                <a:srgbClr val="FF0066"/>
              </a:solidFill>
              <a:latin typeface="+mn-lt"/>
              <a:ea typeface="+mn-ea"/>
              <a:cs typeface="+mn-cs"/>
            </a:rPr>
            <a:t>dựng</a:t>
          </a:r>
          <a:endParaRPr lang="en-US" sz="1800" b="1" dirty="0">
            <a:solidFill>
              <a:srgbClr val="FF0066"/>
            </a:solidFill>
            <a:latin typeface="+mn-lt"/>
            <a:ea typeface="+mn-ea"/>
            <a:cs typeface="+mn-cs"/>
          </a:endParaRPr>
        </a:p>
      </cdr:txBody>
    </cdr:sp>
  </cdr:relSizeAnchor>
  <cdr:relSizeAnchor xmlns:cdr="http://schemas.openxmlformats.org/drawingml/2006/chartDrawing">
    <cdr:from>
      <cdr:x>0.06736</cdr:x>
      <cdr:y>0.44774</cdr:y>
    </cdr:from>
    <cdr:to>
      <cdr:x>0.16878</cdr:x>
      <cdr:y>0.53651</cdr:y>
    </cdr:to>
    <cdr:sp macro="" textlink="">
      <cdr:nvSpPr>
        <cdr:cNvPr id="4" name="TextBox 3">
          <a:extLst xmlns:a="http://schemas.openxmlformats.org/drawingml/2006/main">
            <a:ext uri="{FF2B5EF4-FFF2-40B4-BE49-F238E27FC236}">
              <a16:creationId xmlns:a16="http://schemas.microsoft.com/office/drawing/2014/main" id="{E7B5E230-D2F6-5B1A-7244-E2CB1F3F86C1}"/>
            </a:ext>
          </a:extLst>
        </cdr:cNvPr>
        <cdr:cNvSpPr txBox="1"/>
      </cdr:nvSpPr>
      <cdr:spPr>
        <a:xfrm xmlns:a="http://schemas.openxmlformats.org/drawingml/2006/main">
          <a:off x="520248" y="2125627"/>
          <a:ext cx="783327" cy="421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indent="0" algn="ctr"/>
          <a:r>
            <a:rPr lang="en-US" sz="1800" b="1" dirty="0" err="1">
              <a:solidFill>
                <a:srgbClr val="CC6600"/>
              </a:solidFill>
              <a:latin typeface="+mn-lt"/>
              <a:ea typeface="+mn-ea"/>
              <a:cs typeface="+mn-cs"/>
            </a:rPr>
            <a:t>Dịch</a:t>
          </a:r>
          <a:r>
            <a:rPr lang="en-US" sz="1800" b="1" dirty="0">
              <a:solidFill>
                <a:srgbClr val="CC6600"/>
              </a:solidFill>
              <a:latin typeface="+mn-lt"/>
              <a:ea typeface="+mn-ea"/>
              <a:cs typeface="+mn-cs"/>
            </a:rPr>
            <a:t> </a:t>
          </a:r>
          <a:r>
            <a:rPr lang="en-US" sz="1800" b="1" dirty="0" err="1">
              <a:solidFill>
                <a:srgbClr val="CC6600"/>
              </a:solidFill>
              <a:latin typeface="+mn-lt"/>
              <a:ea typeface="+mn-ea"/>
              <a:cs typeface="+mn-cs"/>
            </a:rPr>
            <a:t>vụ</a:t>
          </a:r>
          <a:endParaRPr lang="en-US" sz="1800" b="1" dirty="0">
            <a:solidFill>
              <a:srgbClr val="CC6600"/>
            </a:solidFill>
            <a:latin typeface="+mn-lt"/>
            <a:ea typeface="+mn-ea"/>
            <a:cs typeface="+mn-cs"/>
          </a:endParaRPr>
        </a:p>
      </cdr:txBody>
    </cdr:sp>
  </cdr:relSizeAnchor>
  <cdr:relSizeAnchor xmlns:cdr="http://schemas.openxmlformats.org/drawingml/2006/chartDrawing">
    <cdr:from>
      <cdr:x>0.03254</cdr:x>
      <cdr:y>0</cdr:y>
    </cdr:from>
    <cdr:to>
      <cdr:x>0.35562</cdr:x>
      <cdr:y>0.2747</cdr:y>
    </cdr:to>
    <cdr:sp macro="" textlink="">
      <cdr:nvSpPr>
        <cdr:cNvPr id="5" name="TextBox 4">
          <a:extLst xmlns:a="http://schemas.openxmlformats.org/drawingml/2006/main">
            <a:ext uri="{FF2B5EF4-FFF2-40B4-BE49-F238E27FC236}">
              <a16:creationId xmlns:a16="http://schemas.microsoft.com/office/drawing/2014/main" id="{B05613FD-DFB4-9AF1-B8E6-3C363A3B6E26}"/>
            </a:ext>
          </a:extLst>
        </cdr:cNvPr>
        <cdr:cNvSpPr txBox="1"/>
      </cdr:nvSpPr>
      <cdr:spPr>
        <a:xfrm xmlns:a="http://schemas.openxmlformats.org/drawingml/2006/main">
          <a:off x="152401" y="0"/>
          <a:ext cx="1513296" cy="86466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600" b="1" dirty="0" err="1">
              <a:solidFill>
                <a:srgbClr val="C00000"/>
              </a:solidFill>
            </a:rPr>
            <a:t>Thuế</a:t>
          </a:r>
          <a:r>
            <a:rPr lang="en-US" sz="1600" b="1" dirty="0">
              <a:solidFill>
                <a:srgbClr val="C00000"/>
              </a:solidFill>
            </a:rPr>
            <a:t> </a:t>
          </a:r>
          <a:r>
            <a:rPr lang="en-US" sz="1600" b="1" dirty="0" err="1">
              <a:solidFill>
                <a:srgbClr val="C00000"/>
              </a:solidFill>
            </a:rPr>
            <a:t>sản</a:t>
          </a:r>
          <a:r>
            <a:rPr lang="en-US" sz="1600" b="1" dirty="0">
              <a:solidFill>
                <a:srgbClr val="C00000"/>
              </a:solidFill>
            </a:rPr>
            <a:t> </a:t>
          </a:r>
          <a:r>
            <a:rPr lang="en-US" sz="1600" b="1" dirty="0" err="1">
              <a:solidFill>
                <a:srgbClr val="C00000"/>
              </a:solidFill>
            </a:rPr>
            <a:t>phẩm</a:t>
          </a:r>
          <a:r>
            <a:rPr lang="en-US" sz="1600" b="1" dirty="0">
              <a:solidFill>
                <a:srgbClr val="C00000"/>
              </a:solidFill>
            </a:rPr>
            <a:t> </a:t>
          </a:r>
        </a:p>
        <a:p xmlns:a="http://schemas.openxmlformats.org/drawingml/2006/main">
          <a:pPr algn="ctr">
            <a:lnSpc>
              <a:spcPct val="150000"/>
            </a:lnSpc>
          </a:pPr>
          <a:r>
            <a:rPr lang="en-US" sz="1600" b="1" dirty="0" err="1">
              <a:solidFill>
                <a:srgbClr val="C00000"/>
              </a:solidFill>
            </a:rPr>
            <a:t>trừ</a:t>
          </a:r>
          <a:r>
            <a:rPr lang="en-US" sz="1600" b="1" dirty="0">
              <a:solidFill>
                <a:srgbClr val="C00000"/>
              </a:solidFill>
            </a:rPr>
            <a:t> </a:t>
          </a:r>
          <a:r>
            <a:rPr lang="en-US" sz="1600" b="1" dirty="0" err="1">
              <a:solidFill>
                <a:srgbClr val="C00000"/>
              </a:solidFill>
            </a:rPr>
            <a:t>trợ</a:t>
          </a:r>
          <a:r>
            <a:rPr lang="en-US" sz="1600" b="1" dirty="0">
              <a:solidFill>
                <a:srgbClr val="C00000"/>
              </a:solidFill>
            </a:rPr>
            <a:t> </a:t>
          </a:r>
          <a:r>
            <a:rPr lang="en-US" sz="1600" b="1" dirty="0" err="1">
              <a:solidFill>
                <a:srgbClr val="C00000"/>
              </a:solidFill>
            </a:rPr>
            <a:t>cấp</a:t>
          </a:r>
          <a:r>
            <a:rPr lang="en-US" sz="1600" b="1" dirty="0">
              <a:solidFill>
                <a:srgbClr val="C00000"/>
              </a:solidFill>
            </a:rPr>
            <a:t> </a:t>
          </a:r>
          <a:r>
            <a:rPr lang="en-US" sz="1600" b="1" dirty="0" err="1">
              <a:solidFill>
                <a:srgbClr val="C00000"/>
              </a:solidFill>
            </a:rPr>
            <a:t>sản</a:t>
          </a:r>
          <a:r>
            <a:rPr lang="en-US" sz="1600" b="1" dirty="0">
              <a:solidFill>
                <a:srgbClr val="C00000"/>
              </a:solidFill>
            </a:rPr>
            <a:t> </a:t>
          </a:r>
          <a:r>
            <a:rPr lang="en-US" sz="1600" b="1" dirty="0" err="1">
              <a:solidFill>
                <a:srgbClr val="C00000"/>
              </a:solidFill>
            </a:rPr>
            <a:t>phẩm</a:t>
          </a:r>
          <a:endParaRPr lang="en-US" sz="1600" b="1" dirty="0">
            <a:solidFill>
              <a:srgbClr val="C00000"/>
            </a:solidFill>
          </a:endParaRPr>
        </a:p>
      </cdr:txBody>
    </cdr:sp>
  </cdr:relSizeAnchor>
  <cdr:relSizeAnchor xmlns:cdr="http://schemas.openxmlformats.org/drawingml/2006/chartDrawing">
    <cdr:from>
      <cdr:x>0.68567</cdr:x>
      <cdr:y>0.60744</cdr:y>
    </cdr:from>
    <cdr:to>
      <cdr:x>0.80978</cdr:x>
      <cdr:y>0.60744</cdr:y>
    </cdr:to>
    <cdr:cxnSp macro="">
      <cdr:nvCxnSpPr>
        <cdr:cNvPr id="9" name="Straight Arrow Connector 8">
          <a:extLst xmlns:a="http://schemas.openxmlformats.org/drawingml/2006/main">
            <a:ext uri="{FF2B5EF4-FFF2-40B4-BE49-F238E27FC236}">
              <a16:creationId xmlns:a16="http://schemas.microsoft.com/office/drawing/2014/main" id="{580D08E4-35BB-368A-F6CB-42BC7DE732B0}"/>
            </a:ext>
          </a:extLst>
        </cdr:cNvPr>
        <cdr:cNvCxnSpPr/>
      </cdr:nvCxnSpPr>
      <cdr:spPr>
        <a:xfrm xmlns:a="http://schemas.openxmlformats.org/drawingml/2006/main">
          <a:off x="4756800" y="2110604"/>
          <a:ext cx="861060" cy="0"/>
        </a:xfrm>
        <a:prstGeom xmlns:a="http://schemas.openxmlformats.org/drawingml/2006/main" prst="straightConnector1">
          <a:avLst/>
        </a:prstGeom>
        <a:ln xmlns:a="http://schemas.openxmlformats.org/drawingml/2006/main" w="25400">
          <a:solidFill>
            <a:srgbClr val="FF7C80"/>
          </a:solidFill>
          <a:prstDash val="sysDot"/>
          <a:tailEnd type="triangle"/>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dr:relSizeAnchor xmlns:cdr="http://schemas.openxmlformats.org/drawingml/2006/chartDrawing">
    <cdr:from>
      <cdr:x>0.60109</cdr:x>
      <cdr:y>0.13593</cdr:y>
    </cdr:from>
    <cdr:to>
      <cdr:x>0.74937</cdr:x>
      <cdr:y>0.18199</cdr:y>
    </cdr:to>
    <cdr:cxnSp macro="">
      <cdr:nvCxnSpPr>
        <cdr:cNvPr id="12" name="Straight Arrow Connector 11">
          <a:extLst xmlns:a="http://schemas.openxmlformats.org/drawingml/2006/main">
            <a:ext uri="{FF2B5EF4-FFF2-40B4-BE49-F238E27FC236}">
              <a16:creationId xmlns:a16="http://schemas.microsoft.com/office/drawing/2014/main" id="{792ABFFE-6B21-A96A-C4AE-D82040DEDD2A}"/>
            </a:ext>
          </a:extLst>
        </cdr:cNvPr>
        <cdr:cNvCxnSpPr/>
      </cdr:nvCxnSpPr>
      <cdr:spPr>
        <a:xfrm xmlns:a="http://schemas.openxmlformats.org/drawingml/2006/main" flipV="1">
          <a:off x="4170060" y="472304"/>
          <a:ext cx="1028700" cy="160020"/>
        </a:xfrm>
        <a:prstGeom xmlns:a="http://schemas.openxmlformats.org/drawingml/2006/main" prst="straightConnector1">
          <a:avLst/>
        </a:prstGeom>
        <a:ln xmlns:a="http://schemas.openxmlformats.org/drawingml/2006/main" w="25400">
          <a:solidFill>
            <a:srgbClr val="92D050"/>
          </a:solidFill>
          <a:prstDash val="sysDot"/>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0.28586</cdr:x>
      <cdr:y>0.12716</cdr:y>
    </cdr:from>
    <cdr:to>
      <cdr:x>0.37922</cdr:x>
      <cdr:y>0.12716</cdr:y>
    </cdr:to>
    <cdr:cxnSp macro="">
      <cdr:nvCxnSpPr>
        <cdr:cNvPr id="22" name="Straight Arrow Connector 21">
          <a:extLst xmlns:a="http://schemas.openxmlformats.org/drawingml/2006/main">
            <a:ext uri="{FF2B5EF4-FFF2-40B4-BE49-F238E27FC236}">
              <a16:creationId xmlns:a16="http://schemas.microsoft.com/office/drawing/2014/main" id="{4E8FDAA2-3A52-28B7-E606-1E8592BBF5B4}"/>
            </a:ext>
          </a:extLst>
        </cdr:cNvPr>
        <cdr:cNvCxnSpPr/>
      </cdr:nvCxnSpPr>
      <cdr:spPr>
        <a:xfrm xmlns:a="http://schemas.openxmlformats.org/drawingml/2006/main" flipH="1">
          <a:off x="1983120" y="441824"/>
          <a:ext cx="647700" cy="0"/>
        </a:xfrm>
        <a:prstGeom xmlns:a="http://schemas.openxmlformats.org/drawingml/2006/main" prst="straightConnector1">
          <a:avLst/>
        </a:prstGeom>
        <a:ln xmlns:a="http://schemas.openxmlformats.org/drawingml/2006/main" w="22225">
          <a:solidFill>
            <a:srgbClr val="C75C3E"/>
          </a:solidFill>
          <a:prstDash val="sysDot"/>
          <a:tailEnd type="triangle"/>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relSizeAnchor>
  <cdr:relSizeAnchor xmlns:cdr="http://schemas.openxmlformats.org/drawingml/2006/chartDrawing">
    <cdr:from>
      <cdr:x>0.16878</cdr:x>
      <cdr:y>0.49212</cdr:y>
    </cdr:from>
    <cdr:to>
      <cdr:x>0.2668</cdr:x>
      <cdr:y>0.52551</cdr:y>
    </cdr:to>
    <cdr:cxnSp macro="">
      <cdr:nvCxnSpPr>
        <cdr:cNvPr id="27" name="Straight Arrow Connector 26">
          <a:extLst xmlns:a="http://schemas.openxmlformats.org/drawingml/2006/main">
            <a:ext uri="{FF2B5EF4-FFF2-40B4-BE49-F238E27FC236}">
              <a16:creationId xmlns:a16="http://schemas.microsoft.com/office/drawing/2014/main" id="{FDCB7D43-77C6-86DE-D347-4283CDCA600D}"/>
            </a:ext>
          </a:extLst>
        </cdr:cNvPr>
        <cdr:cNvCxnSpPr>
          <a:endCxn xmlns:a="http://schemas.openxmlformats.org/drawingml/2006/main" id="4" idx="3"/>
        </cdr:cNvCxnSpPr>
      </cdr:nvCxnSpPr>
      <cdr:spPr>
        <a:xfrm xmlns:a="http://schemas.openxmlformats.org/drawingml/2006/main" flipH="1" flipV="1">
          <a:off x="1303575" y="2336319"/>
          <a:ext cx="757067" cy="158518"/>
        </a:xfrm>
        <a:prstGeom xmlns:a="http://schemas.openxmlformats.org/drawingml/2006/main" prst="straightConnector1">
          <a:avLst/>
        </a:prstGeom>
        <a:ln xmlns:a="http://schemas.openxmlformats.org/drawingml/2006/main" w="25400">
          <a:solidFill>
            <a:srgbClr val="FF9900"/>
          </a:solidFill>
          <a:prstDash val="sysDot"/>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0.73618</cdr:x>
      <cdr:y>0.06596</cdr:y>
    </cdr:from>
    <cdr:to>
      <cdr:x>0.96576</cdr:x>
      <cdr:y>0.33927</cdr:y>
    </cdr:to>
    <cdr:sp macro="" textlink="">
      <cdr:nvSpPr>
        <cdr:cNvPr id="2" name="TextBox 1">
          <a:extLst xmlns:a="http://schemas.openxmlformats.org/drawingml/2006/main">
            <a:ext uri="{FF2B5EF4-FFF2-40B4-BE49-F238E27FC236}">
              <a16:creationId xmlns:a16="http://schemas.microsoft.com/office/drawing/2014/main" id="{6D37A5E8-E8A6-B301-064E-7ED03831B7D8}"/>
            </a:ext>
          </a:extLst>
        </cdr:cNvPr>
        <cdr:cNvSpPr txBox="1"/>
      </cdr:nvSpPr>
      <cdr:spPr>
        <a:xfrm xmlns:a="http://schemas.openxmlformats.org/drawingml/2006/main">
          <a:off x="3776684" y="208020"/>
          <a:ext cx="1177771" cy="86196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b="1" dirty="0" err="1">
              <a:solidFill>
                <a:srgbClr val="28883A"/>
              </a:solidFill>
              <a:latin typeface="+mn-lt"/>
            </a:rPr>
            <a:t>Nông</a:t>
          </a:r>
          <a:r>
            <a:rPr lang="en-US" sz="1800" b="1" dirty="0">
              <a:solidFill>
                <a:srgbClr val="28883A"/>
              </a:solidFill>
              <a:latin typeface="+mn-lt"/>
            </a:rPr>
            <a:t>, </a:t>
          </a:r>
          <a:r>
            <a:rPr lang="en-US" sz="1800" b="1" dirty="0" err="1">
              <a:solidFill>
                <a:srgbClr val="28883A"/>
              </a:solidFill>
              <a:latin typeface="+mn-lt"/>
            </a:rPr>
            <a:t>lâm</a:t>
          </a:r>
          <a:r>
            <a:rPr lang="en-US" sz="1800" b="1" dirty="0">
              <a:solidFill>
                <a:srgbClr val="28883A"/>
              </a:solidFill>
              <a:latin typeface="+mn-lt"/>
            </a:rPr>
            <a:t> </a:t>
          </a:r>
          <a:r>
            <a:rPr lang="en-US" sz="1800" b="1" dirty="0" err="1">
              <a:solidFill>
                <a:srgbClr val="28883A"/>
              </a:solidFill>
              <a:latin typeface="+mn-lt"/>
            </a:rPr>
            <a:t>nghiệp</a:t>
          </a:r>
          <a:r>
            <a:rPr lang="en-US" sz="1800" b="1" dirty="0">
              <a:solidFill>
                <a:srgbClr val="28883A"/>
              </a:solidFill>
              <a:latin typeface="+mn-lt"/>
            </a:rPr>
            <a:t> </a:t>
          </a:r>
        </a:p>
        <a:p xmlns:a="http://schemas.openxmlformats.org/drawingml/2006/main">
          <a:pPr algn="ctr"/>
          <a:r>
            <a:rPr lang="en-US" sz="1800" b="1" dirty="0" err="1">
              <a:solidFill>
                <a:srgbClr val="28883A"/>
              </a:solidFill>
              <a:latin typeface="+mn-lt"/>
            </a:rPr>
            <a:t>và</a:t>
          </a:r>
          <a:r>
            <a:rPr lang="en-US" sz="1800" b="1" dirty="0">
              <a:solidFill>
                <a:srgbClr val="28883A"/>
              </a:solidFill>
              <a:latin typeface="+mn-lt"/>
            </a:rPr>
            <a:t> </a:t>
          </a:r>
          <a:r>
            <a:rPr lang="en-US" sz="1800" b="1" dirty="0" err="1">
              <a:solidFill>
                <a:srgbClr val="28883A"/>
              </a:solidFill>
              <a:latin typeface="+mn-lt"/>
            </a:rPr>
            <a:t>thủy</a:t>
          </a:r>
          <a:r>
            <a:rPr lang="en-US" sz="1800" b="1" dirty="0">
              <a:solidFill>
                <a:srgbClr val="28883A"/>
              </a:solidFill>
              <a:latin typeface="+mn-lt"/>
            </a:rPr>
            <a:t> </a:t>
          </a:r>
          <a:r>
            <a:rPr lang="en-US" sz="1800" b="1" dirty="0" err="1">
              <a:solidFill>
                <a:srgbClr val="28883A"/>
              </a:solidFill>
              <a:latin typeface="+mn-lt"/>
            </a:rPr>
            <a:t>sản</a:t>
          </a:r>
          <a:endParaRPr lang="en-US" sz="1800" b="1" dirty="0">
            <a:solidFill>
              <a:srgbClr val="28883A"/>
            </a:solidFill>
            <a:latin typeface="+mn-lt"/>
          </a:endParaRPr>
        </a:p>
      </cdr:txBody>
    </cdr:sp>
  </cdr:relSizeAnchor>
  <cdr:relSizeAnchor xmlns:cdr="http://schemas.openxmlformats.org/drawingml/2006/chartDrawing">
    <cdr:from>
      <cdr:x>0.76608</cdr:x>
      <cdr:y>0.5382</cdr:y>
    </cdr:from>
    <cdr:to>
      <cdr:x>1</cdr:x>
      <cdr:y>0.75263</cdr:y>
    </cdr:to>
    <cdr:sp macro="" textlink="">
      <cdr:nvSpPr>
        <cdr:cNvPr id="3" name="TextBox 2">
          <a:extLst xmlns:a="http://schemas.openxmlformats.org/drawingml/2006/main">
            <a:ext uri="{FF2B5EF4-FFF2-40B4-BE49-F238E27FC236}">
              <a16:creationId xmlns:a16="http://schemas.microsoft.com/office/drawing/2014/main" id="{004F003A-80CE-7AA2-625E-A94435163922}"/>
            </a:ext>
          </a:extLst>
        </cdr:cNvPr>
        <cdr:cNvSpPr txBox="1"/>
      </cdr:nvSpPr>
      <cdr:spPr>
        <a:xfrm xmlns:a="http://schemas.openxmlformats.org/drawingml/2006/main">
          <a:off x="3930075" y="1697340"/>
          <a:ext cx="1200035" cy="6762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indent="0" algn="ctr"/>
          <a:r>
            <a:rPr lang="en-US" sz="1800" b="1" dirty="0" err="1">
              <a:solidFill>
                <a:srgbClr val="FF0066"/>
              </a:solidFill>
              <a:latin typeface="+mn-lt"/>
              <a:ea typeface="+mn-ea"/>
              <a:cs typeface="+mn-cs"/>
            </a:rPr>
            <a:t>Công</a:t>
          </a:r>
          <a:r>
            <a:rPr lang="en-US" sz="1800" b="1" dirty="0">
              <a:solidFill>
                <a:srgbClr val="FF0066"/>
              </a:solidFill>
              <a:latin typeface="+mn-lt"/>
              <a:ea typeface="+mn-ea"/>
              <a:cs typeface="+mn-cs"/>
            </a:rPr>
            <a:t> </a:t>
          </a:r>
          <a:r>
            <a:rPr lang="en-US" sz="1800" b="1" dirty="0" err="1">
              <a:solidFill>
                <a:srgbClr val="FF0066"/>
              </a:solidFill>
              <a:latin typeface="+mn-lt"/>
              <a:ea typeface="+mn-ea"/>
              <a:cs typeface="+mn-cs"/>
            </a:rPr>
            <a:t>nghiệp</a:t>
          </a:r>
          <a:r>
            <a:rPr lang="en-US" sz="1800" b="1" dirty="0">
              <a:solidFill>
                <a:srgbClr val="FF0066"/>
              </a:solidFill>
              <a:latin typeface="+mn-lt"/>
              <a:ea typeface="+mn-ea"/>
              <a:cs typeface="+mn-cs"/>
            </a:rPr>
            <a:t> </a:t>
          </a:r>
        </a:p>
        <a:p xmlns:a="http://schemas.openxmlformats.org/drawingml/2006/main">
          <a:pPr marL="0" indent="0" algn="ctr"/>
          <a:r>
            <a:rPr lang="en-US" sz="1800" b="1" dirty="0" err="1">
              <a:solidFill>
                <a:srgbClr val="FF0066"/>
              </a:solidFill>
              <a:latin typeface="+mn-lt"/>
              <a:ea typeface="+mn-ea"/>
              <a:cs typeface="+mn-cs"/>
            </a:rPr>
            <a:t>và</a:t>
          </a:r>
          <a:r>
            <a:rPr lang="en-US" sz="1800" b="1" dirty="0">
              <a:solidFill>
                <a:srgbClr val="FF0066"/>
              </a:solidFill>
              <a:latin typeface="+mn-lt"/>
              <a:ea typeface="+mn-ea"/>
              <a:cs typeface="+mn-cs"/>
            </a:rPr>
            <a:t> </a:t>
          </a:r>
          <a:r>
            <a:rPr lang="en-US" sz="1800" b="1" dirty="0" err="1">
              <a:solidFill>
                <a:srgbClr val="FF0066"/>
              </a:solidFill>
              <a:latin typeface="+mn-lt"/>
              <a:ea typeface="+mn-ea"/>
              <a:cs typeface="+mn-cs"/>
            </a:rPr>
            <a:t>xây</a:t>
          </a:r>
          <a:r>
            <a:rPr lang="en-US" sz="1800" b="1" dirty="0">
              <a:solidFill>
                <a:srgbClr val="FF0066"/>
              </a:solidFill>
              <a:latin typeface="+mn-lt"/>
              <a:ea typeface="+mn-ea"/>
              <a:cs typeface="+mn-cs"/>
            </a:rPr>
            <a:t> </a:t>
          </a:r>
          <a:r>
            <a:rPr lang="en-US" sz="1800" b="1" dirty="0" err="1">
              <a:solidFill>
                <a:srgbClr val="FF0066"/>
              </a:solidFill>
              <a:latin typeface="+mn-lt"/>
              <a:ea typeface="+mn-ea"/>
              <a:cs typeface="+mn-cs"/>
            </a:rPr>
            <a:t>dựng</a:t>
          </a:r>
          <a:endParaRPr lang="en-US" sz="1800" b="1" dirty="0">
            <a:solidFill>
              <a:srgbClr val="FF0066"/>
            </a:solidFill>
            <a:latin typeface="+mn-lt"/>
            <a:ea typeface="+mn-ea"/>
            <a:cs typeface="+mn-cs"/>
          </a:endParaRPr>
        </a:p>
      </cdr:txBody>
    </cdr:sp>
  </cdr:relSizeAnchor>
  <cdr:relSizeAnchor xmlns:cdr="http://schemas.openxmlformats.org/drawingml/2006/chartDrawing">
    <cdr:from>
      <cdr:x>0.06347</cdr:x>
      <cdr:y>0.518</cdr:y>
    </cdr:from>
    <cdr:to>
      <cdr:x>0.16489</cdr:x>
      <cdr:y>0.72215</cdr:y>
    </cdr:to>
    <cdr:sp macro="" textlink="">
      <cdr:nvSpPr>
        <cdr:cNvPr id="4" name="TextBox 3">
          <a:extLst xmlns:a="http://schemas.openxmlformats.org/drawingml/2006/main">
            <a:ext uri="{FF2B5EF4-FFF2-40B4-BE49-F238E27FC236}">
              <a16:creationId xmlns:a16="http://schemas.microsoft.com/office/drawing/2014/main" id="{E7B5E230-D2F6-5B1A-7244-E2CB1F3F86C1}"/>
            </a:ext>
          </a:extLst>
        </cdr:cNvPr>
        <cdr:cNvSpPr txBox="1"/>
      </cdr:nvSpPr>
      <cdr:spPr>
        <a:xfrm xmlns:a="http://schemas.openxmlformats.org/drawingml/2006/main">
          <a:off x="325603" y="1633637"/>
          <a:ext cx="520295" cy="6438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indent="0" algn="ctr"/>
          <a:r>
            <a:rPr lang="en-US" sz="1800" b="1" dirty="0" err="1">
              <a:solidFill>
                <a:srgbClr val="CC6600"/>
              </a:solidFill>
              <a:latin typeface="+mn-lt"/>
              <a:ea typeface="+mn-ea"/>
              <a:cs typeface="+mn-cs"/>
            </a:rPr>
            <a:t>Dịch</a:t>
          </a:r>
          <a:r>
            <a:rPr lang="en-US" sz="1800" b="1" dirty="0">
              <a:solidFill>
                <a:srgbClr val="CC6600"/>
              </a:solidFill>
              <a:latin typeface="+mn-lt"/>
              <a:ea typeface="+mn-ea"/>
              <a:cs typeface="+mn-cs"/>
            </a:rPr>
            <a:t> </a:t>
          </a:r>
          <a:r>
            <a:rPr lang="en-US" sz="1800" b="1" dirty="0" err="1">
              <a:solidFill>
                <a:srgbClr val="CC6600"/>
              </a:solidFill>
              <a:latin typeface="+mn-lt"/>
              <a:ea typeface="+mn-ea"/>
              <a:cs typeface="+mn-cs"/>
            </a:rPr>
            <a:t>vụ</a:t>
          </a:r>
          <a:endParaRPr lang="en-US" sz="1800" b="1" dirty="0">
            <a:solidFill>
              <a:srgbClr val="CC6600"/>
            </a:solidFill>
            <a:latin typeface="+mn-lt"/>
            <a:ea typeface="+mn-ea"/>
            <a:cs typeface="+mn-cs"/>
          </a:endParaRPr>
        </a:p>
      </cdr:txBody>
    </cdr:sp>
  </cdr:relSizeAnchor>
  <cdr:relSizeAnchor xmlns:cdr="http://schemas.openxmlformats.org/drawingml/2006/chartDrawing">
    <cdr:from>
      <cdr:x>0.08362</cdr:x>
      <cdr:y>0.00229</cdr:y>
    </cdr:from>
    <cdr:to>
      <cdr:x>0.33541</cdr:x>
      <cdr:y>0.25469</cdr:y>
    </cdr:to>
    <cdr:sp macro="" textlink="">
      <cdr:nvSpPr>
        <cdr:cNvPr id="5" name="TextBox 4">
          <a:extLst xmlns:a="http://schemas.openxmlformats.org/drawingml/2006/main">
            <a:ext uri="{FF2B5EF4-FFF2-40B4-BE49-F238E27FC236}">
              <a16:creationId xmlns:a16="http://schemas.microsoft.com/office/drawing/2014/main" id="{B05613FD-DFB4-9AF1-B8E6-3C363A3B6E26}"/>
            </a:ext>
          </a:extLst>
        </cdr:cNvPr>
        <cdr:cNvSpPr txBox="1"/>
      </cdr:nvSpPr>
      <cdr:spPr>
        <a:xfrm xmlns:a="http://schemas.openxmlformats.org/drawingml/2006/main">
          <a:off x="428977" y="7221"/>
          <a:ext cx="1291710" cy="7959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600" b="1" dirty="0" err="1">
              <a:solidFill>
                <a:srgbClr val="C00000"/>
              </a:solidFill>
            </a:rPr>
            <a:t>Thuế</a:t>
          </a:r>
          <a:r>
            <a:rPr lang="en-US" sz="1600" b="1" dirty="0">
              <a:solidFill>
                <a:srgbClr val="C00000"/>
              </a:solidFill>
            </a:rPr>
            <a:t> </a:t>
          </a:r>
          <a:r>
            <a:rPr lang="en-US" sz="1600" b="1" dirty="0" err="1">
              <a:solidFill>
                <a:srgbClr val="C00000"/>
              </a:solidFill>
            </a:rPr>
            <a:t>sản</a:t>
          </a:r>
          <a:r>
            <a:rPr lang="en-US" sz="1600" b="1" dirty="0">
              <a:solidFill>
                <a:srgbClr val="C00000"/>
              </a:solidFill>
            </a:rPr>
            <a:t> </a:t>
          </a:r>
          <a:r>
            <a:rPr lang="en-US" sz="1600" b="1" dirty="0" err="1">
              <a:solidFill>
                <a:srgbClr val="C00000"/>
              </a:solidFill>
            </a:rPr>
            <a:t>phẩm</a:t>
          </a:r>
          <a:r>
            <a:rPr lang="en-US" sz="1600" b="1" dirty="0">
              <a:solidFill>
                <a:srgbClr val="C00000"/>
              </a:solidFill>
            </a:rPr>
            <a:t> </a:t>
          </a:r>
        </a:p>
        <a:p xmlns:a="http://schemas.openxmlformats.org/drawingml/2006/main">
          <a:pPr algn="ctr">
            <a:lnSpc>
              <a:spcPct val="150000"/>
            </a:lnSpc>
          </a:pPr>
          <a:r>
            <a:rPr lang="en-US" sz="1600" b="1" dirty="0" err="1">
              <a:solidFill>
                <a:srgbClr val="C00000"/>
              </a:solidFill>
            </a:rPr>
            <a:t>trừ</a:t>
          </a:r>
          <a:r>
            <a:rPr lang="en-US" sz="1600" b="1" dirty="0">
              <a:solidFill>
                <a:srgbClr val="C00000"/>
              </a:solidFill>
            </a:rPr>
            <a:t> </a:t>
          </a:r>
          <a:r>
            <a:rPr lang="en-US" sz="1600" b="1" dirty="0" err="1">
              <a:solidFill>
                <a:srgbClr val="C00000"/>
              </a:solidFill>
            </a:rPr>
            <a:t>trợ</a:t>
          </a:r>
          <a:r>
            <a:rPr lang="en-US" sz="1600" b="1" dirty="0">
              <a:solidFill>
                <a:srgbClr val="C00000"/>
              </a:solidFill>
            </a:rPr>
            <a:t> </a:t>
          </a:r>
          <a:r>
            <a:rPr lang="en-US" sz="1600" b="1" dirty="0" err="1">
              <a:solidFill>
                <a:srgbClr val="C00000"/>
              </a:solidFill>
            </a:rPr>
            <a:t>cấp</a:t>
          </a:r>
          <a:r>
            <a:rPr lang="en-US" sz="1600" b="1" dirty="0">
              <a:solidFill>
                <a:srgbClr val="C00000"/>
              </a:solidFill>
            </a:rPr>
            <a:t> </a:t>
          </a:r>
          <a:r>
            <a:rPr lang="en-US" sz="1600" b="1" dirty="0" err="1">
              <a:solidFill>
                <a:srgbClr val="C00000"/>
              </a:solidFill>
            </a:rPr>
            <a:t>sản</a:t>
          </a:r>
          <a:r>
            <a:rPr lang="en-US" sz="1600" b="1" dirty="0">
              <a:solidFill>
                <a:srgbClr val="C00000"/>
              </a:solidFill>
            </a:rPr>
            <a:t> </a:t>
          </a:r>
          <a:r>
            <a:rPr lang="en-US" sz="1600" b="1" dirty="0" err="1">
              <a:solidFill>
                <a:srgbClr val="C00000"/>
              </a:solidFill>
            </a:rPr>
            <a:t>phẩm</a:t>
          </a:r>
          <a:endParaRPr lang="en-US" sz="1600" b="1" dirty="0">
            <a:solidFill>
              <a:srgbClr val="C00000"/>
            </a:solidFill>
          </a:endParaRPr>
        </a:p>
      </cdr:txBody>
    </cdr:sp>
  </cdr:relSizeAnchor>
  <cdr:relSizeAnchor xmlns:cdr="http://schemas.openxmlformats.org/drawingml/2006/chartDrawing">
    <cdr:from>
      <cdr:x>0.68567</cdr:x>
      <cdr:y>0.60744</cdr:y>
    </cdr:from>
    <cdr:to>
      <cdr:x>0.80978</cdr:x>
      <cdr:y>0.60744</cdr:y>
    </cdr:to>
    <cdr:cxnSp macro="">
      <cdr:nvCxnSpPr>
        <cdr:cNvPr id="9" name="Straight Arrow Connector 8">
          <a:extLst xmlns:a="http://schemas.openxmlformats.org/drawingml/2006/main">
            <a:ext uri="{FF2B5EF4-FFF2-40B4-BE49-F238E27FC236}">
              <a16:creationId xmlns:a16="http://schemas.microsoft.com/office/drawing/2014/main" id="{580D08E4-35BB-368A-F6CB-42BC7DE732B0}"/>
            </a:ext>
          </a:extLst>
        </cdr:cNvPr>
        <cdr:cNvCxnSpPr/>
      </cdr:nvCxnSpPr>
      <cdr:spPr>
        <a:xfrm xmlns:a="http://schemas.openxmlformats.org/drawingml/2006/main">
          <a:off x="4756800" y="2110604"/>
          <a:ext cx="861060" cy="0"/>
        </a:xfrm>
        <a:prstGeom xmlns:a="http://schemas.openxmlformats.org/drawingml/2006/main" prst="straightConnector1">
          <a:avLst/>
        </a:prstGeom>
        <a:ln xmlns:a="http://schemas.openxmlformats.org/drawingml/2006/main" w="25400">
          <a:solidFill>
            <a:srgbClr val="FF7C80"/>
          </a:solidFill>
          <a:prstDash val="sysDot"/>
          <a:tailEnd type="triangle"/>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dr:relSizeAnchor xmlns:cdr="http://schemas.openxmlformats.org/drawingml/2006/chartDrawing">
    <cdr:from>
      <cdr:x>0.60109</cdr:x>
      <cdr:y>0.13593</cdr:y>
    </cdr:from>
    <cdr:to>
      <cdr:x>0.74937</cdr:x>
      <cdr:y>0.18199</cdr:y>
    </cdr:to>
    <cdr:cxnSp macro="">
      <cdr:nvCxnSpPr>
        <cdr:cNvPr id="12" name="Straight Arrow Connector 11">
          <a:extLst xmlns:a="http://schemas.openxmlformats.org/drawingml/2006/main">
            <a:ext uri="{FF2B5EF4-FFF2-40B4-BE49-F238E27FC236}">
              <a16:creationId xmlns:a16="http://schemas.microsoft.com/office/drawing/2014/main" id="{792ABFFE-6B21-A96A-C4AE-D82040DEDD2A}"/>
            </a:ext>
          </a:extLst>
        </cdr:cNvPr>
        <cdr:cNvCxnSpPr/>
      </cdr:nvCxnSpPr>
      <cdr:spPr>
        <a:xfrm xmlns:a="http://schemas.openxmlformats.org/drawingml/2006/main" flipV="1">
          <a:off x="4170060" y="472304"/>
          <a:ext cx="1028700" cy="160020"/>
        </a:xfrm>
        <a:prstGeom xmlns:a="http://schemas.openxmlformats.org/drawingml/2006/main" prst="straightConnector1">
          <a:avLst/>
        </a:prstGeom>
        <a:ln xmlns:a="http://schemas.openxmlformats.org/drawingml/2006/main" w="25400">
          <a:solidFill>
            <a:srgbClr val="92D050"/>
          </a:solidFill>
          <a:prstDash val="sysDot"/>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0.28586</cdr:x>
      <cdr:y>0.12716</cdr:y>
    </cdr:from>
    <cdr:to>
      <cdr:x>0.37922</cdr:x>
      <cdr:y>0.12716</cdr:y>
    </cdr:to>
    <cdr:cxnSp macro="">
      <cdr:nvCxnSpPr>
        <cdr:cNvPr id="22" name="Straight Arrow Connector 21">
          <a:extLst xmlns:a="http://schemas.openxmlformats.org/drawingml/2006/main">
            <a:ext uri="{FF2B5EF4-FFF2-40B4-BE49-F238E27FC236}">
              <a16:creationId xmlns:a16="http://schemas.microsoft.com/office/drawing/2014/main" id="{4E8FDAA2-3A52-28B7-E606-1E8592BBF5B4}"/>
            </a:ext>
          </a:extLst>
        </cdr:cNvPr>
        <cdr:cNvCxnSpPr/>
      </cdr:nvCxnSpPr>
      <cdr:spPr>
        <a:xfrm xmlns:a="http://schemas.openxmlformats.org/drawingml/2006/main" flipH="1">
          <a:off x="1983120" y="441824"/>
          <a:ext cx="647700" cy="0"/>
        </a:xfrm>
        <a:prstGeom xmlns:a="http://schemas.openxmlformats.org/drawingml/2006/main" prst="straightConnector1">
          <a:avLst/>
        </a:prstGeom>
        <a:ln xmlns:a="http://schemas.openxmlformats.org/drawingml/2006/main" w="22225">
          <a:solidFill>
            <a:srgbClr val="C75C3E"/>
          </a:solidFill>
          <a:prstDash val="sysDot"/>
          <a:tailEnd type="triangle"/>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relSizeAnchor>
  <cdr:relSizeAnchor xmlns:cdr="http://schemas.openxmlformats.org/drawingml/2006/chartDrawing">
    <cdr:from>
      <cdr:x>0.16489</cdr:x>
      <cdr:y>0.59577</cdr:y>
    </cdr:from>
    <cdr:to>
      <cdr:x>0.26291</cdr:x>
      <cdr:y>0.62007</cdr:y>
    </cdr:to>
    <cdr:cxnSp macro="">
      <cdr:nvCxnSpPr>
        <cdr:cNvPr id="27" name="Straight Arrow Connector 26">
          <a:extLst xmlns:a="http://schemas.openxmlformats.org/drawingml/2006/main">
            <a:ext uri="{FF2B5EF4-FFF2-40B4-BE49-F238E27FC236}">
              <a16:creationId xmlns:a16="http://schemas.microsoft.com/office/drawing/2014/main" id="{FDCB7D43-77C6-86DE-D347-4283CDCA600D}"/>
            </a:ext>
          </a:extLst>
        </cdr:cNvPr>
        <cdr:cNvCxnSpPr>
          <a:endCxn xmlns:a="http://schemas.openxmlformats.org/drawingml/2006/main" id="4" idx="3"/>
        </cdr:cNvCxnSpPr>
      </cdr:nvCxnSpPr>
      <cdr:spPr>
        <a:xfrm xmlns:a="http://schemas.openxmlformats.org/drawingml/2006/main" flipH="1">
          <a:off x="845898" y="1878903"/>
          <a:ext cx="502854" cy="76646"/>
        </a:xfrm>
        <a:prstGeom xmlns:a="http://schemas.openxmlformats.org/drawingml/2006/main" prst="straightConnector1">
          <a:avLst/>
        </a:prstGeom>
        <a:ln xmlns:a="http://schemas.openxmlformats.org/drawingml/2006/main" w="25400">
          <a:solidFill>
            <a:srgbClr val="FF9900"/>
          </a:solidFill>
          <a:prstDash val="sysDot"/>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B13A25BA-8A98-4EEA-8689-C0028DE6E2D9}" type="datetimeFigureOut">
              <a:rPr lang="en-US" smtClean="0"/>
              <a:t>12/1/2023</a:t>
            </a:fld>
            <a:endParaRPr lang="en-US"/>
          </a:p>
        </p:txBody>
      </p:sp>
      <p:sp>
        <p:nvSpPr>
          <p:cNvPr id="4" name="Footer Placehold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55C72323-D372-47DC-A3A4-6E0EAAF160B0}" type="slidenum">
              <a:rPr lang="en-US" smtClean="0"/>
              <a:t>‹#›</a:t>
            </a:fld>
            <a:endParaRPr lang="en-US"/>
          </a:p>
        </p:txBody>
      </p:sp>
    </p:spTree>
    <p:extLst>
      <p:ext uri="{BB962C8B-B14F-4D97-AF65-F5344CB8AC3E}">
        <p14:creationId xmlns:p14="http://schemas.microsoft.com/office/powerpoint/2010/main" val="482817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3769496F-9A71-4833-9730-4D2CD16F06D7}" type="datetimeFigureOut">
              <a:rPr lang="en-US" smtClean="0"/>
              <a:t>12/1/2023</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B4F1694E-3169-44A7-8401-E9E00CD4E967}" type="slidenum">
              <a:rPr lang="en-US" smtClean="0"/>
              <a:t>‹#›</a:t>
            </a:fld>
            <a:endParaRPr lang="en-US"/>
          </a:p>
        </p:txBody>
      </p:sp>
    </p:spTree>
    <p:extLst>
      <p:ext uri="{BB962C8B-B14F-4D97-AF65-F5344CB8AC3E}">
        <p14:creationId xmlns:p14="http://schemas.microsoft.com/office/powerpoint/2010/main" val="334280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FAF8F-956A-473C-8D25-2FC25ECD8E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969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0728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2699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9155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6697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677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8445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9683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5140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7302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390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rtlCol="0"/>
          <a:lstStyle/>
          <a:p>
            <a:pPr rtl="0"/>
            <a:endParaRPr lang="en-US"/>
          </a:p>
        </p:txBody>
      </p:sp>
      <p:sp>
        <p:nvSpPr>
          <p:cNvPr id="4" name="Date Placeholder 3"/>
          <p:cNvSpPr>
            <a:spLocks noGrp="1"/>
          </p:cNvSpPr>
          <p:nvPr>
            <p:ph type="dt"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 August 2022</a:t>
            </a:r>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98757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668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algn="just">
              <a:lnSpc>
                <a:spcPct val="150000"/>
              </a:lnSpc>
              <a:spcAft>
                <a:spcPts val="100"/>
              </a:spcAft>
            </a:pP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Kim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ngạch</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dịch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2022,</a:t>
            </a:r>
            <a:r>
              <a:rPr lang="vi-VN"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ước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12,9 tỷ </a:t>
            </a:r>
            <a:r>
              <a:rPr lang="en-GB" sz="1000" b="0" dirty="0">
                <a:effectLst/>
                <a:latin typeface="Times New Roman" panose="02020603050405020304" pitchFamily="18" charset="0"/>
                <a:ea typeface="Times New Roman" panose="02020603050405020304" pitchFamily="18" charset="0"/>
                <a:cs typeface="Times New Roman" panose="02020603050405020304" pitchFamily="18" charset="0"/>
              </a:rPr>
              <a:t>USD</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145,2%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so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20</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vi-VN"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00"/>
              </a:spcAft>
            </a:pP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Kim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ngạch</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25,5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tỷ</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USD</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23,6</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0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100"/>
              </a:spcAft>
            </a:pP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Nhập siêu dịch vụ </a:t>
            </a:r>
            <a:r>
              <a:rPr lang="es-NI" sz="1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NI" sz="1000" b="1" dirty="0">
                <a:effectLst/>
                <a:latin typeface="Times New Roman" panose="02020603050405020304" pitchFamily="18" charset="0"/>
                <a:ea typeface="Times New Roman" panose="02020603050405020304" pitchFamily="18" charset="0"/>
                <a:cs typeface="Times New Roman" panose="02020603050405020304" pitchFamily="18" charset="0"/>
              </a:rPr>
              <a:t>12,6 tỷ USD </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đó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dịch vụ vận tải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bảo hiểm</a:t>
            </a:r>
            <a:r>
              <a:rPr lang="vi-VN" sz="1000" dirty="0">
                <a:effectLst/>
                <a:latin typeface="Times New Roman" panose="02020603050405020304" pitchFamily="18" charset="0"/>
                <a:ea typeface="Times New Roman" panose="02020603050405020304" pitchFamily="18" charset="0"/>
                <a:cs typeface="Times New Roman" panose="02020603050405020304" pitchFamily="18" charset="0"/>
              </a:rPr>
              <a:t> trong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9 tỷ USD</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3906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algn="just">
              <a:lnSpc>
                <a:spcPct val="150000"/>
              </a:lnSpc>
            </a:pP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4017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fld id="{B4F1694E-3169-44A7-8401-E9E00CD4E967}"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627452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fld id="{B4F1694E-3169-44A7-8401-E9E00CD4E967}"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751815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1694E-3169-44A7-8401-E9E00CD4E967}" type="slidenum">
              <a:rPr lang="en-US" smtClean="0"/>
              <a:t>43</a:t>
            </a:fld>
            <a:endParaRPr lang="en-US"/>
          </a:p>
        </p:txBody>
      </p:sp>
    </p:spTree>
    <p:extLst>
      <p:ext uri="{BB962C8B-B14F-4D97-AF65-F5344CB8AC3E}">
        <p14:creationId xmlns:p14="http://schemas.microsoft.com/office/powerpoint/2010/main" val="3471403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1694E-3169-44A7-8401-E9E00CD4E967}" type="slidenum">
              <a:rPr lang="en-US" smtClean="0"/>
              <a:t>47</a:t>
            </a:fld>
            <a:endParaRPr lang="en-US"/>
          </a:p>
        </p:txBody>
      </p:sp>
    </p:spTree>
    <p:extLst>
      <p:ext uri="{BB962C8B-B14F-4D97-AF65-F5344CB8AC3E}">
        <p14:creationId xmlns:p14="http://schemas.microsoft.com/office/powerpoint/2010/main" val="3877146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rtlCol="0"/>
          <a:lstStyle/>
          <a:p>
            <a:pPr rtl="0"/>
            <a:endParaRPr lang="en-US"/>
          </a:p>
        </p:txBody>
      </p:sp>
      <p:sp>
        <p:nvSpPr>
          <p:cNvPr id="4" name="Date Placeholder 3"/>
          <p:cNvSpPr>
            <a:spLocks noGrp="1"/>
          </p:cNvSpPr>
          <p:nvPr>
            <p:ph type="dt"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 August 2022</a:t>
            </a:r>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604377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6493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9894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9599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3306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7689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1EE9361D-10AC-6122-6CBA-16E936A5285F}"/>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062DA5F8-A4C5-EF65-985F-BF4F8CB821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latin typeface="Arial" panose="020B0604020202020204" pitchFamily="34" charset="0"/>
              </a:rPr>
              <a:t>Duy trì tốc độ tăng trưởng và phát triển toàn diện nông, lâm, ngư nghiệp. Tập trung rà soát, bổ sung các cơ chế, chính sách, đề án, dự án, kế hoạch thực hiện Chương trình hành động của Tỉnh ủy về phát triển nông nghiệp ứng dụng công nghệ cao gắn với đẩy mạnh xây dựng nông thôn mới trên địa bàn tỉnh và Kế hoạch cơ cấu lại ngành nông nghiệp giai đoạn 2021-2025. Tổ chức thực hiện và bổ sung các cơ chế chính sách mới để khuyến khích phát triển các vùng sản xuất chuyên canh, chăn nuôi quy mô lớn, vùng nông nghiệp công nghệ cao theo các chuỗi liên kết từ sản xuất, bảo quản, chế biến đến tiêu thụ sản phẩm. Tập trung ứng dụng cơ giới hóa, khoa học công nghệ vào sản xuất nông, lâm, ngư nghiệp. Khuyến khích đầu tư phát triển sản xuất kinh doanh ở nông thôn, phát triển các làng nghề truyền thống, nhất là các ngành, nghề sử dụng nhiều lao động để giải quyết việc làm, tăng thu nhập và chuyển dịch cơ cấu lao động.</a:t>
            </a:r>
          </a:p>
          <a:p>
            <a:r>
              <a:rPr lang="vi-VN" altLang="en-US">
                <a:latin typeface="Arial" panose="020B0604020202020204" pitchFamily="34" charset="0"/>
              </a:rPr>
              <a:t>Chuẩn bị tốt các điều kiện cho sản xuất vụ Đông - Xuân 2022 -2023, nhất là bảo đảm cơ cấu giống, chất lượng giống và tiếp tục ứng dụng các tiến bộ kỹ thuật cao vào sản xuất để đạt năng suất và sản lượng cao nhất. Chủ động xây dựng phương án sản xuất trong năm phù hợp với điều kiện nguồn nước; có cơ chế hỗ trợ nông dân đẩy mạnh gieo trồng các loại cây trồng cạn giá trị cao, thị trường tiêu thụ ổn định; phát triển vùng nguyên liệu sản xuất sắn, mía và cây công nghiệp ngắn ngày. Đẩy mạnh thực hiện các giải pháp chuyển đổi cơ cấu cây trồng, mùa vụ phù hợp để nâng cao hiệu quả sản xuất, hiệu quả sử dụng đất, tập trung đầu tư thâm canh, sử dụng giống mới cao sản để tăng năng suất và nâng cao chất lượng sản phẩm; chú trọng thực hiện chuyển đổi số trong nông nghiệp. Chuyển đổi diện tích cây trồng kém hiệu quả sang trồng cây ăn quả.</a:t>
            </a:r>
          </a:p>
          <a:p>
            <a:r>
              <a:rPr lang="vi-VN" altLang="en-US">
                <a:latin typeface="Arial" panose="020B0604020202020204" pitchFamily="34" charset="0"/>
              </a:rPr>
              <a:t>Tập trung phát triển chăn nuôi gia súc, gia cầm theo hướng tập trung, quy mô lớn và thực hiện nghiêm ngặt các biện pháp kiểm soát dịch bệnh gắn với cơ sở giết mổ tập trung; chú trọng thu hút đầu tư các dự án chế biến gia súc, gia cầm nhằm nâng cao giá trị sản xuất ngành chăn nuôi. Chỉ đạo tốt công tác tiêm phòng, kiểm soát chặt chẽ việc mua bán, vận chuyển, giết mổ gia súc, gia cầm.</a:t>
            </a:r>
          </a:p>
          <a:p>
            <a:r>
              <a:rPr lang="vi-VN" altLang="en-US">
                <a:latin typeface="Arial" panose="020B0604020202020204" pitchFamily="34" charset="0"/>
              </a:rPr>
              <a:t>Tiếp tục thực hiện các dự án trồng rừng theo kế hoạch. Khuyến khích trồng rừng kinh tế theo mô hình kinh doanh cây gỗ lớn và thường xuyên tăng cường công tác quản lý, bảo vệ rừng, phòng, chống cháy rừng.</a:t>
            </a:r>
          </a:p>
          <a:p>
            <a:r>
              <a:rPr lang="vi-VN" altLang="en-US">
                <a:latin typeface="Arial" panose="020B0604020202020204" pitchFamily="34" charset="0"/>
              </a:rPr>
              <a:t>Tăng cường hoạt động khai thác gắn với bảo vệ và phát triển nguồn lợi thủy sản. Đẩy mạnh phát triển các dự án ứng dụng công nghệ cao trong nuôi trồng thủy sản; khuyến khích đầu tư mở rộng công suất các nhà máy chế biến thủy sản xuất khẩu; </a:t>
            </a:r>
            <a:r>
              <a:rPr lang="vi-VN" altLang="en-US" b="1">
                <a:latin typeface="Arial" panose="020B0604020202020204" pitchFamily="34" charset="0"/>
              </a:rPr>
              <a:t>tiếp tục triển khai thực hiện có hiệu quả chính sách hỗ trợ ngư dân khai thác hải sản xa bờ và khắc phục cảnh báo của Ủy ban Châu Âu về chống khai thác bất hợp pháp, không báo cáo theo quy định (IUU).</a:t>
            </a:r>
            <a:r>
              <a:rPr lang="vi-VN" altLang="en-US">
                <a:latin typeface="Arial" panose="020B0604020202020204" pitchFamily="34" charset="0"/>
              </a:rPr>
              <a:t> Chú trọng đảm bảo an toàn cho ngư dân, phát triển dịch vụ hậu cần nghề cá, bảo đảm phòng tránh thiên tai. Thực hiện kiểm dịch tốt con giống thủy sản gắn với xử lý môi trường ao nuôi, phòng chống dịch bệnh trong nuôi trồng và phát triển nguồn lợi thủy sản.</a:t>
            </a:r>
          </a:p>
          <a:p>
            <a:r>
              <a:rPr lang="vi-VN" altLang="en-US" b="1">
                <a:latin typeface="Arial" panose="020B0604020202020204" pitchFamily="34" charset="0"/>
              </a:rPr>
              <a:t>Tiếp tục kiểm tra và có giải pháp củng cố, duy trì các xã đã được công nhận xã nông thôn mới, phấn đấu trong năm 2023 có thêm 03 xã hoàn thành các tiêu chí xây dựng nông thôn mới, đưa số xã đạt chuẩn nông thôn mới đến cuối năm 2023 là 90/113 xã, đạt 79,6%; phấn đấu huyện Phù Mỹ, Tây Sơn được công nhận đạt chuẩn nông thôn mới.</a:t>
            </a:r>
          </a:p>
          <a:p>
            <a:r>
              <a:rPr lang="vi-VN" altLang="en-US">
                <a:latin typeface="Arial" panose="020B0604020202020204" pitchFamily="34" charset="0"/>
              </a:rPr>
              <a:t>Tăng cường công tác quản lý đất đai, xử lý nghiêm việc khai thác khoáng sản trái phép; kiểm tra và có biện pháp xử lý công tác bảo vệ môi trường tại các cơ sở sản xuất ở các khu cụm công nghiệp, làng nghề. Đẩy mạnh việc kiểm tra chấp hành pháp luật về bảo vệ môi trường. Tiếp tục chỉ đạo xử lý kiên quyết các trường hợp lấn chiếm đất đai, xây dựng trái phép. Đơn giản hóa thủ tục hành chính về đất đai, đẩy nhanh tiến độ cấp giấy chứng nhận quyền sở hữu nhà ở, quyền sử dụng đất cho dân.</a:t>
            </a:r>
          </a:p>
          <a:p>
            <a:endParaRPr lang="en-US" altLang="en-US">
              <a:latin typeface="Arial" panose="020B0604020202020204" pitchFamily="34" charset="0"/>
            </a:endParaRPr>
          </a:p>
        </p:txBody>
      </p:sp>
      <p:sp>
        <p:nvSpPr>
          <p:cNvPr id="41988" name="Slide Number Placeholder 3">
            <a:extLst>
              <a:ext uri="{FF2B5EF4-FFF2-40B4-BE49-F238E27FC236}">
                <a16:creationId xmlns:a16="http://schemas.microsoft.com/office/drawing/2014/main" id="{C609AD8F-9AFD-2FA1-3E66-493E0D56E3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8B0D54A-22FE-4CD6-88C4-884B533DD0D7}" type="slidenum">
              <a:rPr lang="vi-VN" altLang="en-US" smtClean="0">
                <a:latin typeface="Arial" panose="020B0604020202020204" pitchFamily="34" charset="0"/>
              </a:rPr>
              <a:pPr fontAlgn="base">
                <a:spcBef>
                  <a:spcPct val="0"/>
                </a:spcBef>
                <a:spcAft>
                  <a:spcPct val="0"/>
                </a:spcAft>
              </a:pPr>
              <a:t>54</a:t>
            </a:fld>
            <a:endParaRPr lang="vi-VN" altLang="en-US">
              <a:latin typeface="Arial" panose="020B0604020202020204" pitchFamily="34" charset="0"/>
            </a:endParaRPr>
          </a:p>
        </p:txBody>
      </p:sp>
    </p:spTree>
    <p:extLst>
      <p:ext uri="{BB962C8B-B14F-4D97-AF65-F5344CB8AC3E}">
        <p14:creationId xmlns:p14="http://schemas.microsoft.com/office/powerpoint/2010/main" val="31227465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1EE9361D-10AC-6122-6CBA-16E936A5285F}"/>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062DA5F8-A4C5-EF65-985F-BF4F8CB821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latin typeface="Arial" panose="020B0604020202020204" pitchFamily="34" charset="0"/>
              </a:rPr>
              <a:t>Duy trì tốc độ tăng trưởng và phát triển toàn diện nông, lâm, ngư nghiệp. Tập trung rà soát, bổ sung các cơ chế, chính sách, đề án, dự án, kế hoạch thực hiện Chương trình hành động của Tỉnh ủy về phát triển nông nghiệp ứng dụng công nghệ cao gắn với đẩy mạnh xây dựng nông thôn mới trên địa bàn tỉnh và Kế hoạch cơ cấu lại ngành nông nghiệp giai đoạn 2021-2025. Tổ chức thực hiện và bổ sung các cơ chế chính sách mới để khuyến khích phát triển các vùng sản xuất chuyên canh, chăn nuôi quy mô lớn, vùng nông nghiệp công nghệ cao theo các chuỗi liên kết từ sản xuất, bảo quản, chế biến đến tiêu thụ sản phẩm. Tập trung ứng dụng cơ giới hóa, khoa học công nghệ vào sản xuất nông, lâm, ngư nghiệp. Khuyến khích đầu tư phát triển sản xuất kinh doanh ở nông thôn, phát triển các làng nghề truyền thống, nhất là các ngành, nghề sử dụng nhiều lao động để giải quyết việc làm, tăng thu nhập và chuyển dịch cơ cấu lao động.</a:t>
            </a:r>
          </a:p>
          <a:p>
            <a:r>
              <a:rPr lang="vi-VN" altLang="en-US">
                <a:latin typeface="Arial" panose="020B0604020202020204" pitchFamily="34" charset="0"/>
              </a:rPr>
              <a:t>Chuẩn bị tốt các điều kiện cho sản xuất vụ Đông - Xuân 2022 -2023, nhất là bảo đảm cơ cấu giống, chất lượng giống và tiếp tục ứng dụng các tiến bộ kỹ thuật cao vào sản xuất để đạt năng suất và sản lượng cao nhất. Chủ động xây dựng phương án sản xuất trong năm phù hợp với điều kiện nguồn nước; có cơ chế hỗ trợ nông dân đẩy mạnh gieo trồng các loại cây trồng cạn giá trị cao, thị trường tiêu thụ ổn định; phát triển vùng nguyên liệu sản xuất sắn, mía và cây công nghiệp ngắn ngày. Đẩy mạnh thực hiện các giải pháp chuyển đổi cơ cấu cây trồng, mùa vụ phù hợp để nâng cao hiệu quả sản xuất, hiệu quả sử dụng đất, tập trung đầu tư thâm canh, sử dụng giống mới cao sản để tăng năng suất và nâng cao chất lượng sản phẩm; chú trọng thực hiện chuyển đổi số trong nông nghiệp. Chuyển đổi diện tích cây trồng kém hiệu quả sang trồng cây ăn quả.</a:t>
            </a:r>
          </a:p>
          <a:p>
            <a:r>
              <a:rPr lang="vi-VN" altLang="en-US">
                <a:latin typeface="Arial" panose="020B0604020202020204" pitchFamily="34" charset="0"/>
              </a:rPr>
              <a:t>Tập trung phát triển chăn nuôi gia súc, gia cầm theo hướng tập trung, quy mô lớn và thực hiện nghiêm ngặt các biện pháp kiểm soát dịch bệnh gắn với cơ sở giết mổ tập trung; chú trọng thu hút đầu tư các dự án chế biến gia súc, gia cầm nhằm nâng cao giá trị sản xuất ngành chăn nuôi. Chỉ đạo tốt công tác tiêm phòng, kiểm soát chặt chẽ việc mua bán, vận chuyển, giết mổ gia súc, gia cầm.</a:t>
            </a:r>
          </a:p>
          <a:p>
            <a:r>
              <a:rPr lang="vi-VN" altLang="en-US">
                <a:latin typeface="Arial" panose="020B0604020202020204" pitchFamily="34" charset="0"/>
              </a:rPr>
              <a:t>Tiếp tục thực hiện các dự án trồng rừng theo kế hoạch. Khuyến khích trồng rừng kinh tế theo mô hình kinh doanh cây gỗ lớn và thường xuyên tăng cường công tác quản lý, bảo vệ rừng, phòng, chống cháy rừng.</a:t>
            </a:r>
          </a:p>
          <a:p>
            <a:r>
              <a:rPr lang="vi-VN" altLang="en-US">
                <a:latin typeface="Arial" panose="020B0604020202020204" pitchFamily="34" charset="0"/>
              </a:rPr>
              <a:t>Tăng cường hoạt động khai thác gắn với bảo vệ và phát triển nguồn lợi thủy sản. Đẩy mạnh phát triển các dự án ứng dụng công nghệ cao trong nuôi trồng thủy sản; khuyến khích đầu tư mở rộng công suất các nhà máy chế biến thủy sản xuất khẩu; </a:t>
            </a:r>
            <a:r>
              <a:rPr lang="vi-VN" altLang="en-US" b="1">
                <a:latin typeface="Arial" panose="020B0604020202020204" pitchFamily="34" charset="0"/>
              </a:rPr>
              <a:t>tiếp tục triển khai thực hiện có hiệu quả chính sách hỗ trợ ngư dân khai thác hải sản xa bờ và khắc phục cảnh báo của Ủy ban Châu Âu về chống khai thác bất hợp pháp, không báo cáo theo quy định (IUU).</a:t>
            </a:r>
            <a:r>
              <a:rPr lang="vi-VN" altLang="en-US">
                <a:latin typeface="Arial" panose="020B0604020202020204" pitchFamily="34" charset="0"/>
              </a:rPr>
              <a:t> Chú trọng đảm bảo an toàn cho ngư dân, phát triển dịch vụ hậu cần nghề cá, bảo đảm phòng tránh thiên tai. Thực hiện kiểm dịch tốt con giống thủy sản gắn với xử lý môi trường ao nuôi, phòng chống dịch bệnh trong nuôi trồng và phát triển nguồn lợi thủy sản.</a:t>
            </a:r>
          </a:p>
          <a:p>
            <a:r>
              <a:rPr lang="vi-VN" altLang="en-US" b="1">
                <a:latin typeface="Arial" panose="020B0604020202020204" pitchFamily="34" charset="0"/>
              </a:rPr>
              <a:t>Tiếp tục kiểm tra và có giải pháp củng cố, duy trì các xã đã được công nhận xã nông thôn mới, phấn đấu trong năm 2023 có thêm 03 xã hoàn thành các tiêu chí xây dựng nông thôn mới, đưa số xã đạt chuẩn nông thôn mới đến cuối năm 2023 là 90/113 xã, đạt 79,6%; phấn đấu huyện Phù Mỹ, Tây Sơn được công nhận đạt chuẩn nông thôn mới.</a:t>
            </a:r>
          </a:p>
          <a:p>
            <a:r>
              <a:rPr lang="vi-VN" altLang="en-US">
                <a:latin typeface="Arial" panose="020B0604020202020204" pitchFamily="34" charset="0"/>
              </a:rPr>
              <a:t>Tăng cường công tác quản lý đất đai, xử lý nghiêm việc khai thác khoáng sản trái phép; kiểm tra và có biện pháp xử lý công tác bảo vệ môi trường tại các cơ sở sản xuất ở các khu cụm công nghiệp, làng nghề. Đẩy mạnh việc kiểm tra chấp hành pháp luật về bảo vệ môi trường. Tiếp tục chỉ đạo xử lý kiên quyết các trường hợp lấn chiếm đất đai, xây dựng trái phép. Đơn giản hóa thủ tục hành chính về đất đai, đẩy nhanh tiến độ cấp giấy chứng nhận quyền sở hữu nhà ở, quyền sử dụng đất cho dân.</a:t>
            </a:r>
          </a:p>
          <a:p>
            <a:endParaRPr lang="en-US" altLang="en-US">
              <a:latin typeface="Arial" panose="020B0604020202020204" pitchFamily="34" charset="0"/>
            </a:endParaRPr>
          </a:p>
        </p:txBody>
      </p:sp>
      <p:sp>
        <p:nvSpPr>
          <p:cNvPr id="41988" name="Slide Number Placeholder 3">
            <a:extLst>
              <a:ext uri="{FF2B5EF4-FFF2-40B4-BE49-F238E27FC236}">
                <a16:creationId xmlns:a16="http://schemas.microsoft.com/office/drawing/2014/main" id="{C609AD8F-9AFD-2FA1-3E66-493E0D56E3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8B0D54A-22FE-4CD6-88C4-884B533DD0D7}" type="slidenum">
              <a:rPr lang="vi-VN" altLang="en-US" smtClean="0">
                <a:latin typeface="Arial" panose="020B0604020202020204" pitchFamily="34" charset="0"/>
              </a:rPr>
              <a:pPr fontAlgn="base">
                <a:spcBef>
                  <a:spcPct val="0"/>
                </a:spcBef>
                <a:spcAft>
                  <a:spcPct val="0"/>
                </a:spcAft>
              </a:pPr>
              <a:t>55</a:t>
            </a:fld>
            <a:endParaRPr lang="vi-VN" altLang="en-US">
              <a:latin typeface="Arial" panose="020B0604020202020204" pitchFamily="34" charset="0"/>
            </a:endParaRPr>
          </a:p>
        </p:txBody>
      </p:sp>
    </p:spTree>
    <p:extLst>
      <p:ext uri="{BB962C8B-B14F-4D97-AF65-F5344CB8AC3E}">
        <p14:creationId xmlns:p14="http://schemas.microsoft.com/office/powerpoint/2010/main" val="144219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1EE9361D-10AC-6122-6CBA-16E936A5285F}"/>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062DA5F8-A4C5-EF65-985F-BF4F8CB821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latin typeface="Arial" panose="020B0604020202020204" pitchFamily="34" charset="0"/>
              </a:rPr>
              <a:t>Duy trì tốc độ tăng trưởng và phát triển toàn diện nông, lâm, ngư nghiệp. Tập trung rà soát, bổ sung các cơ chế, chính sách, đề án, dự án, kế hoạch thực hiện Chương trình hành động của Tỉnh ủy về phát triển nông nghiệp ứng dụng công nghệ cao gắn với đẩy mạnh xây dựng nông thôn mới trên địa bàn tỉnh và Kế hoạch cơ cấu lại ngành nông nghiệp giai đoạn 2021-2025. Tổ chức thực hiện và bổ sung các cơ chế chính sách mới để khuyến khích phát triển các vùng sản xuất chuyên canh, chăn nuôi quy mô lớn, vùng nông nghiệp công nghệ cao theo các chuỗi liên kết từ sản xuất, bảo quản, chế biến đến tiêu thụ sản phẩm. Tập trung ứng dụng cơ giới hóa, khoa học công nghệ vào sản xuất nông, lâm, ngư nghiệp. Khuyến khích đầu tư phát triển sản xuất kinh doanh ở nông thôn, phát triển các làng nghề truyền thống, nhất là các ngành, nghề sử dụng nhiều lao động để giải quyết việc làm, tăng thu nhập và chuyển dịch cơ cấu lao động.</a:t>
            </a:r>
          </a:p>
          <a:p>
            <a:r>
              <a:rPr lang="vi-VN" altLang="en-US">
                <a:latin typeface="Arial" panose="020B0604020202020204" pitchFamily="34" charset="0"/>
              </a:rPr>
              <a:t>Chuẩn bị tốt các điều kiện cho sản xuất vụ Đông - Xuân 2022 -2023, nhất là bảo đảm cơ cấu giống, chất lượng giống và tiếp tục ứng dụng các tiến bộ kỹ thuật cao vào sản xuất để đạt năng suất và sản lượng cao nhất. Chủ động xây dựng phương án sản xuất trong năm phù hợp với điều kiện nguồn nước; có cơ chế hỗ trợ nông dân đẩy mạnh gieo trồng các loại cây trồng cạn giá trị cao, thị trường tiêu thụ ổn định; phát triển vùng nguyên liệu sản xuất sắn, mía và cây công nghiệp ngắn ngày. Đẩy mạnh thực hiện các giải pháp chuyển đổi cơ cấu cây trồng, mùa vụ phù hợp để nâng cao hiệu quả sản xuất, hiệu quả sử dụng đất, tập trung đầu tư thâm canh, sử dụng giống mới cao sản để tăng năng suất và nâng cao chất lượng sản phẩm; chú trọng thực hiện chuyển đổi số trong nông nghiệp. Chuyển đổi diện tích cây trồng kém hiệu quả sang trồng cây ăn quả.</a:t>
            </a:r>
          </a:p>
          <a:p>
            <a:r>
              <a:rPr lang="vi-VN" altLang="en-US">
                <a:latin typeface="Arial" panose="020B0604020202020204" pitchFamily="34" charset="0"/>
              </a:rPr>
              <a:t>Tập trung phát triển chăn nuôi gia súc, gia cầm theo hướng tập trung, quy mô lớn và thực hiện nghiêm ngặt các biện pháp kiểm soát dịch bệnh gắn với cơ sở giết mổ tập trung; chú trọng thu hút đầu tư các dự án chế biến gia súc, gia cầm nhằm nâng cao giá trị sản xuất ngành chăn nuôi. Chỉ đạo tốt công tác tiêm phòng, kiểm soát chặt chẽ việc mua bán, vận chuyển, giết mổ gia súc, gia cầm.</a:t>
            </a:r>
          </a:p>
          <a:p>
            <a:r>
              <a:rPr lang="vi-VN" altLang="en-US">
                <a:latin typeface="Arial" panose="020B0604020202020204" pitchFamily="34" charset="0"/>
              </a:rPr>
              <a:t>Tiếp tục thực hiện các dự án trồng rừng theo kế hoạch. Khuyến khích trồng rừng kinh tế theo mô hình kinh doanh cây gỗ lớn và thường xuyên tăng cường công tác quản lý, bảo vệ rừng, phòng, chống cháy rừng.</a:t>
            </a:r>
          </a:p>
          <a:p>
            <a:r>
              <a:rPr lang="vi-VN" altLang="en-US">
                <a:latin typeface="Arial" panose="020B0604020202020204" pitchFamily="34" charset="0"/>
              </a:rPr>
              <a:t>Tăng cường hoạt động khai thác gắn với bảo vệ và phát triển nguồn lợi thủy sản. Đẩy mạnh phát triển các dự án ứng dụng công nghệ cao trong nuôi trồng thủy sản; khuyến khích đầu tư mở rộng công suất các nhà máy chế biến thủy sản xuất khẩu; </a:t>
            </a:r>
            <a:r>
              <a:rPr lang="vi-VN" altLang="en-US" b="1">
                <a:latin typeface="Arial" panose="020B0604020202020204" pitchFamily="34" charset="0"/>
              </a:rPr>
              <a:t>tiếp tục triển khai thực hiện có hiệu quả chính sách hỗ trợ ngư dân khai thác hải sản xa bờ và khắc phục cảnh báo của Ủy ban Châu Âu về chống khai thác bất hợp pháp, không báo cáo theo quy định (IUU).</a:t>
            </a:r>
            <a:r>
              <a:rPr lang="vi-VN" altLang="en-US">
                <a:latin typeface="Arial" panose="020B0604020202020204" pitchFamily="34" charset="0"/>
              </a:rPr>
              <a:t> Chú trọng đảm bảo an toàn cho ngư dân, phát triển dịch vụ hậu cần nghề cá, bảo đảm phòng tránh thiên tai. Thực hiện kiểm dịch tốt con giống thủy sản gắn với xử lý môi trường ao nuôi, phòng chống dịch bệnh trong nuôi trồng và phát triển nguồn lợi thủy sản.</a:t>
            </a:r>
          </a:p>
          <a:p>
            <a:r>
              <a:rPr lang="vi-VN" altLang="en-US" b="1">
                <a:latin typeface="Arial" panose="020B0604020202020204" pitchFamily="34" charset="0"/>
              </a:rPr>
              <a:t>Tiếp tục kiểm tra và có giải pháp củng cố, duy trì các xã đã được công nhận xã nông thôn mới, phấn đấu trong năm 2023 có thêm 03 xã hoàn thành các tiêu chí xây dựng nông thôn mới, đưa số xã đạt chuẩn nông thôn mới đến cuối năm 2023 là 90/113 xã, đạt 79,6%; phấn đấu huyện Phù Mỹ, Tây Sơn được công nhận đạt chuẩn nông thôn mới.</a:t>
            </a:r>
          </a:p>
          <a:p>
            <a:r>
              <a:rPr lang="vi-VN" altLang="en-US">
                <a:latin typeface="Arial" panose="020B0604020202020204" pitchFamily="34" charset="0"/>
              </a:rPr>
              <a:t>Tăng cường công tác quản lý đất đai, xử lý nghiêm việc khai thác khoáng sản trái phép; kiểm tra và có biện pháp xử lý công tác bảo vệ môi trường tại các cơ sở sản xuất ở các khu cụm công nghiệp, làng nghề. Đẩy mạnh việc kiểm tra chấp hành pháp luật về bảo vệ môi trường. Tiếp tục chỉ đạo xử lý kiên quyết các trường hợp lấn chiếm đất đai, xây dựng trái phép. Đơn giản hóa thủ tục hành chính về đất đai, đẩy nhanh tiến độ cấp giấy chứng nhận quyền sở hữu nhà ở, quyền sử dụng đất cho dân.</a:t>
            </a:r>
          </a:p>
          <a:p>
            <a:endParaRPr lang="en-US" altLang="en-US">
              <a:latin typeface="Arial" panose="020B0604020202020204" pitchFamily="34" charset="0"/>
            </a:endParaRPr>
          </a:p>
        </p:txBody>
      </p:sp>
      <p:sp>
        <p:nvSpPr>
          <p:cNvPr id="41988" name="Slide Number Placeholder 3">
            <a:extLst>
              <a:ext uri="{FF2B5EF4-FFF2-40B4-BE49-F238E27FC236}">
                <a16:creationId xmlns:a16="http://schemas.microsoft.com/office/drawing/2014/main" id="{C609AD8F-9AFD-2FA1-3E66-493E0D56E3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8B0D54A-22FE-4CD6-88C4-884B533DD0D7}" type="slidenum">
              <a:rPr lang="vi-VN" altLang="en-US" smtClean="0">
                <a:latin typeface="Arial" panose="020B0604020202020204" pitchFamily="34" charset="0"/>
              </a:rPr>
              <a:pPr fontAlgn="base">
                <a:spcBef>
                  <a:spcPct val="0"/>
                </a:spcBef>
                <a:spcAft>
                  <a:spcPct val="0"/>
                </a:spcAft>
              </a:pPr>
              <a:t>56</a:t>
            </a:fld>
            <a:endParaRPr lang="vi-VN" altLang="en-US">
              <a:latin typeface="Arial" panose="020B0604020202020204" pitchFamily="34" charset="0"/>
            </a:endParaRPr>
          </a:p>
        </p:txBody>
      </p:sp>
    </p:spTree>
    <p:extLst>
      <p:ext uri="{BB962C8B-B14F-4D97-AF65-F5344CB8AC3E}">
        <p14:creationId xmlns:p14="http://schemas.microsoft.com/office/powerpoint/2010/main" val="4273149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1EE9361D-10AC-6122-6CBA-16E936A5285F}"/>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062DA5F8-A4C5-EF65-985F-BF4F8CB821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latin typeface="Arial" panose="020B0604020202020204" pitchFamily="34" charset="0"/>
              </a:rPr>
              <a:t>Duy trì tốc độ tăng trưởng và phát triển toàn diện nông, lâm, ngư nghiệp. Tập trung rà soát, bổ sung các cơ chế, chính sách, đề án, dự án, kế hoạch thực hiện Chương trình hành động của Tỉnh ủy về phát triển nông nghiệp ứng dụng công nghệ cao gắn với đẩy mạnh xây dựng nông thôn mới trên địa bàn tỉnh và Kế hoạch cơ cấu lại ngành nông nghiệp giai đoạn 2021-2025. Tổ chức thực hiện và bổ sung các cơ chế chính sách mới để khuyến khích phát triển các vùng sản xuất chuyên canh, chăn nuôi quy mô lớn, vùng nông nghiệp công nghệ cao theo các chuỗi liên kết từ sản xuất, bảo quản, chế biến đến tiêu thụ sản phẩm. Tập trung ứng dụng cơ giới hóa, khoa học công nghệ vào sản xuất nông, lâm, ngư nghiệp. Khuyến khích đầu tư phát triển sản xuất kinh doanh ở nông thôn, phát triển các làng nghề truyền thống, nhất là các ngành, nghề sử dụng nhiều lao động để giải quyết việc làm, tăng thu nhập và chuyển dịch cơ cấu lao động.</a:t>
            </a:r>
          </a:p>
          <a:p>
            <a:r>
              <a:rPr lang="vi-VN" altLang="en-US">
                <a:latin typeface="Arial" panose="020B0604020202020204" pitchFamily="34" charset="0"/>
              </a:rPr>
              <a:t>Chuẩn bị tốt các điều kiện cho sản xuất vụ Đông - Xuân 2022 -2023, nhất là bảo đảm cơ cấu giống, chất lượng giống và tiếp tục ứng dụng các tiến bộ kỹ thuật cao vào sản xuất để đạt năng suất và sản lượng cao nhất. Chủ động xây dựng phương án sản xuất trong năm phù hợp với điều kiện nguồn nước; có cơ chế hỗ trợ nông dân đẩy mạnh gieo trồng các loại cây trồng cạn giá trị cao, thị trường tiêu thụ ổn định; phát triển vùng nguyên liệu sản xuất sắn, mía và cây công nghiệp ngắn ngày. Đẩy mạnh thực hiện các giải pháp chuyển đổi cơ cấu cây trồng, mùa vụ phù hợp để nâng cao hiệu quả sản xuất, hiệu quả sử dụng đất, tập trung đầu tư thâm canh, sử dụng giống mới cao sản để tăng năng suất và nâng cao chất lượng sản phẩm; chú trọng thực hiện chuyển đổi số trong nông nghiệp. Chuyển đổi diện tích cây trồng kém hiệu quả sang trồng cây ăn quả.</a:t>
            </a:r>
          </a:p>
          <a:p>
            <a:r>
              <a:rPr lang="vi-VN" altLang="en-US">
                <a:latin typeface="Arial" panose="020B0604020202020204" pitchFamily="34" charset="0"/>
              </a:rPr>
              <a:t>Tập trung phát triển chăn nuôi gia súc, gia cầm theo hướng tập trung, quy mô lớn và thực hiện nghiêm ngặt các biện pháp kiểm soát dịch bệnh gắn với cơ sở giết mổ tập trung; chú trọng thu hút đầu tư các dự án chế biến gia súc, gia cầm nhằm nâng cao giá trị sản xuất ngành chăn nuôi. Chỉ đạo tốt công tác tiêm phòng, kiểm soát chặt chẽ việc mua bán, vận chuyển, giết mổ gia súc, gia cầm.</a:t>
            </a:r>
          </a:p>
          <a:p>
            <a:r>
              <a:rPr lang="vi-VN" altLang="en-US">
                <a:latin typeface="Arial" panose="020B0604020202020204" pitchFamily="34" charset="0"/>
              </a:rPr>
              <a:t>Tiếp tục thực hiện các dự án trồng rừng theo kế hoạch. Khuyến khích trồng rừng kinh tế theo mô hình kinh doanh cây gỗ lớn và thường xuyên tăng cường công tác quản lý, bảo vệ rừng, phòng, chống cháy rừng.</a:t>
            </a:r>
          </a:p>
          <a:p>
            <a:r>
              <a:rPr lang="vi-VN" altLang="en-US">
                <a:latin typeface="Arial" panose="020B0604020202020204" pitchFamily="34" charset="0"/>
              </a:rPr>
              <a:t>Tăng cường hoạt động khai thác gắn với bảo vệ và phát triển nguồn lợi thủy sản. Đẩy mạnh phát triển các dự án ứng dụng công nghệ cao trong nuôi trồng thủy sản; khuyến khích đầu tư mở rộng công suất các nhà máy chế biến thủy sản xuất khẩu; </a:t>
            </a:r>
            <a:r>
              <a:rPr lang="vi-VN" altLang="en-US" b="1">
                <a:latin typeface="Arial" panose="020B0604020202020204" pitchFamily="34" charset="0"/>
              </a:rPr>
              <a:t>tiếp tục triển khai thực hiện có hiệu quả chính sách hỗ trợ ngư dân khai thác hải sản xa bờ và khắc phục cảnh báo của Ủy ban Châu Âu về chống khai thác bất hợp pháp, không báo cáo theo quy định (IUU).</a:t>
            </a:r>
            <a:r>
              <a:rPr lang="vi-VN" altLang="en-US">
                <a:latin typeface="Arial" panose="020B0604020202020204" pitchFamily="34" charset="0"/>
              </a:rPr>
              <a:t> Chú trọng đảm bảo an toàn cho ngư dân, phát triển dịch vụ hậu cần nghề cá, bảo đảm phòng tránh thiên tai. Thực hiện kiểm dịch tốt con giống thủy sản gắn với xử lý môi trường ao nuôi, phòng chống dịch bệnh trong nuôi trồng và phát triển nguồn lợi thủy sản.</a:t>
            </a:r>
          </a:p>
          <a:p>
            <a:r>
              <a:rPr lang="vi-VN" altLang="en-US" b="1">
                <a:latin typeface="Arial" panose="020B0604020202020204" pitchFamily="34" charset="0"/>
              </a:rPr>
              <a:t>Tiếp tục kiểm tra và có giải pháp củng cố, duy trì các xã đã được công nhận xã nông thôn mới, phấn đấu trong năm 2023 có thêm 03 xã hoàn thành các tiêu chí xây dựng nông thôn mới, đưa số xã đạt chuẩn nông thôn mới đến cuối năm 2023 là 90/113 xã, đạt 79,6%; phấn đấu huyện Phù Mỹ, Tây Sơn được công nhận đạt chuẩn nông thôn mới.</a:t>
            </a:r>
          </a:p>
          <a:p>
            <a:r>
              <a:rPr lang="vi-VN" altLang="en-US">
                <a:latin typeface="Arial" panose="020B0604020202020204" pitchFamily="34" charset="0"/>
              </a:rPr>
              <a:t>Tăng cường công tác quản lý đất đai, xử lý nghiêm việc khai thác khoáng sản trái phép; kiểm tra và có biện pháp xử lý công tác bảo vệ môi trường tại các cơ sở sản xuất ở các khu cụm công nghiệp, làng nghề. Đẩy mạnh việc kiểm tra chấp hành pháp luật về bảo vệ môi trường. Tiếp tục chỉ đạo xử lý kiên quyết các trường hợp lấn chiếm đất đai, xây dựng trái phép. Đơn giản hóa thủ tục hành chính về đất đai, đẩy nhanh tiến độ cấp giấy chứng nhận quyền sở hữu nhà ở, quyền sử dụng đất cho dân.</a:t>
            </a:r>
          </a:p>
          <a:p>
            <a:endParaRPr lang="en-US" altLang="en-US">
              <a:latin typeface="Arial" panose="020B0604020202020204" pitchFamily="34" charset="0"/>
            </a:endParaRPr>
          </a:p>
        </p:txBody>
      </p:sp>
      <p:sp>
        <p:nvSpPr>
          <p:cNvPr id="41988" name="Slide Number Placeholder 3">
            <a:extLst>
              <a:ext uri="{FF2B5EF4-FFF2-40B4-BE49-F238E27FC236}">
                <a16:creationId xmlns:a16="http://schemas.microsoft.com/office/drawing/2014/main" id="{C609AD8F-9AFD-2FA1-3E66-493E0D56E3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8B0D54A-22FE-4CD6-88C4-884B533DD0D7}" type="slidenum">
              <a:rPr lang="vi-VN" altLang="en-US" smtClean="0">
                <a:latin typeface="Arial" panose="020B0604020202020204" pitchFamily="34" charset="0"/>
              </a:rPr>
              <a:pPr fontAlgn="base">
                <a:spcBef>
                  <a:spcPct val="0"/>
                </a:spcBef>
                <a:spcAft>
                  <a:spcPct val="0"/>
                </a:spcAft>
              </a:pPr>
              <a:t>57</a:t>
            </a:fld>
            <a:endParaRPr lang="vi-VN" altLang="en-US">
              <a:latin typeface="Arial" panose="020B0604020202020204" pitchFamily="34" charset="0"/>
            </a:endParaRPr>
          </a:p>
        </p:txBody>
      </p:sp>
    </p:spTree>
    <p:extLst>
      <p:ext uri="{BB962C8B-B14F-4D97-AF65-F5344CB8AC3E}">
        <p14:creationId xmlns:p14="http://schemas.microsoft.com/office/powerpoint/2010/main" val="2798789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1EE9361D-10AC-6122-6CBA-16E936A5285F}"/>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062DA5F8-A4C5-EF65-985F-BF4F8CB821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latin typeface="Arial" panose="020B0604020202020204" pitchFamily="34" charset="0"/>
              </a:rPr>
              <a:t>Duy trì tốc độ tăng trưởng và phát triển toàn diện nông, lâm, ngư nghiệp. Tập trung rà soát, bổ sung các cơ chế, chính sách, đề án, dự án, kế hoạch thực hiện Chương trình hành động của Tỉnh ủy về phát triển nông nghiệp ứng dụng công nghệ cao gắn với đẩy mạnh xây dựng nông thôn mới trên địa bàn tỉnh và Kế hoạch cơ cấu lại ngành nông nghiệp giai đoạn 2021-2025. Tổ chức thực hiện và bổ sung các cơ chế chính sách mới để khuyến khích phát triển các vùng sản xuất chuyên canh, chăn nuôi quy mô lớn, vùng nông nghiệp công nghệ cao theo các chuỗi liên kết từ sản xuất, bảo quản, chế biến đến tiêu thụ sản phẩm. Tập trung ứng dụng cơ giới hóa, khoa học công nghệ vào sản xuất nông, lâm, ngư nghiệp. Khuyến khích đầu tư phát triển sản xuất kinh doanh ở nông thôn, phát triển các làng nghề truyền thống, nhất là các ngành, nghề sử dụng nhiều lao động để giải quyết việc làm, tăng thu nhập và chuyển dịch cơ cấu lao động.</a:t>
            </a:r>
          </a:p>
          <a:p>
            <a:r>
              <a:rPr lang="vi-VN" altLang="en-US">
                <a:latin typeface="Arial" panose="020B0604020202020204" pitchFamily="34" charset="0"/>
              </a:rPr>
              <a:t>Chuẩn bị tốt các điều kiện cho sản xuất vụ Đông - Xuân 2022 -2023, nhất là bảo đảm cơ cấu giống, chất lượng giống và tiếp tục ứng dụng các tiến bộ kỹ thuật cao vào sản xuất để đạt năng suất và sản lượng cao nhất. Chủ động xây dựng phương án sản xuất trong năm phù hợp với điều kiện nguồn nước; có cơ chế hỗ trợ nông dân đẩy mạnh gieo trồng các loại cây trồng cạn giá trị cao, thị trường tiêu thụ ổn định; phát triển vùng nguyên liệu sản xuất sắn, mía và cây công nghiệp ngắn ngày. Đẩy mạnh thực hiện các giải pháp chuyển đổi cơ cấu cây trồng, mùa vụ phù hợp để nâng cao hiệu quả sản xuất, hiệu quả sử dụng đất, tập trung đầu tư thâm canh, sử dụng giống mới cao sản để tăng năng suất và nâng cao chất lượng sản phẩm; chú trọng thực hiện chuyển đổi số trong nông nghiệp. Chuyển đổi diện tích cây trồng kém hiệu quả sang trồng cây ăn quả.</a:t>
            </a:r>
          </a:p>
          <a:p>
            <a:r>
              <a:rPr lang="vi-VN" altLang="en-US">
                <a:latin typeface="Arial" panose="020B0604020202020204" pitchFamily="34" charset="0"/>
              </a:rPr>
              <a:t>Tập trung phát triển chăn nuôi gia súc, gia cầm theo hướng tập trung, quy mô lớn và thực hiện nghiêm ngặt các biện pháp kiểm soát dịch bệnh gắn với cơ sở giết mổ tập trung; chú trọng thu hút đầu tư các dự án chế biến gia súc, gia cầm nhằm nâng cao giá trị sản xuất ngành chăn nuôi. Chỉ đạo tốt công tác tiêm phòng, kiểm soát chặt chẽ việc mua bán, vận chuyển, giết mổ gia súc, gia cầm.</a:t>
            </a:r>
          </a:p>
          <a:p>
            <a:r>
              <a:rPr lang="vi-VN" altLang="en-US">
                <a:latin typeface="Arial" panose="020B0604020202020204" pitchFamily="34" charset="0"/>
              </a:rPr>
              <a:t>Tiếp tục thực hiện các dự án trồng rừng theo kế hoạch. Khuyến khích trồng rừng kinh tế theo mô hình kinh doanh cây gỗ lớn và thường xuyên tăng cường công tác quản lý, bảo vệ rừng, phòng, chống cháy rừng.</a:t>
            </a:r>
          </a:p>
          <a:p>
            <a:r>
              <a:rPr lang="vi-VN" altLang="en-US">
                <a:latin typeface="Arial" panose="020B0604020202020204" pitchFamily="34" charset="0"/>
              </a:rPr>
              <a:t>Tăng cường hoạt động khai thác gắn với bảo vệ và phát triển nguồn lợi thủy sản. Đẩy mạnh phát triển các dự án ứng dụng công nghệ cao trong nuôi trồng thủy sản; khuyến khích đầu tư mở rộng công suất các nhà máy chế biến thủy sản xuất khẩu; </a:t>
            </a:r>
            <a:r>
              <a:rPr lang="vi-VN" altLang="en-US" b="1">
                <a:latin typeface="Arial" panose="020B0604020202020204" pitchFamily="34" charset="0"/>
              </a:rPr>
              <a:t>tiếp tục triển khai thực hiện có hiệu quả chính sách hỗ trợ ngư dân khai thác hải sản xa bờ và khắc phục cảnh báo của Ủy ban Châu Âu về chống khai thác bất hợp pháp, không báo cáo theo quy định (IUU).</a:t>
            </a:r>
            <a:r>
              <a:rPr lang="vi-VN" altLang="en-US">
                <a:latin typeface="Arial" panose="020B0604020202020204" pitchFamily="34" charset="0"/>
              </a:rPr>
              <a:t> Chú trọng đảm bảo an toàn cho ngư dân, phát triển dịch vụ hậu cần nghề cá, bảo đảm phòng tránh thiên tai. Thực hiện kiểm dịch tốt con giống thủy sản gắn với xử lý môi trường ao nuôi, phòng chống dịch bệnh trong nuôi trồng và phát triển nguồn lợi thủy sản.</a:t>
            </a:r>
          </a:p>
          <a:p>
            <a:r>
              <a:rPr lang="vi-VN" altLang="en-US" b="1">
                <a:latin typeface="Arial" panose="020B0604020202020204" pitchFamily="34" charset="0"/>
              </a:rPr>
              <a:t>Tiếp tục kiểm tra và có giải pháp củng cố, duy trì các xã đã được công nhận xã nông thôn mới, phấn đấu trong năm 2023 có thêm 03 xã hoàn thành các tiêu chí xây dựng nông thôn mới, đưa số xã đạt chuẩn nông thôn mới đến cuối năm 2023 là 90/113 xã, đạt 79,6%; phấn đấu huyện Phù Mỹ, Tây Sơn được công nhận đạt chuẩn nông thôn mới.</a:t>
            </a:r>
          </a:p>
          <a:p>
            <a:r>
              <a:rPr lang="vi-VN" altLang="en-US">
                <a:latin typeface="Arial" panose="020B0604020202020204" pitchFamily="34" charset="0"/>
              </a:rPr>
              <a:t>Tăng cường công tác quản lý đất đai, xử lý nghiêm việc khai thác khoáng sản trái phép; kiểm tra và có biện pháp xử lý công tác bảo vệ môi trường tại các cơ sở sản xuất ở các khu cụm công nghiệp, làng nghề. Đẩy mạnh việc kiểm tra chấp hành pháp luật về bảo vệ môi trường. Tiếp tục chỉ đạo xử lý kiên quyết các trường hợp lấn chiếm đất đai, xây dựng trái phép. Đơn giản hóa thủ tục hành chính về đất đai, đẩy nhanh tiến độ cấp giấy chứng nhận quyền sở hữu nhà ở, quyền sử dụng đất cho dân.</a:t>
            </a:r>
          </a:p>
          <a:p>
            <a:endParaRPr lang="en-US" altLang="en-US">
              <a:latin typeface="Arial" panose="020B0604020202020204" pitchFamily="34" charset="0"/>
            </a:endParaRPr>
          </a:p>
        </p:txBody>
      </p:sp>
      <p:sp>
        <p:nvSpPr>
          <p:cNvPr id="41988" name="Slide Number Placeholder 3">
            <a:extLst>
              <a:ext uri="{FF2B5EF4-FFF2-40B4-BE49-F238E27FC236}">
                <a16:creationId xmlns:a16="http://schemas.microsoft.com/office/drawing/2014/main" id="{C609AD8F-9AFD-2FA1-3E66-493E0D56E3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8B0D54A-22FE-4CD6-88C4-884B533DD0D7}" type="slidenum">
              <a:rPr lang="vi-VN" altLang="en-US" smtClean="0">
                <a:latin typeface="Arial" panose="020B0604020202020204" pitchFamily="34" charset="0"/>
              </a:rPr>
              <a:pPr fontAlgn="base">
                <a:spcBef>
                  <a:spcPct val="0"/>
                </a:spcBef>
                <a:spcAft>
                  <a:spcPct val="0"/>
                </a:spcAft>
              </a:pPr>
              <a:t>58</a:t>
            </a:fld>
            <a:endParaRPr lang="vi-VN" altLang="en-US">
              <a:latin typeface="Arial" panose="020B0604020202020204" pitchFamily="34" charset="0"/>
            </a:endParaRPr>
          </a:p>
        </p:txBody>
      </p:sp>
    </p:spTree>
    <p:extLst>
      <p:ext uri="{BB962C8B-B14F-4D97-AF65-F5344CB8AC3E}">
        <p14:creationId xmlns:p14="http://schemas.microsoft.com/office/powerpoint/2010/main" val="3202818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1EE9361D-10AC-6122-6CBA-16E936A5285F}"/>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062DA5F8-A4C5-EF65-985F-BF4F8CB821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latin typeface="Arial" panose="020B0604020202020204" pitchFamily="34" charset="0"/>
              </a:rPr>
              <a:t>Duy trì tốc độ tăng trưởng và phát triển toàn diện nông, lâm, ngư nghiệp. Tập trung rà soát, bổ sung các cơ chế, chính sách, đề án, dự án, kế hoạch thực hiện Chương trình hành động của Tỉnh ủy về phát triển nông nghiệp ứng dụng công nghệ cao gắn với đẩy mạnh xây dựng nông thôn mới trên địa bàn tỉnh và Kế hoạch cơ cấu lại ngành nông nghiệp giai đoạn 2021-2025. Tổ chức thực hiện và bổ sung các cơ chế chính sách mới để khuyến khích phát triển các vùng sản xuất chuyên canh, chăn nuôi quy mô lớn, vùng nông nghiệp công nghệ cao theo các chuỗi liên kết từ sản xuất, bảo quản, chế biến đến tiêu thụ sản phẩm. Tập trung ứng dụng cơ giới hóa, khoa học công nghệ vào sản xuất nông, lâm, ngư nghiệp. Khuyến khích đầu tư phát triển sản xuất kinh doanh ở nông thôn, phát triển các làng nghề truyền thống, nhất là các ngành, nghề sử dụng nhiều lao động để giải quyết việc làm, tăng thu nhập và chuyển dịch cơ cấu lao động.</a:t>
            </a:r>
          </a:p>
          <a:p>
            <a:r>
              <a:rPr lang="vi-VN" altLang="en-US">
                <a:latin typeface="Arial" panose="020B0604020202020204" pitchFamily="34" charset="0"/>
              </a:rPr>
              <a:t>Chuẩn bị tốt các điều kiện cho sản xuất vụ Đông - Xuân 2022 -2023, nhất là bảo đảm cơ cấu giống, chất lượng giống và tiếp tục ứng dụng các tiến bộ kỹ thuật cao vào sản xuất để đạt năng suất và sản lượng cao nhất. Chủ động xây dựng phương án sản xuất trong năm phù hợp với điều kiện nguồn nước; có cơ chế hỗ trợ nông dân đẩy mạnh gieo trồng các loại cây trồng cạn giá trị cao, thị trường tiêu thụ ổn định; phát triển vùng nguyên liệu sản xuất sắn, mía và cây công nghiệp ngắn ngày. Đẩy mạnh thực hiện các giải pháp chuyển đổi cơ cấu cây trồng, mùa vụ phù hợp để nâng cao hiệu quả sản xuất, hiệu quả sử dụng đất, tập trung đầu tư thâm canh, sử dụng giống mới cao sản để tăng năng suất và nâng cao chất lượng sản phẩm; chú trọng thực hiện chuyển đổi số trong nông nghiệp. Chuyển đổi diện tích cây trồng kém hiệu quả sang trồng cây ăn quả.</a:t>
            </a:r>
          </a:p>
          <a:p>
            <a:r>
              <a:rPr lang="vi-VN" altLang="en-US">
                <a:latin typeface="Arial" panose="020B0604020202020204" pitchFamily="34" charset="0"/>
              </a:rPr>
              <a:t>Tập trung phát triển chăn nuôi gia súc, gia cầm theo hướng tập trung, quy mô lớn và thực hiện nghiêm ngặt các biện pháp kiểm soát dịch bệnh gắn với cơ sở giết mổ tập trung; chú trọng thu hút đầu tư các dự án chế biến gia súc, gia cầm nhằm nâng cao giá trị sản xuất ngành chăn nuôi. Chỉ đạo tốt công tác tiêm phòng, kiểm soát chặt chẽ việc mua bán, vận chuyển, giết mổ gia súc, gia cầm.</a:t>
            </a:r>
          </a:p>
          <a:p>
            <a:r>
              <a:rPr lang="vi-VN" altLang="en-US">
                <a:latin typeface="Arial" panose="020B0604020202020204" pitchFamily="34" charset="0"/>
              </a:rPr>
              <a:t>Tiếp tục thực hiện các dự án trồng rừng theo kế hoạch. Khuyến khích trồng rừng kinh tế theo mô hình kinh doanh cây gỗ lớn và thường xuyên tăng cường công tác quản lý, bảo vệ rừng, phòng, chống cháy rừng.</a:t>
            </a:r>
          </a:p>
          <a:p>
            <a:r>
              <a:rPr lang="vi-VN" altLang="en-US">
                <a:latin typeface="Arial" panose="020B0604020202020204" pitchFamily="34" charset="0"/>
              </a:rPr>
              <a:t>Tăng cường hoạt động khai thác gắn với bảo vệ và phát triển nguồn lợi thủy sản. Đẩy mạnh phát triển các dự án ứng dụng công nghệ cao trong nuôi trồng thủy sản; khuyến khích đầu tư mở rộng công suất các nhà máy chế biến thủy sản xuất khẩu; </a:t>
            </a:r>
            <a:r>
              <a:rPr lang="vi-VN" altLang="en-US" b="1">
                <a:latin typeface="Arial" panose="020B0604020202020204" pitchFamily="34" charset="0"/>
              </a:rPr>
              <a:t>tiếp tục triển khai thực hiện có hiệu quả chính sách hỗ trợ ngư dân khai thác hải sản xa bờ và khắc phục cảnh báo của Ủy ban Châu Âu về chống khai thác bất hợp pháp, không báo cáo theo quy định (IUU).</a:t>
            </a:r>
            <a:r>
              <a:rPr lang="vi-VN" altLang="en-US">
                <a:latin typeface="Arial" panose="020B0604020202020204" pitchFamily="34" charset="0"/>
              </a:rPr>
              <a:t> Chú trọng đảm bảo an toàn cho ngư dân, phát triển dịch vụ hậu cần nghề cá, bảo đảm phòng tránh thiên tai. Thực hiện kiểm dịch tốt con giống thủy sản gắn với xử lý môi trường ao nuôi, phòng chống dịch bệnh trong nuôi trồng và phát triển nguồn lợi thủy sản.</a:t>
            </a:r>
          </a:p>
          <a:p>
            <a:r>
              <a:rPr lang="vi-VN" altLang="en-US" b="1">
                <a:latin typeface="Arial" panose="020B0604020202020204" pitchFamily="34" charset="0"/>
              </a:rPr>
              <a:t>Tiếp tục kiểm tra và có giải pháp củng cố, duy trì các xã đã được công nhận xã nông thôn mới, phấn đấu trong năm 2023 có thêm 03 xã hoàn thành các tiêu chí xây dựng nông thôn mới, đưa số xã đạt chuẩn nông thôn mới đến cuối năm 2023 là 90/113 xã, đạt 79,6%; phấn đấu huyện Phù Mỹ, Tây Sơn được công nhận đạt chuẩn nông thôn mới.</a:t>
            </a:r>
          </a:p>
          <a:p>
            <a:r>
              <a:rPr lang="vi-VN" altLang="en-US">
                <a:latin typeface="Arial" panose="020B0604020202020204" pitchFamily="34" charset="0"/>
              </a:rPr>
              <a:t>Tăng cường công tác quản lý đất đai, xử lý nghiêm việc khai thác khoáng sản trái phép; kiểm tra và có biện pháp xử lý công tác bảo vệ môi trường tại các cơ sở sản xuất ở các khu cụm công nghiệp, làng nghề. Đẩy mạnh việc kiểm tra chấp hành pháp luật về bảo vệ môi trường. Tiếp tục chỉ đạo xử lý kiên quyết các trường hợp lấn chiếm đất đai, xây dựng trái phép. Đơn giản hóa thủ tục hành chính về đất đai, đẩy nhanh tiến độ cấp giấy chứng nhận quyền sở hữu nhà ở, quyền sử dụng đất cho dân.</a:t>
            </a:r>
          </a:p>
          <a:p>
            <a:endParaRPr lang="en-US" altLang="en-US">
              <a:latin typeface="Arial" panose="020B0604020202020204" pitchFamily="34" charset="0"/>
            </a:endParaRPr>
          </a:p>
        </p:txBody>
      </p:sp>
      <p:sp>
        <p:nvSpPr>
          <p:cNvPr id="41988" name="Slide Number Placeholder 3">
            <a:extLst>
              <a:ext uri="{FF2B5EF4-FFF2-40B4-BE49-F238E27FC236}">
                <a16:creationId xmlns:a16="http://schemas.microsoft.com/office/drawing/2014/main" id="{C609AD8F-9AFD-2FA1-3E66-493E0D56E3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8B0D54A-22FE-4CD6-88C4-884B533DD0D7}" type="slidenum">
              <a:rPr lang="vi-VN" altLang="en-US" smtClean="0">
                <a:latin typeface="Arial" panose="020B0604020202020204" pitchFamily="34" charset="0"/>
              </a:rPr>
              <a:pPr fontAlgn="base">
                <a:spcBef>
                  <a:spcPct val="0"/>
                </a:spcBef>
                <a:spcAft>
                  <a:spcPct val="0"/>
                </a:spcAft>
              </a:pPr>
              <a:t>59</a:t>
            </a:fld>
            <a:endParaRPr lang="vi-VN" altLang="en-US">
              <a:latin typeface="Arial" panose="020B0604020202020204" pitchFamily="34" charset="0"/>
            </a:endParaRPr>
          </a:p>
        </p:txBody>
      </p:sp>
    </p:spTree>
    <p:extLst>
      <p:ext uri="{BB962C8B-B14F-4D97-AF65-F5344CB8AC3E}">
        <p14:creationId xmlns:p14="http://schemas.microsoft.com/office/powerpoint/2010/main" val="13645628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1EE9361D-10AC-6122-6CBA-16E936A5285F}"/>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062DA5F8-A4C5-EF65-985F-BF4F8CB821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latin typeface="Arial" panose="020B0604020202020204" pitchFamily="34" charset="0"/>
              </a:rPr>
              <a:t>Duy trì tốc độ tăng trưởng và phát triển toàn diện nông, lâm, ngư nghiệp. Tập trung rà soát, bổ sung các cơ chế, chính sách, đề án, dự án, kế hoạch thực hiện Chương trình hành động của Tỉnh ủy về phát triển nông nghiệp ứng dụng công nghệ cao gắn với đẩy mạnh xây dựng nông thôn mới trên địa bàn tỉnh và Kế hoạch cơ cấu lại ngành nông nghiệp giai đoạn 2021-2025. Tổ chức thực hiện và bổ sung các cơ chế chính sách mới để khuyến khích phát triển các vùng sản xuất chuyên canh, chăn nuôi quy mô lớn, vùng nông nghiệp công nghệ cao theo các chuỗi liên kết từ sản xuất, bảo quản, chế biến đến tiêu thụ sản phẩm. Tập trung ứng dụng cơ giới hóa, khoa học công nghệ vào sản xuất nông, lâm, ngư nghiệp. Khuyến khích đầu tư phát triển sản xuất kinh doanh ở nông thôn, phát triển các làng nghề truyền thống, nhất là các ngành, nghề sử dụng nhiều lao động để giải quyết việc làm, tăng thu nhập và chuyển dịch cơ cấu lao động.</a:t>
            </a:r>
          </a:p>
          <a:p>
            <a:r>
              <a:rPr lang="vi-VN" altLang="en-US">
                <a:latin typeface="Arial" panose="020B0604020202020204" pitchFamily="34" charset="0"/>
              </a:rPr>
              <a:t>Chuẩn bị tốt các điều kiện cho sản xuất vụ Đông - Xuân 2022 -2023, nhất là bảo đảm cơ cấu giống, chất lượng giống và tiếp tục ứng dụng các tiến bộ kỹ thuật cao vào sản xuất để đạt năng suất và sản lượng cao nhất. Chủ động xây dựng phương án sản xuất trong năm phù hợp với điều kiện nguồn nước; có cơ chế hỗ trợ nông dân đẩy mạnh gieo trồng các loại cây trồng cạn giá trị cao, thị trường tiêu thụ ổn định; phát triển vùng nguyên liệu sản xuất sắn, mía và cây công nghiệp ngắn ngày. Đẩy mạnh thực hiện các giải pháp chuyển đổi cơ cấu cây trồng, mùa vụ phù hợp để nâng cao hiệu quả sản xuất, hiệu quả sử dụng đất, tập trung đầu tư thâm canh, sử dụng giống mới cao sản để tăng năng suất và nâng cao chất lượng sản phẩm; chú trọng thực hiện chuyển đổi số trong nông nghiệp. Chuyển đổi diện tích cây trồng kém hiệu quả sang trồng cây ăn quả.</a:t>
            </a:r>
          </a:p>
          <a:p>
            <a:r>
              <a:rPr lang="vi-VN" altLang="en-US">
                <a:latin typeface="Arial" panose="020B0604020202020204" pitchFamily="34" charset="0"/>
              </a:rPr>
              <a:t>Tập trung phát triển chăn nuôi gia súc, gia cầm theo hướng tập trung, quy mô lớn và thực hiện nghiêm ngặt các biện pháp kiểm soát dịch bệnh gắn với cơ sở giết mổ tập trung; chú trọng thu hút đầu tư các dự án chế biến gia súc, gia cầm nhằm nâng cao giá trị sản xuất ngành chăn nuôi. Chỉ đạo tốt công tác tiêm phòng, kiểm soát chặt chẽ việc mua bán, vận chuyển, giết mổ gia súc, gia cầm.</a:t>
            </a:r>
          </a:p>
          <a:p>
            <a:r>
              <a:rPr lang="vi-VN" altLang="en-US">
                <a:latin typeface="Arial" panose="020B0604020202020204" pitchFamily="34" charset="0"/>
              </a:rPr>
              <a:t>Tiếp tục thực hiện các dự án trồng rừng theo kế hoạch. Khuyến khích trồng rừng kinh tế theo mô hình kinh doanh cây gỗ lớn và thường xuyên tăng cường công tác quản lý, bảo vệ rừng, phòng, chống cháy rừng.</a:t>
            </a:r>
          </a:p>
          <a:p>
            <a:r>
              <a:rPr lang="vi-VN" altLang="en-US">
                <a:latin typeface="Arial" panose="020B0604020202020204" pitchFamily="34" charset="0"/>
              </a:rPr>
              <a:t>Tăng cường hoạt động khai thác gắn với bảo vệ và phát triển nguồn lợi thủy sản. Đẩy mạnh phát triển các dự án ứng dụng công nghệ cao trong nuôi trồng thủy sản; khuyến khích đầu tư mở rộng công suất các nhà máy chế biến thủy sản xuất khẩu; </a:t>
            </a:r>
            <a:r>
              <a:rPr lang="vi-VN" altLang="en-US" b="1">
                <a:latin typeface="Arial" panose="020B0604020202020204" pitchFamily="34" charset="0"/>
              </a:rPr>
              <a:t>tiếp tục triển khai thực hiện có hiệu quả chính sách hỗ trợ ngư dân khai thác hải sản xa bờ và khắc phục cảnh báo của Ủy ban Châu Âu về chống khai thác bất hợp pháp, không báo cáo theo quy định (IUU).</a:t>
            </a:r>
            <a:r>
              <a:rPr lang="vi-VN" altLang="en-US">
                <a:latin typeface="Arial" panose="020B0604020202020204" pitchFamily="34" charset="0"/>
              </a:rPr>
              <a:t> Chú trọng đảm bảo an toàn cho ngư dân, phát triển dịch vụ hậu cần nghề cá, bảo đảm phòng tránh thiên tai. Thực hiện kiểm dịch tốt con giống thủy sản gắn với xử lý môi trường ao nuôi, phòng chống dịch bệnh trong nuôi trồng và phát triển nguồn lợi thủy sản.</a:t>
            </a:r>
          </a:p>
          <a:p>
            <a:r>
              <a:rPr lang="vi-VN" altLang="en-US" b="1">
                <a:latin typeface="Arial" panose="020B0604020202020204" pitchFamily="34" charset="0"/>
              </a:rPr>
              <a:t>Tiếp tục kiểm tra và có giải pháp củng cố, duy trì các xã đã được công nhận xã nông thôn mới, phấn đấu trong năm 2023 có thêm 03 xã hoàn thành các tiêu chí xây dựng nông thôn mới, đưa số xã đạt chuẩn nông thôn mới đến cuối năm 2023 là 90/113 xã, đạt 79,6%; phấn đấu huyện Phù Mỹ, Tây Sơn được công nhận đạt chuẩn nông thôn mới.</a:t>
            </a:r>
          </a:p>
          <a:p>
            <a:r>
              <a:rPr lang="vi-VN" altLang="en-US">
                <a:latin typeface="Arial" panose="020B0604020202020204" pitchFamily="34" charset="0"/>
              </a:rPr>
              <a:t>Tăng cường công tác quản lý đất đai, xử lý nghiêm việc khai thác khoáng sản trái phép; kiểm tra và có biện pháp xử lý công tác bảo vệ môi trường tại các cơ sở sản xuất ở các khu cụm công nghiệp, làng nghề. Đẩy mạnh việc kiểm tra chấp hành pháp luật về bảo vệ môi trường. Tiếp tục chỉ đạo xử lý kiên quyết các trường hợp lấn chiếm đất đai, xây dựng trái phép. Đơn giản hóa thủ tục hành chính về đất đai, đẩy nhanh tiến độ cấp giấy chứng nhận quyền sở hữu nhà ở, quyền sử dụng đất cho dân.</a:t>
            </a:r>
          </a:p>
          <a:p>
            <a:endParaRPr lang="en-US" altLang="en-US">
              <a:latin typeface="Arial" panose="020B0604020202020204" pitchFamily="34" charset="0"/>
            </a:endParaRPr>
          </a:p>
        </p:txBody>
      </p:sp>
      <p:sp>
        <p:nvSpPr>
          <p:cNvPr id="41988" name="Slide Number Placeholder 3">
            <a:extLst>
              <a:ext uri="{FF2B5EF4-FFF2-40B4-BE49-F238E27FC236}">
                <a16:creationId xmlns:a16="http://schemas.microsoft.com/office/drawing/2014/main" id="{C609AD8F-9AFD-2FA1-3E66-493E0D56E3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8B0D54A-22FE-4CD6-88C4-884B533DD0D7}" type="slidenum">
              <a:rPr lang="vi-VN" altLang="en-US" smtClean="0">
                <a:latin typeface="Arial" panose="020B0604020202020204" pitchFamily="34" charset="0"/>
              </a:rPr>
              <a:pPr fontAlgn="base">
                <a:spcBef>
                  <a:spcPct val="0"/>
                </a:spcBef>
                <a:spcAft>
                  <a:spcPct val="0"/>
                </a:spcAft>
              </a:pPr>
              <a:t>60</a:t>
            </a:fld>
            <a:endParaRPr lang="vi-VN" altLang="en-US">
              <a:latin typeface="Arial" panose="020B0604020202020204" pitchFamily="34" charset="0"/>
            </a:endParaRPr>
          </a:p>
        </p:txBody>
      </p:sp>
    </p:spTree>
    <p:extLst>
      <p:ext uri="{BB962C8B-B14F-4D97-AF65-F5344CB8AC3E}">
        <p14:creationId xmlns:p14="http://schemas.microsoft.com/office/powerpoint/2010/main" val="26647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1EE9361D-10AC-6122-6CBA-16E936A5285F}"/>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062DA5F8-A4C5-EF65-985F-BF4F8CB821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latin typeface="Arial" panose="020B0604020202020204" pitchFamily="34" charset="0"/>
              </a:rPr>
              <a:t>Duy trì tốc độ tăng trưởng và phát triển toàn diện nông, lâm, ngư nghiệp. Tập trung rà soát, bổ sung các cơ chế, chính sách, đề án, dự án, kế hoạch thực hiện Chương trình hành động của Tỉnh ủy về phát triển nông nghiệp ứng dụng công nghệ cao gắn với đẩy mạnh xây dựng nông thôn mới trên địa bàn tỉnh và Kế hoạch cơ cấu lại ngành nông nghiệp giai đoạn 2021-2025. Tổ chức thực hiện và bổ sung các cơ chế chính sách mới để khuyến khích phát triển các vùng sản xuất chuyên canh, chăn nuôi quy mô lớn, vùng nông nghiệp công nghệ cao theo các chuỗi liên kết từ sản xuất, bảo quản, chế biến đến tiêu thụ sản phẩm. Tập trung ứng dụng cơ giới hóa, khoa học công nghệ vào sản xuất nông, lâm, ngư nghiệp. Khuyến khích đầu tư phát triển sản xuất kinh doanh ở nông thôn, phát triển các làng nghề truyền thống, nhất là các ngành, nghề sử dụng nhiều lao động để giải quyết việc làm, tăng thu nhập và chuyển dịch cơ cấu lao động.</a:t>
            </a:r>
          </a:p>
          <a:p>
            <a:r>
              <a:rPr lang="vi-VN" altLang="en-US">
                <a:latin typeface="Arial" panose="020B0604020202020204" pitchFamily="34" charset="0"/>
              </a:rPr>
              <a:t>Chuẩn bị tốt các điều kiện cho sản xuất vụ Đông - Xuân 2022 -2023, nhất là bảo đảm cơ cấu giống, chất lượng giống và tiếp tục ứng dụng các tiến bộ kỹ thuật cao vào sản xuất để đạt năng suất và sản lượng cao nhất. Chủ động xây dựng phương án sản xuất trong năm phù hợp với điều kiện nguồn nước; có cơ chế hỗ trợ nông dân đẩy mạnh gieo trồng các loại cây trồng cạn giá trị cao, thị trường tiêu thụ ổn định; phát triển vùng nguyên liệu sản xuất sắn, mía và cây công nghiệp ngắn ngày. Đẩy mạnh thực hiện các giải pháp chuyển đổi cơ cấu cây trồng, mùa vụ phù hợp để nâng cao hiệu quả sản xuất, hiệu quả sử dụng đất, tập trung đầu tư thâm canh, sử dụng giống mới cao sản để tăng năng suất và nâng cao chất lượng sản phẩm; chú trọng thực hiện chuyển đổi số trong nông nghiệp. Chuyển đổi diện tích cây trồng kém hiệu quả sang trồng cây ăn quả.</a:t>
            </a:r>
          </a:p>
          <a:p>
            <a:r>
              <a:rPr lang="vi-VN" altLang="en-US">
                <a:latin typeface="Arial" panose="020B0604020202020204" pitchFamily="34" charset="0"/>
              </a:rPr>
              <a:t>Tập trung phát triển chăn nuôi gia súc, gia cầm theo hướng tập trung, quy mô lớn và thực hiện nghiêm ngặt các biện pháp kiểm soát dịch bệnh gắn với cơ sở giết mổ tập trung; chú trọng thu hút đầu tư các dự án chế biến gia súc, gia cầm nhằm nâng cao giá trị sản xuất ngành chăn nuôi. Chỉ đạo tốt công tác tiêm phòng, kiểm soát chặt chẽ việc mua bán, vận chuyển, giết mổ gia súc, gia cầm.</a:t>
            </a:r>
          </a:p>
          <a:p>
            <a:r>
              <a:rPr lang="vi-VN" altLang="en-US">
                <a:latin typeface="Arial" panose="020B0604020202020204" pitchFamily="34" charset="0"/>
              </a:rPr>
              <a:t>Tiếp tục thực hiện các dự án trồng rừng theo kế hoạch. Khuyến khích trồng rừng kinh tế theo mô hình kinh doanh cây gỗ lớn và thường xuyên tăng cường công tác quản lý, bảo vệ rừng, phòng, chống cháy rừng.</a:t>
            </a:r>
          </a:p>
          <a:p>
            <a:r>
              <a:rPr lang="vi-VN" altLang="en-US">
                <a:latin typeface="Arial" panose="020B0604020202020204" pitchFamily="34" charset="0"/>
              </a:rPr>
              <a:t>Tăng cường hoạt động khai thác gắn với bảo vệ và phát triển nguồn lợi thủy sản. Đẩy mạnh phát triển các dự án ứng dụng công nghệ cao trong nuôi trồng thủy sản; khuyến khích đầu tư mở rộng công suất các nhà máy chế biến thủy sản xuất khẩu; </a:t>
            </a:r>
            <a:r>
              <a:rPr lang="vi-VN" altLang="en-US" b="1">
                <a:latin typeface="Arial" panose="020B0604020202020204" pitchFamily="34" charset="0"/>
              </a:rPr>
              <a:t>tiếp tục triển khai thực hiện có hiệu quả chính sách hỗ trợ ngư dân khai thác hải sản xa bờ và khắc phục cảnh báo của Ủy ban Châu Âu về chống khai thác bất hợp pháp, không báo cáo theo quy định (IUU).</a:t>
            </a:r>
            <a:r>
              <a:rPr lang="vi-VN" altLang="en-US">
                <a:latin typeface="Arial" panose="020B0604020202020204" pitchFamily="34" charset="0"/>
              </a:rPr>
              <a:t> Chú trọng đảm bảo an toàn cho ngư dân, phát triển dịch vụ hậu cần nghề cá, bảo đảm phòng tránh thiên tai. Thực hiện kiểm dịch tốt con giống thủy sản gắn với xử lý môi trường ao nuôi, phòng chống dịch bệnh trong nuôi trồng và phát triển nguồn lợi thủy sản.</a:t>
            </a:r>
          </a:p>
          <a:p>
            <a:r>
              <a:rPr lang="vi-VN" altLang="en-US" b="1">
                <a:latin typeface="Arial" panose="020B0604020202020204" pitchFamily="34" charset="0"/>
              </a:rPr>
              <a:t>Tiếp tục kiểm tra và có giải pháp củng cố, duy trì các xã đã được công nhận xã nông thôn mới, phấn đấu trong năm 2023 có thêm 03 xã hoàn thành các tiêu chí xây dựng nông thôn mới, đưa số xã đạt chuẩn nông thôn mới đến cuối năm 2023 là 90/113 xã, đạt 79,6%; phấn đấu huyện Phù Mỹ, Tây Sơn được công nhận đạt chuẩn nông thôn mới.</a:t>
            </a:r>
          </a:p>
          <a:p>
            <a:r>
              <a:rPr lang="vi-VN" altLang="en-US">
                <a:latin typeface="Arial" panose="020B0604020202020204" pitchFamily="34" charset="0"/>
              </a:rPr>
              <a:t>Tăng cường công tác quản lý đất đai, xử lý nghiêm việc khai thác khoáng sản trái phép; kiểm tra và có biện pháp xử lý công tác bảo vệ môi trường tại các cơ sở sản xuất ở các khu cụm công nghiệp, làng nghề. Đẩy mạnh việc kiểm tra chấp hành pháp luật về bảo vệ môi trường. Tiếp tục chỉ đạo xử lý kiên quyết các trường hợp lấn chiếm đất đai, xây dựng trái phép. Đơn giản hóa thủ tục hành chính về đất đai, đẩy nhanh tiến độ cấp giấy chứng nhận quyền sở hữu nhà ở, quyền sử dụng đất cho dân.</a:t>
            </a:r>
          </a:p>
          <a:p>
            <a:endParaRPr lang="en-US" altLang="en-US">
              <a:latin typeface="Arial" panose="020B0604020202020204" pitchFamily="34" charset="0"/>
            </a:endParaRPr>
          </a:p>
        </p:txBody>
      </p:sp>
      <p:sp>
        <p:nvSpPr>
          <p:cNvPr id="41988" name="Slide Number Placeholder 3">
            <a:extLst>
              <a:ext uri="{FF2B5EF4-FFF2-40B4-BE49-F238E27FC236}">
                <a16:creationId xmlns:a16="http://schemas.microsoft.com/office/drawing/2014/main" id="{C609AD8F-9AFD-2FA1-3E66-493E0D56E3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8B0D54A-22FE-4CD6-88C4-884B533DD0D7}" type="slidenum">
              <a:rPr lang="vi-VN" altLang="en-US" smtClean="0">
                <a:latin typeface="Arial" panose="020B0604020202020204" pitchFamily="34" charset="0"/>
              </a:rPr>
              <a:pPr fontAlgn="base">
                <a:spcBef>
                  <a:spcPct val="0"/>
                </a:spcBef>
                <a:spcAft>
                  <a:spcPct val="0"/>
                </a:spcAft>
              </a:pPr>
              <a:t>61</a:t>
            </a:fld>
            <a:endParaRPr lang="vi-VN" altLang="en-US">
              <a:latin typeface="Arial" panose="020B0604020202020204" pitchFamily="34" charset="0"/>
            </a:endParaRPr>
          </a:p>
        </p:txBody>
      </p:sp>
    </p:spTree>
    <p:extLst>
      <p:ext uri="{BB962C8B-B14F-4D97-AF65-F5344CB8AC3E}">
        <p14:creationId xmlns:p14="http://schemas.microsoft.com/office/powerpoint/2010/main" val="775708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5877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1EE9361D-10AC-6122-6CBA-16E936A5285F}"/>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062DA5F8-A4C5-EF65-985F-BF4F8CB821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latin typeface="Arial" panose="020B0604020202020204" pitchFamily="34" charset="0"/>
              </a:rPr>
              <a:t>Duy trì tốc độ tăng trưởng và phát triển toàn diện nông, lâm, ngư nghiệp. Tập trung rà soát, bổ sung các cơ chế, chính sách, đề án, dự án, kế hoạch thực hiện Chương trình hành động của Tỉnh ủy về phát triển nông nghiệp ứng dụng công nghệ cao gắn với đẩy mạnh xây dựng nông thôn mới trên địa bàn tỉnh và Kế hoạch cơ cấu lại ngành nông nghiệp giai đoạn 2021-2025. Tổ chức thực hiện và bổ sung các cơ chế chính sách mới để khuyến khích phát triển các vùng sản xuất chuyên canh, chăn nuôi quy mô lớn, vùng nông nghiệp công nghệ cao theo các chuỗi liên kết từ sản xuất, bảo quản, chế biến đến tiêu thụ sản phẩm. Tập trung ứng dụng cơ giới hóa, khoa học công nghệ vào sản xuất nông, lâm, ngư nghiệp. Khuyến khích đầu tư phát triển sản xuất kinh doanh ở nông thôn, phát triển các làng nghề truyền thống, nhất là các ngành, nghề sử dụng nhiều lao động để giải quyết việc làm, tăng thu nhập và chuyển dịch cơ cấu lao động.</a:t>
            </a:r>
          </a:p>
          <a:p>
            <a:r>
              <a:rPr lang="vi-VN" altLang="en-US">
                <a:latin typeface="Arial" panose="020B0604020202020204" pitchFamily="34" charset="0"/>
              </a:rPr>
              <a:t>Chuẩn bị tốt các điều kiện cho sản xuất vụ Đông - Xuân 2022 -2023, nhất là bảo đảm cơ cấu giống, chất lượng giống và tiếp tục ứng dụng các tiến bộ kỹ thuật cao vào sản xuất để đạt năng suất và sản lượng cao nhất. Chủ động xây dựng phương án sản xuất trong năm phù hợp với điều kiện nguồn nước; có cơ chế hỗ trợ nông dân đẩy mạnh gieo trồng các loại cây trồng cạn giá trị cao, thị trường tiêu thụ ổn định; phát triển vùng nguyên liệu sản xuất sắn, mía và cây công nghiệp ngắn ngày. Đẩy mạnh thực hiện các giải pháp chuyển đổi cơ cấu cây trồng, mùa vụ phù hợp để nâng cao hiệu quả sản xuất, hiệu quả sử dụng đất, tập trung đầu tư thâm canh, sử dụng giống mới cao sản để tăng năng suất và nâng cao chất lượng sản phẩm; chú trọng thực hiện chuyển đổi số trong nông nghiệp. Chuyển đổi diện tích cây trồng kém hiệu quả sang trồng cây ăn quả.</a:t>
            </a:r>
          </a:p>
          <a:p>
            <a:r>
              <a:rPr lang="vi-VN" altLang="en-US">
                <a:latin typeface="Arial" panose="020B0604020202020204" pitchFamily="34" charset="0"/>
              </a:rPr>
              <a:t>Tập trung phát triển chăn nuôi gia súc, gia cầm theo hướng tập trung, quy mô lớn và thực hiện nghiêm ngặt các biện pháp kiểm soát dịch bệnh gắn với cơ sở giết mổ tập trung; chú trọng thu hút đầu tư các dự án chế biến gia súc, gia cầm nhằm nâng cao giá trị sản xuất ngành chăn nuôi. Chỉ đạo tốt công tác tiêm phòng, kiểm soát chặt chẽ việc mua bán, vận chuyển, giết mổ gia súc, gia cầm.</a:t>
            </a:r>
          </a:p>
          <a:p>
            <a:r>
              <a:rPr lang="vi-VN" altLang="en-US">
                <a:latin typeface="Arial" panose="020B0604020202020204" pitchFamily="34" charset="0"/>
              </a:rPr>
              <a:t>Tiếp tục thực hiện các dự án trồng rừng theo kế hoạch. Khuyến khích trồng rừng kinh tế theo mô hình kinh doanh cây gỗ lớn và thường xuyên tăng cường công tác quản lý, bảo vệ rừng, phòng, chống cháy rừng.</a:t>
            </a:r>
          </a:p>
          <a:p>
            <a:r>
              <a:rPr lang="vi-VN" altLang="en-US">
                <a:latin typeface="Arial" panose="020B0604020202020204" pitchFamily="34" charset="0"/>
              </a:rPr>
              <a:t>Tăng cường hoạt động khai thác gắn với bảo vệ và phát triển nguồn lợi thủy sản. Đẩy mạnh phát triển các dự án ứng dụng công nghệ cao trong nuôi trồng thủy sản; khuyến khích đầu tư mở rộng công suất các nhà máy chế biến thủy sản xuất khẩu; </a:t>
            </a:r>
            <a:r>
              <a:rPr lang="vi-VN" altLang="en-US" b="1">
                <a:latin typeface="Arial" panose="020B0604020202020204" pitchFamily="34" charset="0"/>
              </a:rPr>
              <a:t>tiếp tục triển khai thực hiện có hiệu quả chính sách hỗ trợ ngư dân khai thác hải sản xa bờ và khắc phục cảnh báo của Ủy ban Châu Âu về chống khai thác bất hợp pháp, không báo cáo theo quy định (IUU).</a:t>
            </a:r>
            <a:r>
              <a:rPr lang="vi-VN" altLang="en-US">
                <a:latin typeface="Arial" panose="020B0604020202020204" pitchFamily="34" charset="0"/>
              </a:rPr>
              <a:t> Chú trọng đảm bảo an toàn cho ngư dân, phát triển dịch vụ hậu cần nghề cá, bảo đảm phòng tránh thiên tai. Thực hiện kiểm dịch tốt con giống thủy sản gắn với xử lý môi trường ao nuôi, phòng chống dịch bệnh trong nuôi trồng và phát triển nguồn lợi thủy sản.</a:t>
            </a:r>
          </a:p>
          <a:p>
            <a:r>
              <a:rPr lang="vi-VN" altLang="en-US" b="1">
                <a:latin typeface="Arial" panose="020B0604020202020204" pitchFamily="34" charset="0"/>
              </a:rPr>
              <a:t>Tiếp tục kiểm tra và có giải pháp củng cố, duy trì các xã đã được công nhận xã nông thôn mới, phấn đấu trong năm 2023 có thêm 03 xã hoàn thành các tiêu chí xây dựng nông thôn mới, đưa số xã đạt chuẩn nông thôn mới đến cuối năm 2023 là 90/113 xã, đạt 79,6%; phấn đấu huyện Phù Mỹ, Tây Sơn được công nhận đạt chuẩn nông thôn mới.</a:t>
            </a:r>
          </a:p>
          <a:p>
            <a:r>
              <a:rPr lang="vi-VN" altLang="en-US">
                <a:latin typeface="Arial" panose="020B0604020202020204" pitchFamily="34" charset="0"/>
              </a:rPr>
              <a:t>Tăng cường công tác quản lý đất đai, xử lý nghiêm việc khai thác khoáng sản trái phép; kiểm tra và có biện pháp xử lý công tác bảo vệ môi trường tại các cơ sở sản xuất ở các khu cụm công nghiệp, làng nghề. Đẩy mạnh việc kiểm tra chấp hành pháp luật về bảo vệ môi trường. Tiếp tục chỉ đạo xử lý kiên quyết các trường hợp lấn chiếm đất đai, xây dựng trái phép. Đơn giản hóa thủ tục hành chính về đất đai, đẩy nhanh tiến độ cấp giấy chứng nhận quyền sở hữu nhà ở, quyền sử dụng đất cho dân.</a:t>
            </a:r>
          </a:p>
          <a:p>
            <a:endParaRPr lang="en-US" altLang="en-US">
              <a:latin typeface="Arial" panose="020B0604020202020204" pitchFamily="34" charset="0"/>
            </a:endParaRPr>
          </a:p>
        </p:txBody>
      </p:sp>
      <p:sp>
        <p:nvSpPr>
          <p:cNvPr id="41988" name="Slide Number Placeholder 3">
            <a:extLst>
              <a:ext uri="{FF2B5EF4-FFF2-40B4-BE49-F238E27FC236}">
                <a16:creationId xmlns:a16="http://schemas.microsoft.com/office/drawing/2014/main" id="{C609AD8F-9AFD-2FA1-3E66-493E0D56E3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8B0D54A-22FE-4CD6-88C4-884B533DD0D7}" type="slidenum">
              <a:rPr lang="vi-VN" altLang="en-US" smtClean="0">
                <a:latin typeface="Arial" panose="020B0604020202020204" pitchFamily="34" charset="0"/>
              </a:rPr>
              <a:pPr fontAlgn="base">
                <a:spcBef>
                  <a:spcPct val="0"/>
                </a:spcBef>
                <a:spcAft>
                  <a:spcPct val="0"/>
                </a:spcAft>
              </a:pPr>
              <a:t>62</a:t>
            </a:fld>
            <a:endParaRPr lang="vi-VN" altLang="en-US">
              <a:latin typeface="Arial" panose="020B0604020202020204" pitchFamily="34" charset="0"/>
            </a:endParaRPr>
          </a:p>
        </p:txBody>
      </p:sp>
    </p:spTree>
    <p:extLst>
      <p:ext uri="{BB962C8B-B14F-4D97-AF65-F5344CB8AC3E}">
        <p14:creationId xmlns:p14="http://schemas.microsoft.com/office/powerpoint/2010/main" val="16979171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1EE9361D-10AC-6122-6CBA-16E936A5285F}"/>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062DA5F8-A4C5-EF65-985F-BF4F8CB821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latin typeface="Arial" panose="020B0604020202020204" pitchFamily="34" charset="0"/>
              </a:rPr>
              <a:t>Duy trì tốc độ tăng trưởng và phát triển toàn diện nông, lâm, ngư nghiệp. Tập trung rà soát, bổ sung các cơ chế, chính sách, đề án, dự án, kế hoạch thực hiện Chương trình hành động của Tỉnh ủy về phát triển nông nghiệp ứng dụng công nghệ cao gắn với đẩy mạnh xây dựng nông thôn mới trên địa bàn tỉnh và Kế hoạch cơ cấu lại ngành nông nghiệp giai đoạn 2021-2025. Tổ chức thực hiện và bổ sung các cơ chế chính sách mới để khuyến khích phát triển các vùng sản xuất chuyên canh, chăn nuôi quy mô lớn, vùng nông nghiệp công nghệ cao theo các chuỗi liên kết từ sản xuất, bảo quản, chế biến đến tiêu thụ sản phẩm. Tập trung ứng dụng cơ giới hóa, khoa học công nghệ vào sản xuất nông, lâm, ngư nghiệp. Khuyến khích đầu tư phát triển sản xuất kinh doanh ở nông thôn, phát triển các làng nghề truyền thống, nhất là các ngành, nghề sử dụng nhiều lao động để giải quyết việc làm, tăng thu nhập và chuyển dịch cơ cấu lao động.</a:t>
            </a:r>
          </a:p>
          <a:p>
            <a:r>
              <a:rPr lang="vi-VN" altLang="en-US">
                <a:latin typeface="Arial" panose="020B0604020202020204" pitchFamily="34" charset="0"/>
              </a:rPr>
              <a:t>Chuẩn bị tốt các điều kiện cho sản xuất vụ Đông - Xuân 2022 -2023, nhất là bảo đảm cơ cấu giống, chất lượng giống và tiếp tục ứng dụng các tiến bộ kỹ thuật cao vào sản xuất để đạt năng suất và sản lượng cao nhất. Chủ động xây dựng phương án sản xuất trong năm phù hợp với điều kiện nguồn nước; có cơ chế hỗ trợ nông dân đẩy mạnh gieo trồng các loại cây trồng cạn giá trị cao, thị trường tiêu thụ ổn định; phát triển vùng nguyên liệu sản xuất sắn, mía và cây công nghiệp ngắn ngày. Đẩy mạnh thực hiện các giải pháp chuyển đổi cơ cấu cây trồng, mùa vụ phù hợp để nâng cao hiệu quả sản xuất, hiệu quả sử dụng đất, tập trung đầu tư thâm canh, sử dụng giống mới cao sản để tăng năng suất và nâng cao chất lượng sản phẩm; chú trọng thực hiện chuyển đổi số trong nông nghiệp. Chuyển đổi diện tích cây trồng kém hiệu quả sang trồng cây ăn quả.</a:t>
            </a:r>
          </a:p>
          <a:p>
            <a:r>
              <a:rPr lang="vi-VN" altLang="en-US">
                <a:latin typeface="Arial" panose="020B0604020202020204" pitchFamily="34" charset="0"/>
              </a:rPr>
              <a:t>Tập trung phát triển chăn nuôi gia súc, gia cầm theo hướng tập trung, quy mô lớn và thực hiện nghiêm ngặt các biện pháp kiểm soát dịch bệnh gắn với cơ sở giết mổ tập trung; chú trọng thu hút đầu tư các dự án chế biến gia súc, gia cầm nhằm nâng cao giá trị sản xuất ngành chăn nuôi. Chỉ đạo tốt công tác tiêm phòng, kiểm soát chặt chẽ việc mua bán, vận chuyển, giết mổ gia súc, gia cầm.</a:t>
            </a:r>
          </a:p>
          <a:p>
            <a:r>
              <a:rPr lang="vi-VN" altLang="en-US">
                <a:latin typeface="Arial" panose="020B0604020202020204" pitchFamily="34" charset="0"/>
              </a:rPr>
              <a:t>Tiếp tục thực hiện các dự án trồng rừng theo kế hoạch. Khuyến khích trồng rừng kinh tế theo mô hình kinh doanh cây gỗ lớn và thường xuyên tăng cường công tác quản lý, bảo vệ rừng, phòng, chống cháy rừng.</a:t>
            </a:r>
          </a:p>
          <a:p>
            <a:r>
              <a:rPr lang="vi-VN" altLang="en-US">
                <a:latin typeface="Arial" panose="020B0604020202020204" pitchFamily="34" charset="0"/>
              </a:rPr>
              <a:t>Tăng cường hoạt động khai thác gắn với bảo vệ và phát triển nguồn lợi thủy sản. Đẩy mạnh phát triển các dự án ứng dụng công nghệ cao trong nuôi trồng thủy sản; khuyến khích đầu tư mở rộng công suất các nhà máy chế biến thủy sản xuất khẩu; </a:t>
            </a:r>
            <a:r>
              <a:rPr lang="vi-VN" altLang="en-US" b="1">
                <a:latin typeface="Arial" panose="020B0604020202020204" pitchFamily="34" charset="0"/>
              </a:rPr>
              <a:t>tiếp tục triển khai thực hiện có hiệu quả chính sách hỗ trợ ngư dân khai thác hải sản xa bờ và khắc phục cảnh báo của Ủy ban Châu Âu về chống khai thác bất hợp pháp, không báo cáo theo quy định (IUU).</a:t>
            </a:r>
            <a:r>
              <a:rPr lang="vi-VN" altLang="en-US">
                <a:latin typeface="Arial" panose="020B0604020202020204" pitchFamily="34" charset="0"/>
              </a:rPr>
              <a:t> Chú trọng đảm bảo an toàn cho ngư dân, phát triển dịch vụ hậu cần nghề cá, bảo đảm phòng tránh thiên tai. Thực hiện kiểm dịch tốt con giống thủy sản gắn với xử lý môi trường ao nuôi, phòng chống dịch bệnh trong nuôi trồng và phát triển nguồn lợi thủy sản.</a:t>
            </a:r>
          </a:p>
          <a:p>
            <a:r>
              <a:rPr lang="vi-VN" altLang="en-US" b="1">
                <a:latin typeface="Arial" panose="020B0604020202020204" pitchFamily="34" charset="0"/>
              </a:rPr>
              <a:t>Tiếp tục kiểm tra và có giải pháp củng cố, duy trì các xã đã được công nhận xã nông thôn mới, phấn đấu trong năm 2023 có thêm 03 xã hoàn thành các tiêu chí xây dựng nông thôn mới, đưa số xã đạt chuẩn nông thôn mới đến cuối năm 2023 là 90/113 xã, đạt 79,6%; phấn đấu huyện Phù Mỹ, Tây Sơn được công nhận đạt chuẩn nông thôn mới.</a:t>
            </a:r>
          </a:p>
          <a:p>
            <a:r>
              <a:rPr lang="vi-VN" altLang="en-US">
                <a:latin typeface="Arial" panose="020B0604020202020204" pitchFamily="34" charset="0"/>
              </a:rPr>
              <a:t>Tăng cường công tác quản lý đất đai, xử lý nghiêm việc khai thác khoáng sản trái phép; kiểm tra và có biện pháp xử lý công tác bảo vệ môi trường tại các cơ sở sản xuất ở các khu cụm công nghiệp, làng nghề. Đẩy mạnh việc kiểm tra chấp hành pháp luật về bảo vệ môi trường. Tiếp tục chỉ đạo xử lý kiên quyết các trường hợp lấn chiếm đất đai, xây dựng trái phép. Đơn giản hóa thủ tục hành chính về đất đai, đẩy nhanh tiến độ cấp giấy chứng nhận quyền sở hữu nhà ở, quyền sử dụng đất cho dân.</a:t>
            </a:r>
          </a:p>
          <a:p>
            <a:endParaRPr lang="en-US" altLang="en-US">
              <a:latin typeface="Arial" panose="020B0604020202020204" pitchFamily="34" charset="0"/>
            </a:endParaRPr>
          </a:p>
        </p:txBody>
      </p:sp>
      <p:sp>
        <p:nvSpPr>
          <p:cNvPr id="41988" name="Slide Number Placeholder 3">
            <a:extLst>
              <a:ext uri="{FF2B5EF4-FFF2-40B4-BE49-F238E27FC236}">
                <a16:creationId xmlns:a16="http://schemas.microsoft.com/office/drawing/2014/main" id="{C609AD8F-9AFD-2FA1-3E66-493E0D56E3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8B0D54A-22FE-4CD6-88C4-884B533DD0D7}" type="slidenum">
              <a:rPr lang="vi-VN" altLang="en-US" smtClean="0">
                <a:latin typeface="Arial" panose="020B0604020202020204" pitchFamily="34" charset="0"/>
              </a:rPr>
              <a:pPr fontAlgn="base">
                <a:spcBef>
                  <a:spcPct val="0"/>
                </a:spcBef>
                <a:spcAft>
                  <a:spcPct val="0"/>
                </a:spcAft>
              </a:pPr>
              <a:t>63</a:t>
            </a:fld>
            <a:endParaRPr lang="vi-VN"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0101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0976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50000"/>
              </a:lnSpc>
              <a:spcBef>
                <a:spcPts val="0"/>
              </a:spcBef>
              <a:spcAft>
                <a:spcPts val="0"/>
              </a:spcAft>
              <a:buClr>
                <a:srgbClr val="000000"/>
              </a:buClr>
              <a:buSzPts val="1100"/>
              <a:buFontTx/>
              <a:buNone/>
              <a:tabLst/>
              <a:defRPr/>
            </a:pPr>
            <a:r>
              <a:rPr lang="de-DE" sz="1200" b="0" spc="-10" dirty="0">
                <a:effectLst/>
                <a:latin typeface="Times New Roman" panose="02020603050405020304" pitchFamily="18" charset="0"/>
                <a:ea typeface="Times New Roman" panose="02020603050405020304" pitchFamily="18" charset="0"/>
                <a:cs typeface="Times New Roman" panose="02020603050405020304" pitchFamily="18" charset="0"/>
              </a:rPr>
              <a:t>Tăng trưởng kinh tế trong quý 4 năm 2022:</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b="0" spc="-10" dirty="0">
                <a:effectLst/>
                <a:latin typeface="Times New Roman" panose="02020603050405020304" pitchFamily="18" charset="0"/>
                <a:ea typeface="Times New Roman" panose="02020603050405020304" pitchFamily="18" charset="0"/>
                <a:cs typeface="Times New Roman" panose="02020603050405020304" pitchFamily="18" charset="0"/>
              </a:rPr>
              <a:t>- Theo phương pháp sản xuất:</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Khu vực nông, lâm nghiệp và thủy sản </a:t>
            </a:r>
            <a:r>
              <a:rPr lang="de-DE" sz="1200" dirty="0">
                <a:effectLst/>
                <a:latin typeface="Times New Roman" panose="02020603050405020304" pitchFamily="18" charset="0"/>
                <a:ea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3,85%,</a:t>
            </a:r>
            <a:r>
              <a:rPr lang="de-DE" sz="1200" dirty="0">
                <a:effectLst/>
                <a:latin typeface="Times New Roman" panose="02020603050405020304" pitchFamily="18" charset="0"/>
                <a:ea typeface="Times New Roman" panose="02020603050405020304" pitchFamily="18" charset="0"/>
              </a:rPr>
              <a:t> </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đóng góp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8,36%</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vào mức tăng tổng giá trị tăng thêm của toàn nền kinh tế; </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Khu vực công nghiệp và xây dựng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4,22%</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đóng góp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28,64%</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Khu vực dịch vụ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8,12</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đóng góp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63%</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Theo phương pháp sử dụng:</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Tiêu dùng cuối cùng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7,12</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so với cùng kỳ năm trước; đóng góp </a:t>
            </a:r>
            <a:r>
              <a:rPr lang="de-DE"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82,6% </a:t>
            </a:r>
            <a:r>
              <a:rPr lang="de-DE" sz="12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vào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tốc độ tăng chung của nền kinh tế;</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Tích lũy tài sản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5,61</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đóng góp </a:t>
            </a:r>
            <a:r>
              <a:rPr lang="de-DE"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43,78%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vào tốc độ tăng chung;</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Xuất khẩu hàng hóa và dịch vụ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1" dirty="0">
                <a:effectLst/>
                <a:highlight>
                  <a:srgbClr val="FFFF00"/>
                </a:highlight>
                <a:latin typeface="Times New Roman" panose="02020603050405020304" pitchFamily="18" charset="0"/>
                <a:ea typeface="Times New Roman" panose="02020603050405020304" pitchFamily="18" charset="0"/>
              </a:rPr>
              <a:t>6,14</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0" dirty="0">
                <a:effectLst/>
                <a:latin typeface="Times New Roman" panose="02020603050405020304" pitchFamily="18" charset="0"/>
                <a:ea typeface="Times New Roman" panose="02020603050405020304" pitchFamily="18" charset="0"/>
                <a:cs typeface="Times New Roman" panose="02020603050405020304" pitchFamily="18" charset="0"/>
              </a:rPr>
              <a:t>n</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hập khẩu hàng hóa và dịch vụ </a:t>
            </a:r>
            <a:r>
              <a:rPr lang="de-DE"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giảm</a:t>
            </a:r>
            <a:r>
              <a:rPr lang="de-DE" sz="1200" b="1" dirty="0">
                <a:effectLst/>
                <a:highlight>
                  <a:srgbClr val="FFFF00"/>
                </a:highlight>
                <a:latin typeface="Times New Roman" panose="02020603050405020304" pitchFamily="18" charset="0"/>
                <a:ea typeface="Times New Roman" panose="02020603050405020304" pitchFamily="18" charset="0"/>
              </a:rPr>
              <a:t> 4,83%</a:t>
            </a:r>
            <a:r>
              <a:rPr lang="vi-VN"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de-DE" sz="1800" dirty="0">
                <a:effectLst/>
                <a:latin typeface="Times New Roman" panose="02020603050405020304" pitchFamily="18" charset="0"/>
                <a:ea typeface="Times New Roman" panose="02020603050405020304" pitchFamily="18" charset="0"/>
              </a:rPr>
              <a:t>chênh lệch xuất, nhập khẩu hàng hóa và dịch vụ làm giảm </a:t>
            </a:r>
            <a:r>
              <a:rPr lang="de-DE" sz="1800" b="1" dirty="0">
                <a:effectLst/>
                <a:highlight>
                  <a:srgbClr val="FFFF00"/>
                </a:highlight>
                <a:latin typeface="Times New Roman" panose="02020603050405020304" pitchFamily="18" charset="0"/>
                <a:ea typeface="Times New Roman" panose="02020603050405020304" pitchFamily="18" charset="0"/>
              </a:rPr>
              <a:t>26,38%.</a:t>
            </a:r>
            <a:r>
              <a:rPr lang="vi-VN" sz="2000" b="1" dirty="0">
                <a:effectLst/>
                <a:highlight>
                  <a:srgbClr val="FFFF00"/>
                </a:highlight>
              </a:rPr>
              <a:t> </a:t>
            </a:r>
            <a:endParaRPr lang="en-US" sz="12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1955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2941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4022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bin" /><Relationship Id="rId2" Type="http://schemas.openxmlformats.org/officeDocument/2006/relationships/slideMaster" Target="../slideMasters/slideMaster1.xml" /><Relationship Id="rId1" Type="http://schemas.openxmlformats.org/officeDocument/2006/relationships/tags" Target="../tags/tag1.xml" /><Relationship Id="rId5" Type="http://schemas.openxmlformats.org/officeDocument/2006/relationships/image" Target="../media/image2.png" /><Relationship Id="rId4" Type="http://schemas.openxmlformats.org/officeDocument/2006/relationships/image" Target="../media/image1.emf"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xml" /><Relationship Id="rId7" Type="http://schemas.openxmlformats.org/officeDocument/2006/relationships/image" Target="../media/image1.emf" /><Relationship Id="rId2" Type="http://schemas.openxmlformats.org/officeDocument/2006/relationships/tags" Target="../tags/tag3.xml" /><Relationship Id="rId1" Type="http://schemas.openxmlformats.org/officeDocument/2006/relationships/tags" Target="../tags/tag2.xml" /><Relationship Id="rId6" Type="http://schemas.openxmlformats.org/officeDocument/2006/relationships/oleObject" Target="../embeddings/oleObject2.bin" /><Relationship Id="rId5" Type="http://schemas.openxmlformats.org/officeDocument/2006/relationships/slideMaster" Target="../slideMasters/slideMaster2.xml" /><Relationship Id="rId4" Type="http://schemas.openxmlformats.org/officeDocument/2006/relationships/tags" Target="../tags/tag5.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C8FD8C-CF71-431A-B047-B9C0AD90297B}" type="datetime1">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534911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BF1C53-03C2-49CB-85BD-9F1805AA3A86}" type="datetime1">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2540699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E29A47-9FA6-482E-AAAD-41E7E8B8F414}" type="datetime1">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575468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395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29806866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11137579-B847-4EB5-981F-3534B96300A7}"/>
              </a:ext>
            </a:extLst>
          </p:cNvPr>
          <p:cNvSpPr/>
          <p:nvPr userDrawn="1"/>
        </p:nvSpPr>
        <p:spPr>
          <a:xfrm>
            <a:off x="0" y="0"/>
            <a:ext cx="12192000" cy="685800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GB" sz="1600" dirty="0">
              <a:solidFill>
                <a:schemeClr val="bg1"/>
              </a:solidFill>
            </a:endParaRPr>
          </a:p>
        </p:txBody>
      </p:sp>
      <p:pic>
        <p:nvPicPr>
          <p:cNvPr id="4" name="Picture 3">
            <a:extLst>
              <a:ext uri="{FF2B5EF4-FFF2-40B4-BE49-F238E27FC236}">
                <a16:creationId xmlns:a16="http://schemas.microsoft.com/office/drawing/2014/main" id="{A76312C5-E0E5-4523-BCA1-3FAC43AF8F7C}"/>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bwMode="ltGray">
          <a:xfrm>
            <a:off x="5003111" y="2336415"/>
            <a:ext cx="2185778" cy="2185171"/>
          </a:xfrm>
          <a:prstGeom prst="rect">
            <a:avLst/>
          </a:prstGeom>
        </p:spPr>
      </p:pic>
    </p:spTree>
    <p:extLst>
      <p:ext uri="{BB962C8B-B14F-4D97-AF65-F5344CB8AC3E}">
        <p14:creationId xmlns:p14="http://schemas.microsoft.com/office/powerpoint/2010/main" val="2746103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5499AC-552A-459C-ADE0-B317E3F6822D}" type="datetime1">
              <a:rPr lang="en-US" smtClean="0">
                <a:solidFill>
                  <a:prstClr val="black">
                    <a:tint val="75000"/>
                  </a:prstClr>
                </a:solidFill>
              </a:rPr>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548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C62ED7-F7B0-4FF8-BD19-7361FF1B6B6C}" type="datetime1">
              <a:rPr lang="en-US" smtClean="0">
                <a:solidFill>
                  <a:prstClr val="black">
                    <a:tint val="75000"/>
                  </a:prstClr>
                </a:solidFill>
              </a:rPr>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187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BF3C5F-052E-4ADC-B2C1-0C749083E065}" type="datetime1">
              <a:rPr lang="en-US" smtClean="0">
                <a:solidFill>
                  <a:prstClr val="black">
                    <a:tint val="75000"/>
                  </a:prstClr>
                </a:solidFill>
              </a:rPr>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267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C83293-D424-43FC-9854-D5AF3EAA3B2F}" type="datetime1">
              <a:rPr lang="en-US" smtClean="0">
                <a:solidFill>
                  <a:prstClr val="black">
                    <a:tint val="75000"/>
                  </a:prstClr>
                </a:solidFill>
              </a:rPr>
              <a:t>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263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51BB24-B24C-4E96-96FD-3964D3CA77EE}" type="datetime1">
              <a:rPr lang="en-US" smtClean="0">
                <a:solidFill>
                  <a:prstClr val="black">
                    <a:tint val="75000"/>
                  </a:prstClr>
                </a:solidFill>
              </a:rPr>
              <a:t>12/1/2023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337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53F58D-D92B-48FB-8F0F-3BD6ED8A8D88}" type="datetime1">
              <a:rPr lang="en-US" smtClean="0">
                <a:solidFill>
                  <a:prstClr val="black">
                    <a:tint val="75000"/>
                  </a:prstClr>
                </a:solidFill>
              </a:rPr>
              <a:t>12/1/2023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474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76D199-5E33-47D3-9619-6DE3F9F40B6E}" type="datetime1">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486624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0F0C49-B718-4DBF-9CD5-AF076E6C4F62}" type="datetime1">
              <a:rPr lang="en-US" smtClean="0">
                <a:solidFill>
                  <a:prstClr val="black">
                    <a:tint val="75000"/>
                  </a:prstClr>
                </a:solidFill>
              </a:rPr>
              <a:t>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44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D284D6-ED95-4EE4-A014-2FFAAF555D19}" type="datetime1">
              <a:rPr lang="en-US" smtClean="0">
                <a:solidFill>
                  <a:prstClr val="black">
                    <a:tint val="75000"/>
                  </a:prstClr>
                </a:solidFill>
              </a:rPr>
              <a:t>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49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43612F-5B49-4879-B99A-F14DF3D27031}" type="datetime1">
              <a:rPr lang="en-US" smtClean="0">
                <a:solidFill>
                  <a:prstClr val="black">
                    <a:tint val="75000"/>
                  </a:prstClr>
                </a:solidFill>
              </a:rPr>
              <a:t>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391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A64286-EBB9-4DD2-BE4A-BDAE3ACBDFA5}" type="datetime1">
              <a:rPr lang="en-US" smtClean="0">
                <a:solidFill>
                  <a:prstClr val="black">
                    <a:tint val="75000"/>
                  </a:prstClr>
                </a:solidFill>
              </a:rPr>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39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164894-728A-43C7-808A-BF58C7990684}" type="datetime1">
              <a:rPr lang="en-US" smtClean="0">
                <a:solidFill>
                  <a:prstClr val="black">
                    <a:tint val="75000"/>
                  </a:prstClr>
                </a:solidFill>
              </a:rPr>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32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33527"/>
            <a:ext cx="10972800" cy="5019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613527"/>
            <a:ext cx="2844800" cy="244475"/>
          </a:xfrm>
          <a:prstGeom prst="rect">
            <a:avLst/>
          </a:prstGeom>
        </p:spPr>
        <p:txBody>
          <a:bodyPr/>
          <a:lstStyle>
            <a:lvl1pPr>
              <a:defRPr smtClean="0">
                <a:latin typeface="Arial" pitchFamily="34" charset="0"/>
              </a:defRPr>
            </a:lvl1pPr>
          </a:lstStyle>
          <a:p>
            <a:pPr>
              <a:defRPr/>
            </a:pPr>
            <a:endParaRPr lang="en-US"/>
          </a:p>
        </p:txBody>
      </p:sp>
      <p:sp>
        <p:nvSpPr>
          <p:cNvPr id="5" name="Slide Number Placeholder 4"/>
          <p:cNvSpPr>
            <a:spLocks noGrp="1"/>
          </p:cNvSpPr>
          <p:nvPr>
            <p:ph type="sldNum" sz="quarter" idx="11"/>
          </p:nvPr>
        </p:nvSpPr>
        <p:spPr>
          <a:xfrm>
            <a:off x="8737600" y="6613527"/>
            <a:ext cx="2844800" cy="244475"/>
          </a:xfrm>
          <a:prstGeom prst="rect">
            <a:avLst/>
          </a:prstGeom>
        </p:spPr>
        <p:txBody>
          <a:bodyPr/>
          <a:lstStyle>
            <a:lvl1pPr>
              <a:defRPr smtClean="0">
                <a:latin typeface="Arial" pitchFamily="34" charset="0"/>
              </a:defRPr>
            </a:lvl1pPr>
          </a:lstStyle>
          <a:p>
            <a:pPr>
              <a:defRPr/>
            </a:pPr>
            <a:fld id="{66D911F5-5C36-497D-9EEB-1EC39DB548F0}" type="slidenum">
              <a:rPr lang="en-US"/>
              <a:pPr>
                <a:defRPr/>
              </a:pPr>
              <a:t>‹#›</a:t>
            </a:fld>
            <a:endParaRPr lang="en-US"/>
          </a:p>
        </p:txBody>
      </p:sp>
      <p:sp>
        <p:nvSpPr>
          <p:cNvPr id="6" name="Footer Placeholder 5"/>
          <p:cNvSpPr>
            <a:spLocks noGrp="1"/>
          </p:cNvSpPr>
          <p:nvPr>
            <p:ph type="ftr" sz="quarter" idx="12"/>
          </p:nvPr>
        </p:nvSpPr>
        <p:spPr>
          <a:xfrm>
            <a:off x="609600" y="1143002"/>
            <a:ext cx="11277600" cy="239713"/>
          </a:xfrm>
          <a:prstGeom prst="rect">
            <a:avLst/>
          </a:prstGeom>
        </p:spPr>
        <p:txBody>
          <a:bodyPr/>
          <a:lstStyle>
            <a:lvl1pPr>
              <a:defRPr smtClean="0">
                <a:latin typeface="Arial" pitchFamily="34" charset="0"/>
              </a:defRPr>
            </a:lvl1pPr>
          </a:lstStyle>
          <a:p>
            <a:pPr>
              <a:defRPr/>
            </a:pPr>
            <a:r>
              <a:rPr lang="en-US"/>
              <a:t>www.themegallery.com</a:t>
            </a:r>
          </a:p>
        </p:txBody>
      </p:sp>
    </p:spTree>
    <p:extLst>
      <p:ext uri="{BB962C8B-B14F-4D97-AF65-F5344CB8AC3E}">
        <p14:creationId xmlns:p14="http://schemas.microsoft.com/office/powerpoint/2010/main" val="3758909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5670126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rtlCol="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rtl="0">
              <a:buNone/>
            </a:pPr>
            <a:r>
              <a:rPr lang="vi-VN"/>
              <a:t>Add tracker</a:t>
            </a:r>
          </a:p>
        </p:txBody>
      </p:sp>
      <p:sp>
        <p:nvSpPr>
          <p:cNvPr id="6" name="5. Source" hidden="1">
            <a:extLst>
              <a:ext uri="{FF2B5EF4-FFF2-40B4-BE49-F238E27FC236}">
                <a16:creationId xmlns:a16="http://schemas.microsoft.com/office/drawing/2014/main" id="{2A305796-4420-41B5-A522-C826E0D23B4A}"/>
              </a:ext>
            </a:extLst>
          </p:cNvPr>
          <p:cNvSpPr txBox="1"/>
          <p:nvPr userDrawn="1">
            <p:custDataLst>
              <p:tags r:id="rId4"/>
            </p:custDataLst>
          </p:nvPr>
        </p:nvSpPr>
        <p:spPr>
          <a:xfrm>
            <a:off x="554734" y="6498754"/>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vi-VN"/>
              <a:t>Source: …</a:t>
            </a:r>
          </a:p>
        </p:txBody>
      </p:sp>
    </p:spTree>
    <p:extLst>
      <p:ext uri="{BB962C8B-B14F-4D97-AF65-F5344CB8AC3E}">
        <p14:creationId xmlns:p14="http://schemas.microsoft.com/office/powerpoint/2010/main" val="2323213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53668"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mj-lt"/>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11296612"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8784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5438"/>
            <a:ext cx="10972800" cy="927100"/>
          </a:xfrm>
        </p:spPr>
        <p:txBody>
          <a:bodyPr/>
          <a:lstStyle>
            <a:lvl1pPr>
              <a:defRPr sz="3600"/>
            </a:lvl1p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52066070-0DE7-42E7-B2EA-1B718EC8B148}" type="slidenum">
              <a:rPr lang="en-US"/>
              <a:pPr/>
              <a:t>‹#›</a:t>
            </a:fld>
            <a:endParaRPr lang="en-US"/>
          </a:p>
        </p:txBody>
      </p:sp>
    </p:spTree>
    <p:extLst>
      <p:ext uri="{BB962C8B-B14F-4D97-AF65-F5344CB8AC3E}">
        <p14:creationId xmlns:p14="http://schemas.microsoft.com/office/powerpoint/2010/main" val="3360368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713371"/>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751D20-0B7B-41C7-896B-D41C104A9383}" type="datetime1">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20164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atin typeface="+mj-lt"/>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11296612"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7391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CA4746-4A6C-4A62-990F-F4AA37400A59}" type="datetime1">
              <a:rPr lang="en-US" smtClean="0"/>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203024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556285-9ED6-430D-A781-598168792AEF}" type="datetime1">
              <a:rPr lang="en-US" smtClean="0"/>
              <a:t>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015922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E10B97-8853-466D-B8AB-5B32F0D0322C}" type="datetime1">
              <a:rPr lang="en-US" smtClean="0"/>
              <a:t>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737839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AFE87-39CD-44B3-9FF2-DC3EF63DB0BA}" type="datetime1">
              <a:rPr lang="en-US" smtClean="0"/>
              <a:t>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026986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7B62C4-F791-4682-8657-84D8891863B9}" type="datetime1">
              <a:rPr lang="en-US" smtClean="0"/>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588551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AAF4ED-3D47-404A-837F-A108FBF8983F}" type="datetime1">
              <a:rPr lang="en-US" smtClean="0"/>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906786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theme" Target="../theme/theme1.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 /><Relationship Id="rId13" Type="http://schemas.openxmlformats.org/officeDocument/2006/relationships/slideLayout" Target="../slideLayouts/slideLayout26.xml" /><Relationship Id="rId18" Type="http://schemas.openxmlformats.org/officeDocument/2006/relationships/theme" Target="../theme/theme2.xml" /><Relationship Id="rId3" Type="http://schemas.openxmlformats.org/officeDocument/2006/relationships/slideLayout" Target="../slideLayouts/slideLayout16.xml" /><Relationship Id="rId7" Type="http://schemas.openxmlformats.org/officeDocument/2006/relationships/slideLayout" Target="../slideLayouts/slideLayout20.xml" /><Relationship Id="rId12" Type="http://schemas.openxmlformats.org/officeDocument/2006/relationships/slideLayout" Target="../slideLayouts/slideLayout25.xml" /><Relationship Id="rId17" Type="http://schemas.openxmlformats.org/officeDocument/2006/relationships/slideLayout" Target="../slideLayouts/slideLayout30.xml" /><Relationship Id="rId2" Type="http://schemas.openxmlformats.org/officeDocument/2006/relationships/slideLayout" Target="../slideLayouts/slideLayout15.xml" /><Relationship Id="rId16" Type="http://schemas.openxmlformats.org/officeDocument/2006/relationships/slideLayout" Target="../slideLayouts/slideLayout29.xml" /><Relationship Id="rId1" Type="http://schemas.openxmlformats.org/officeDocument/2006/relationships/slideLayout" Target="../slideLayouts/slideLayout14.xml" /><Relationship Id="rId6" Type="http://schemas.openxmlformats.org/officeDocument/2006/relationships/slideLayout" Target="../slideLayouts/slideLayout19.xml" /><Relationship Id="rId11" Type="http://schemas.openxmlformats.org/officeDocument/2006/relationships/slideLayout" Target="../slideLayouts/slideLayout24.xml" /><Relationship Id="rId5" Type="http://schemas.openxmlformats.org/officeDocument/2006/relationships/slideLayout" Target="../slideLayouts/slideLayout18.xml" /><Relationship Id="rId15" Type="http://schemas.openxmlformats.org/officeDocument/2006/relationships/slideLayout" Target="../slideLayouts/slideLayout28.xml" /><Relationship Id="rId10" Type="http://schemas.openxmlformats.org/officeDocument/2006/relationships/slideLayout" Target="../slideLayouts/slideLayout23.xml" /><Relationship Id="rId4" Type="http://schemas.openxmlformats.org/officeDocument/2006/relationships/slideLayout" Target="../slideLayouts/slideLayout17.xml" /><Relationship Id="rId9" Type="http://schemas.openxmlformats.org/officeDocument/2006/relationships/slideLayout" Target="../slideLayouts/slideLayout22.xml" /><Relationship Id="rId14" Type="http://schemas.openxmlformats.org/officeDocument/2006/relationships/slideLayout" Target="../slideLayouts/slideLayout27.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DAB78-1B7C-4E9D-A349-0557F68F1021}" type="datetime1">
              <a:rPr lang="en-US" smtClean="0"/>
              <a:t>12/1/2023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15C46-EFED-442F-A461-9326BB63CDA6}" type="slidenum">
              <a:rPr lang="en-US" smtClean="0"/>
              <a:t>‹#›</a:t>
            </a:fld>
            <a:endParaRPr lang="en-US"/>
          </a:p>
        </p:txBody>
      </p:sp>
    </p:spTree>
    <p:extLst>
      <p:ext uri="{BB962C8B-B14F-4D97-AF65-F5344CB8AC3E}">
        <p14:creationId xmlns:p14="http://schemas.microsoft.com/office/powerpoint/2010/main" val="2420206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26" r:id="rId12"/>
    <p:sldLayoutId id="2147483932"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D5FDE-F135-48DD-A941-D334C99FBE0F}" type="datetime1">
              <a:rPr lang="en-US" smtClean="0">
                <a:solidFill>
                  <a:prstClr val="black">
                    <a:tint val="75000"/>
                  </a:prstClr>
                </a:solidFill>
              </a:rPr>
              <a:t>12/1/2023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81221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30" r:id="rId12"/>
    <p:sldLayoutId id="2147483931" r:id="rId13"/>
    <p:sldLayoutId id="2147483937" r:id="rId14"/>
    <p:sldLayoutId id="2147483938" r:id="rId15"/>
    <p:sldLayoutId id="2147483939" r:id="rId16"/>
    <p:sldLayoutId id="2147483940"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xml" /><Relationship Id="rId1" Type="http://schemas.openxmlformats.org/officeDocument/2006/relationships/slideLayout" Target="../slideLayouts/slideLayout15.xml" /><Relationship Id="rId5" Type="http://schemas.openxmlformats.org/officeDocument/2006/relationships/image" Target="../media/image5.png" /><Relationship Id="rId4" Type="http://schemas.openxmlformats.org/officeDocument/2006/relationships/image" Target="../media/image4.emf" /></Relationships>
</file>

<file path=ppt/slides/_rels/slide10.xml.rels><?xml version="1.0" encoding="UTF-8" standalone="yes"?>
<Relationships xmlns="http://schemas.openxmlformats.org/package/2006/relationships"><Relationship Id="rId3" Type="http://schemas.openxmlformats.org/officeDocument/2006/relationships/chart" Target="../charts/chart5.xml" /><Relationship Id="rId2" Type="http://schemas.openxmlformats.org/officeDocument/2006/relationships/notesSlide" Target="../notesSlides/notesSlide9.xml" /><Relationship Id="rId1" Type="http://schemas.openxmlformats.org/officeDocument/2006/relationships/slideLayout" Target="../slideLayouts/slideLayout14.xml" /><Relationship Id="rId4" Type="http://schemas.openxmlformats.org/officeDocument/2006/relationships/chart" Target="../charts/chart6.xml" /></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14.xml" /></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 /><Relationship Id="rId1" Type="http://schemas.openxmlformats.org/officeDocument/2006/relationships/slideLayout" Target="../slideLayouts/slideLayout14.xml" /></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14.xml" /></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 /><Relationship Id="rId1" Type="http://schemas.openxmlformats.org/officeDocument/2006/relationships/slideLayout" Target="../slideLayouts/slideLayout14.xml" /></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14.xml" /></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14.xml" /></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 /><Relationship Id="rId1" Type="http://schemas.openxmlformats.org/officeDocument/2006/relationships/slideLayout" Target="../slideLayouts/slideLayout14.xml" /></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 /><Relationship Id="rId1" Type="http://schemas.openxmlformats.org/officeDocument/2006/relationships/slideLayout" Target="../slideLayouts/slideLayout14.xml" /></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 /><Relationship Id="rId1" Type="http://schemas.openxmlformats.org/officeDocument/2006/relationships/slideLayout" Target="../slideLayouts/slideLayout14.xml" /></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 /><Relationship Id="rId2" Type="http://schemas.openxmlformats.org/officeDocument/2006/relationships/slideLayout" Target="../slideLayouts/slideLayout26.xml" /><Relationship Id="rId1" Type="http://schemas.openxmlformats.org/officeDocument/2006/relationships/tags" Target="../tags/tag6.xml" /><Relationship Id="rId6" Type="http://schemas.openxmlformats.org/officeDocument/2006/relationships/image" Target="../media/image7.jpg" /><Relationship Id="rId5" Type="http://schemas.openxmlformats.org/officeDocument/2006/relationships/image" Target="../media/image6.emf" /><Relationship Id="rId4" Type="http://schemas.openxmlformats.org/officeDocument/2006/relationships/oleObject" Target="../embeddings/oleObject3.bin" /></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 /><Relationship Id="rId1" Type="http://schemas.openxmlformats.org/officeDocument/2006/relationships/slideLayout" Target="../slideLayouts/slideLayout14.xml" /></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 /><Relationship Id="rId1" Type="http://schemas.openxmlformats.org/officeDocument/2006/relationships/slideLayout" Target="../slideLayouts/slideLayout14.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 /></Relationships>
</file>

<file path=ppt/slides/_rels/slide28.xml.rels><?xml version="1.0" encoding="UTF-8" standalone="yes"?>
<Relationships xmlns="http://schemas.openxmlformats.org/package/2006/relationships"><Relationship Id="rId3" Type="http://schemas.openxmlformats.org/officeDocument/2006/relationships/image" Target="../media/image8.jpg" /><Relationship Id="rId2" Type="http://schemas.openxmlformats.org/officeDocument/2006/relationships/notesSlide" Target="../notesSlides/notesSlide21.xml" /><Relationship Id="rId1" Type="http://schemas.openxmlformats.org/officeDocument/2006/relationships/slideLayout" Target="../slideLayouts/slideLayout20.xml" /><Relationship Id="rId4" Type="http://schemas.openxmlformats.org/officeDocument/2006/relationships/image" Target="../media/image9.emf" /></Relationships>
</file>

<file path=ppt/slides/_rels/slide29.xml.rels><?xml version="1.0" encoding="UTF-8" standalone="yes"?>
<Relationships xmlns="http://schemas.openxmlformats.org/package/2006/relationships"><Relationship Id="rId3" Type="http://schemas.openxmlformats.org/officeDocument/2006/relationships/image" Target="../media/image11.jpg" /><Relationship Id="rId2" Type="http://schemas.openxmlformats.org/officeDocument/2006/relationships/image" Target="../media/image10.jpg" /><Relationship Id="rId1" Type="http://schemas.openxmlformats.org/officeDocument/2006/relationships/slideLayout" Target="../slideLayouts/slideLayout25.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 /></Relationships>
</file>

<file path=ppt/slides/_rels/slide30.xml.rels><?xml version="1.0" encoding="UTF-8" standalone="yes"?>
<Relationships xmlns="http://schemas.openxmlformats.org/package/2006/relationships"><Relationship Id="rId2" Type="http://schemas.openxmlformats.org/officeDocument/2006/relationships/image" Target="../media/image12.jpeg" /><Relationship Id="rId1" Type="http://schemas.openxmlformats.org/officeDocument/2006/relationships/slideLayout" Target="../slideLayouts/slideLayout15.xml" /></Relationships>
</file>

<file path=ppt/slides/_rels/slide31.xml.rels><?xml version="1.0" encoding="UTF-8" standalone="yes"?>
<Relationships xmlns="http://schemas.openxmlformats.org/package/2006/relationships"><Relationship Id="rId3" Type="http://schemas.openxmlformats.org/officeDocument/2006/relationships/image" Target="../media/image13.emf" /><Relationship Id="rId2" Type="http://schemas.openxmlformats.org/officeDocument/2006/relationships/package" Target="../embeddings/Microsoft_Excel_Worksheet2.xlsx" /><Relationship Id="rId1" Type="http://schemas.openxmlformats.org/officeDocument/2006/relationships/slideLayout" Target="../slideLayouts/slideLayout15.xml" /></Relationships>
</file>

<file path=ppt/slides/_rels/slide32.xml.rels><?xml version="1.0" encoding="UTF-8" standalone="yes"?>
<Relationships xmlns="http://schemas.openxmlformats.org/package/2006/relationships"><Relationship Id="rId3" Type="http://schemas.openxmlformats.org/officeDocument/2006/relationships/image" Target="../media/image14.emf" /><Relationship Id="rId2" Type="http://schemas.openxmlformats.org/officeDocument/2006/relationships/package" Target="../embeddings/Microsoft_Excel_Worksheet3.xlsx" /><Relationship Id="rId1" Type="http://schemas.openxmlformats.org/officeDocument/2006/relationships/slideLayout" Target="../slideLayouts/slideLayout25.xml" /></Relationships>
</file>

<file path=ppt/slides/_rels/slide33.xml.rels><?xml version="1.0" encoding="UTF-8" standalone="yes"?>
<Relationships xmlns="http://schemas.openxmlformats.org/package/2006/relationships"><Relationship Id="rId3" Type="http://schemas.openxmlformats.org/officeDocument/2006/relationships/image" Target="../media/image15.emf" /><Relationship Id="rId2" Type="http://schemas.openxmlformats.org/officeDocument/2006/relationships/package" Target="../embeddings/Microsoft_Excel_Worksheet4.xlsx" /><Relationship Id="rId1" Type="http://schemas.openxmlformats.org/officeDocument/2006/relationships/slideLayout" Target="../slideLayouts/slideLayout15.xml" /><Relationship Id="rId4" Type="http://schemas.openxmlformats.org/officeDocument/2006/relationships/chart" Target="../charts/chart7.xml" /></Relationships>
</file>

<file path=ppt/slides/_rels/slide34.xml.rels><?xml version="1.0" encoding="UTF-8" standalone="yes"?>
<Relationships xmlns="http://schemas.openxmlformats.org/package/2006/relationships"><Relationship Id="rId3" Type="http://schemas.openxmlformats.org/officeDocument/2006/relationships/image" Target="../media/image16.emf" /><Relationship Id="rId2" Type="http://schemas.openxmlformats.org/officeDocument/2006/relationships/package" Target="../embeddings/Microsoft_Excel_Worksheet5.xlsx" /><Relationship Id="rId1" Type="http://schemas.openxmlformats.org/officeDocument/2006/relationships/slideLayout" Target="../slideLayouts/slideLayout15.xml" /><Relationship Id="rId4" Type="http://schemas.openxmlformats.org/officeDocument/2006/relationships/chart" Target="../charts/chart8.xml" /></Relationships>
</file>

<file path=ppt/slides/_rels/slide35.xml.rels><?xml version="1.0" encoding="UTF-8" standalone="yes"?>
<Relationships xmlns="http://schemas.openxmlformats.org/package/2006/relationships"><Relationship Id="rId3" Type="http://schemas.openxmlformats.org/officeDocument/2006/relationships/image" Target="../media/image17.emf" /><Relationship Id="rId2" Type="http://schemas.openxmlformats.org/officeDocument/2006/relationships/package" Target="../embeddings/Microsoft_Excel_Worksheet6.xlsx" /><Relationship Id="rId1" Type="http://schemas.openxmlformats.org/officeDocument/2006/relationships/slideLayout" Target="../slideLayouts/slideLayout15.xml" /><Relationship Id="rId5" Type="http://schemas.openxmlformats.org/officeDocument/2006/relationships/image" Target="../media/image18.emf" /><Relationship Id="rId4" Type="http://schemas.openxmlformats.org/officeDocument/2006/relationships/package" Target="../embeddings/Microsoft_Excel_Worksheet7.xlsx"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 /></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 /><Relationship Id="rId1" Type="http://schemas.openxmlformats.org/officeDocument/2006/relationships/slideLayout" Target="../slideLayouts/slideLayout27.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 /></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14.xml" /></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 /><Relationship Id="rId1" Type="http://schemas.openxmlformats.org/officeDocument/2006/relationships/slideLayout" Target="../slideLayouts/slideLayout14.xml" /></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 /><Relationship Id="rId1" Type="http://schemas.openxmlformats.org/officeDocument/2006/relationships/slideLayout" Target="../slideLayouts/slideLayout14.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 /></Relationships>
</file>

<file path=ppt/slides/_rels/slide43.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notesSlide" Target="../notesSlides/notesSlide25.xml" /><Relationship Id="rId1" Type="http://schemas.openxmlformats.org/officeDocument/2006/relationships/slideLayout" Target="../slideLayouts/slideLayout25.xml" /><Relationship Id="rId4" Type="http://schemas.openxmlformats.org/officeDocument/2006/relationships/image" Target="../media/image20.png"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 /></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 /><Relationship Id="rId1" Type="http://schemas.openxmlformats.org/officeDocument/2006/relationships/slideLayout" Target="../slideLayouts/slideLayout15.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 /></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7.xml" /><Relationship Id="rId2" Type="http://schemas.openxmlformats.org/officeDocument/2006/relationships/slideLayout" Target="../slideLayouts/slideLayout26.xml" /><Relationship Id="rId1" Type="http://schemas.openxmlformats.org/officeDocument/2006/relationships/tags" Target="../tags/tag7.xml" /><Relationship Id="rId6" Type="http://schemas.openxmlformats.org/officeDocument/2006/relationships/image" Target="../media/image21.jpg" /><Relationship Id="rId5" Type="http://schemas.openxmlformats.org/officeDocument/2006/relationships/image" Target="../media/image6.emf" /><Relationship Id="rId4" Type="http://schemas.openxmlformats.org/officeDocument/2006/relationships/oleObject" Target="../embeddings/oleObject4.bin" /></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14.xml" /></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 /><Relationship Id="rId1" Type="http://schemas.openxmlformats.org/officeDocument/2006/relationships/slideLayout" Target="../slideLayouts/slideLayout14.xml" /></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 /><Relationship Id="rId1" Type="http://schemas.openxmlformats.org/officeDocument/2006/relationships/slideLayout" Target="../slideLayouts/slideLayout14.xml" /></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 /><Relationship Id="rId1" Type="http://schemas.openxmlformats.org/officeDocument/2006/relationships/slideLayout" Target="../slideLayouts/slideLayout14.xml" /></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 /><Relationship Id="rId1" Type="http://schemas.openxmlformats.org/officeDocument/2006/relationships/slideLayout" Target="../slideLayouts/slideLayout14.xml" /></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notesSlide" Target="../notesSlides/notesSlide32.xml" /><Relationship Id="rId1" Type="http://schemas.openxmlformats.org/officeDocument/2006/relationships/slideLayout" Target="../slideLayouts/slideLayout15.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2.xml" /><Relationship Id="rId7" Type="http://schemas.microsoft.com/office/2007/relationships/diagramDrawing" Target="../diagrams/drawing2.xml" /><Relationship Id="rId2" Type="http://schemas.openxmlformats.org/officeDocument/2006/relationships/notesSlide" Target="../notesSlides/notesSlide33.xml" /><Relationship Id="rId1" Type="http://schemas.openxmlformats.org/officeDocument/2006/relationships/slideLayout" Target="../slideLayouts/slideLayout15.xml" /><Relationship Id="rId6" Type="http://schemas.openxmlformats.org/officeDocument/2006/relationships/diagramColors" Target="../diagrams/colors2.xml" /><Relationship Id="rId5" Type="http://schemas.openxmlformats.org/officeDocument/2006/relationships/diagramQuickStyle" Target="../diagrams/quickStyle2.xml" /><Relationship Id="rId4" Type="http://schemas.openxmlformats.org/officeDocument/2006/relationships/diagramLayout" Target="../diagrams/layout2.xml" /></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3.xml" /><Relationship Id="rId7" Type="http://schemas.microsoft.com/office/2007/relationships/diagramDrawing" Target="../diagrams/drawing3.xml" /><Relationship Id="rId2" Type="http://schemas.openxmlformats.org/officeDocument/2006/relationships/notesSlide" Target="../notesSlides/notesSlide34.xml" /><Relationship Id="rId1" Type="http://schemas.openxmlformats.org/officeDocument/2006/relationships/slideLayout" Target="../slideLayouts/slideLayout15.xml" /><Relationship Id="rId6" Type="http://schemas.openxmlformats.org/officeDocument/2006/relationships/diagramColors" Target="../diagrams/colors3.xml" /><Relationship Id="rId5" Type="http://schemas.openxmlformats.org/officeDocument/2006/relationships/diagramQuickStyle" Target="../diagrams/quickStyle3.xml" /><Relationship Id="rId4" Type="http://schemas.openxmlformats.org/officeDocument/2006/relationships/diagramLayout" Target="../diagrams/layout3.xml" /></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4.xml" /><Relationship Id="rId7" Type="http://schemas.microsoft.com/office/2007/relationships/diagramDrawing" Target="../diagrams/drawing4.xml" /><Relationship Id="rId2" Type="http://schemas.openxmlformats.org/officeDocument/2006/relationships/notesSlide" Target="../notesSlides/notesSlide35.xml" /><Relationship Id="rId1" Type="http://schemas.openxmlformats.org/officeDocument/2006/relationships/slideLayout" Target="../slideLayouts/slideLayout15.xml" /><Relationship Id="rId6" Type="http://schemas.openxmlformats.org/officeDocument/2006/relationships/diagramColors" Target="../diagrams/colors4.xml" /><Relationship Id="rId5" Type="http://schemas.openxmlformats.org/officeDocument/2006/relationships/diagramQuickStyle" Target="../diagrams/quickStyle4.xml" /><Relationship Id="rId4" Type="http://schemas.openxmlformats.org/officeDocument/2006/relationships/diagramLayout" Target="../diagrams/layout4.xml" /></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5.xml" /><Relationship Id="rId7" Type="http://schemas.microsoft.com/office/2007/relationships/diagramDrawing" Target="../diagrams/drawing5.xml" /><Relationship Id="rId2" Type="http://schemas.openxmlformats.org/officeDocument/2006/relationships/notesSlide" Target="../notesSlides/notesSlide36.xml" /><Relationship Id="rId1" Type="http://schemas.openxmlformats.org/officeDocument/2006/relationships/slideLayout" Target="../slideLayouts/slideLayout15.xml" /><Relationship Id="rId6" Type="http://schemas.openxmlformats.org/officeDocument/2006/relationships/diagramColors" Target="../diagrams/colors5.xml" /><Relationship Id="rId5" Type="http://schemas.openxmlformats.org/officeDocument/2006/relationships/diagramQuickStyle" Target="../diagrams/quickStyle5.xml" /><Relationship Id="rId4" Type="http://schemas.openxmlformats.org/officeDocument/2006/relationships/diagramLayout" Target="../diagrams/layout5.xml" /></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6.xml" /><Relationship Id="rId7" Type="http://schemas.microsoft.com/office/2007/relationships/diagramDrawing" Target="../diagrams/drawing6.xml" /><Relationship Id="rId2" Type="http://schemas.openxmlformats.org/officeDocument/2006/relationships/notesSlide" Target="../notesSlides/notesSlide37.xml" /><Relationship Id="rId1" Type="http://schemas.openxmlformats.org/officeDocument/2006/relationships/slideLayout" Target="../slideLayouts/slideLayout15.xml" /><Relationship Id="rId6" Type="http://schemas.openxmlformats.org/officeDocument/2006/relationships/diagramColors" Target="../diagrams/colors6.xml" /><Relationship Id="rId5" Type="http://schemas.openxmlformats.org/officeDocument/2006/relationships/diagramQuickStyle" Target="../diagrams/quickStyle6.xml" /><Relationship Id="rId4" Type="http://schemas.openxmlformats.org/officeDocument/2006/relationships/diagramLayout" Target="../diagrams/layout6.xml" /></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14.xml" /></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7.xml" /><Relationship Id="rId7" Type="http://schemas.microsoft.com/office/2007/relationships/diagramDrawing" Target="../diagrams/drawing7.xml" /><Relationship Id="rId2" Type="http://schemas.openxmlformats.org/officeDocument/2006/relationships/notesSlide" Target="../notesSlides/notesSlide38.xml" /><Relationship Id="rId1" Type="http://schemas.openxmlformats.org/officeDocument/2006/relationships/slideLayout" Target="../slideLayouts/slideLayout15.xml" /><Relationship Id="rId6" Type="http://schemas.openxmlformats.org/officeDocument/2006/relationships/diagramColors" Target="../diagrams/colors7.xml" /><Relationship Id="rId5" Type="http://schemas.openxmlformats.org/officeDocument/2006/relationships/diagramQuickStyle" Target="../diagrams/quickStyle7.xml" /><Relationship Id="rId4" Type="http://schemas.openxmlformats.org/officeDocument/2006/relationships/diagramLayout" Target="../diagrams/layout7.xml" /></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8.xml" /><Relationship Id="rId7" Type="http://schemas.microsoft.com/office/2007/relationships/diagramDrawing" Target="../diagrams/drawing8.xml" /><Relationship Id="rId2" Type="http://schemas.openxmlformats.org/officeDocument/2006/relationships/notesSlide" Target="../notesSlides/notesSlide39.xml" /><Relationship Id="rId1" Type="http://schemas.openxmlformats.org/officeDocument/2006/relationships/slideLayout" Target="../slideLayouts/slideLayout15.xml" /><Relationship Id="rId6" Type="http://schemas.openxmlformats.org/officeDocument/2006/relationships/diagramColors" Target="../diagrams/colors8.xml" /><Relationship Id="rId5" Type="http://schemas.openxmlformats.org/officeDocument/2006/relationships/diagramQuickStyle" Target="../diagrams/quickStyle8.xml" /><Relationship Id="rId4" Type="http://schemas.openxmlformats.org/officeDocument/2006/relationships/diagramLayout" Target="../diagrams/layout8.xml" /></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9.xml" /><Relationship Id="rId7" Type="http://schemas.microsoft.com/office/2007/relationships/diagramDrawing" Target="../diagrams/drawing9.xml" /><Relationship Id="rId2" Type="http://schemas.openxmlformats.org/officeDocument/2006/relationships/notesSlide" Target="../notesSlides/notesSlide40.xml" /><Relationship Id="rId1" Type="http://schemas.openxmlformats.org/officeDocument/2006/relationships/slideLayout" Target="../slideLayouts/slideLayout15.xml" /><Relationship Id="rId6" Type="http://schemas.openxmlformats.org/officeDocument/2006/relationships/diagramColors" Target="../diagrams/colors9.xml" /><Relationship Id="rId5" Type="http://schemas.openxmlformats.org/officeDocument/2006/relationships/diagramQuickStyle" Target="../diagrams/quickStyle9.xml" /><Relationship Id="rId4" Type="http://schemas.openxmlformats.org/officeDocument/2006/relationships/diagramLayout" Target="../diagrams/layout9.xml" /></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0.xml" /><Relationship Id="rId7" Type="http://schemas.microsoft.com/office/2007/relationships/diagramDrawing" Target="../diagrams/drawing10.xml" /><Relationship Id="rId2" Type="http://schemas.openxmlformats.org/officeDocument/2006/relationships/notesSlide" Target="../notesSlides/notesSlide41.xml" /><Relationship Id="rId1" Type="http://schemas.openxmlformats.org/officeDocument/2006/relationships/slideLayout" Target="../slideLayouts/slideLayout15.xml" /><Relationship Id="rId6" Type="http://schemas.openxmlformats.org/officeDocument/2006/relationships/diagramColors" Target="../diagrams/colors10.xml" /><Relationship Id="rId5" Type="http://schemas.openxmlformats.org/officeDocument/2006/relationships/diagramQuickStyle" Target="../diagrams/quickStyle10.xml" /><Relationship Id="rId4" Type="http://schemas.openxmlformats.org/officeDocument/2006/relationships/diagramLayout" Target="../diagrams/layout10.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standalone="yes"?>
<Relationships xmlns="http://schemas.openxmlformats.org/package/2006/relationships"><Relationship Id="rId3" Type="http://schemas.openxmlformats.org/officeDocument/2006/relationships/chart" Target="../charts/chart1.xml" /><Relationship Id="rId2" Type="http://schemas.openxmlformats.org/officeDocument/2006/relationships/notesSlide" Target="../notesSlides/notesSlide6.xml" /><Relationship Id="rId1" Type="http://schemas.openxmlformats.org/officeDocument/2006/relationships/slideLayout" Target="../slideLayouts/slideLayout14.xml" /></Relationships>
</file>

<file path=ppt/slides/_rels/slide8.xml.rels><?xml version="1.0" encoding="UTF-8" standalone="yes"?>
<Relationships xmlns="http://schemas.openxmlformats.org/package/2006/relationships"><Relationship Id="rId3" Type="http://schemas.openxmlformats.org/officeDocument/2006/relationships/chart" Target="../charts/chart2.xml" /><Relationship Id="rId2" Type="http://schemas.openxmlformats.org/officeDocument/2006/relationships/notesSlide" Target="../notesSlides/notesSlide7.xml" /><Relationship Id="rId1" Type="http://schemas.openxmlformats.org/officeDocument/2006/relationships/slideLayout" Target="../slideLayouts/slideLayout30.xml" /><Relationship Id="rId4" Type="http://schemas.openxmlformats.org/officeDocument/2006/relationships/chart" Target="../charts/chart3.xml" /></Relationships>
</file>

<file path=ppt/slides/_rels/slide9.xml.rels><?xml version="1.0" encoding="UTF-8" standalone="yes"?>
<Relationships xmlns="http://schemas.openxmlformats.org/package/2006/relationships"><Relationship Id="rId3" Type="http://schemas.openxmlformats.org/officeDocument/2006/relationships/chart" Target="../charts/chart4.xml" /><Relationship Id="rId2" Type="http://schemas.openxmlformats.org/officeDocument/2006/relationships/notesSlide" Target="../notesSlides/notesSlide8.xml" /><Relationship Id="rId1" Type="http://schemas.openxmlformats.org/officeDocument/2006/relationships/slideLayout" Target="../slideLayouts/slideLayout14.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asted-image.png">
            <a:extLst>
              <a:ext uri="{FF2B5EF4-FFF2-40B4-BE49-F238E27FC236}">
                <a16:creationId xmlns:a16="http://schemas.microsoft.com/office/drawing/2014/main" id="{8413E89C-B49A-4475-84BD-2CFB51B219DF}"/>
              </a:ext>
            </a:extLst>
          </p:cNvPr>
          <p:cNvPicPr>
            <a:picLocks noChangeAspect="1"/>
          </p:cNvPicPr>
          <p:nvPr/>
        </p:nvPicPr>
        <p:blipFill>
          <a:blip r:embed="rId3"/>
          <a:srcRect/>
          <a:stretch>
            <a:fillRect/>
          </a:stretch>
        </p:blipFill>
        <p:spPr>
          <a:xfrm flipH="1">
            <a:off x="2740721" y="11906"/>
            <a:ext cx="9451279" cy="6438900"/>
          </a:xfrm>
          <a:prstGeom prst="rect">
            <a:avLst/>
          </a:prstGeom>
          <a:effectLst>
            <a:softEdge rad="0"/>
          </a:effectLst>
        </p:spPr>
      </p:pic>
      <p:grpSp>
        <p:nvGrpSpPr>
          <p:cNvPr id="17" name="Group 16">
            <a:extLst>
              <a:ext uri="{FF2B5EF4-FFF2-40B4-BE49-F238E27FC236}">
                <a16:creationId xmlns:a16="http://schemas.microsoft.com/office/drawing/2014/main" id="{6BEB7F04-DEC3-47AD-A430-C67E8368B8AA}"/>
              </a:ext>
            </a:extLst>
          </p:cNvPr>
          <p:cNvGrpSpPr/>
          <p:nvPr/>
        </p:nvGrpSpPr>
        <p:grpSpPr>
          <a:xfrm>
            <a:off x="1" y="-4110"/>
            <a:ext cx="10083566" cy="6438900"/>
            <a:chOff x="-109056" y="115017"/>
            <a:chExt cx="8408711" cy="6323177"/>
          </a:xfrm>
          <a:solidFill>
            <a:srgbClr val="6A2A5B">
              <a:alpha val="89000"/>
            </a:srgbClr>
          </a:solidFill>
        </p:grpSpPr>
        <p:sp>
          <p:nvSpPr>
            <p:cNvPr id="18" name="Pentagon 20">
              <a:extLst>
                <a:ext uri="{FF2B5EF4-FFF2-40B4-BE49-F238E27FC236}">
                  <a16:creationId xmlns:a16="http://schemas.microsoft.com/office/drawing/2014/main" id="{507A1D26-8631-40AC-AFE5-53E0147BBEA7}"/>
                </a:ext>
              </a:extLst>
            </p:cNvPr>
            <p:cNvSpPr/>
            <p:nvPr userDrawn="1"/>
          </p:nvSpPr>
          <p:spPr>
            <a:xfrm>
              <a:off x="-109056" y="115017"/>
              <a:ext cx="8228045" cy="6323177"/>
            </a:xfrm>
            <a:prstGeom prst="homePlate">
              <a:avLst/>
            </a:prstGeom>
            <a:solidFill>
              <a:srgbClr val="0164AE">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351" dirty="0">
                <a:solidFill>
                  <a:srgbClr val="FFFFFF"/>
                </a:solidFill>
                <a:latin typeface="ＭＳ Ｐゴシック" panose="020B0600070205080204" pitchFamily="50" charset="-128"/>
                <a:ea typeface="ＭＳ Ｐゴシック" panose="020B0600070205080204" pitchFamily="50" charset="-128"/>
                <a:cs typeface="Mitr Medium" panose="00000600000000000000" pitchFamily="2" charset="-34"/>
              </a:endParaRPr>
            </a:p>
          </p:txBody>
        </p:sp>
        <p:pic>
          <p:nvPicPr>
            <p:cNvPr id="19" name="Picture 18">
              <a:extLst>
                <a:ext uri="{FF2B5EF4-FFF2-40B4-BE49-F238E27FC236}">
                  <a16:creationId xmlns:a16="http://schemas.microsoft.com/office/drawing/2014/main" id="{315DCEA7-C2DC-40D1-BACA-167C315695B6}"/>
                </a:ext>
              </a:extLst>
            </p:cNvPr>
            <p:cNvPicPr>
              <a:picLocks noChangeAspect="1"/>
            </p:cNvPicPr>
            <p:nvPr userDrawn="1"/>
          </p:nvPicPr>
          <p:blipFill>
            <a:blip r:embed="rId4"/>
            <a:stretch>
              <a:fillRect/>
            </a:stretch>
          </p:blipFill>
          <p:spPr>
            <a:xfrm>
              <a:off x="6589367" y="1345559"/>
              <a:ext cx="1710288" cy="4166883"/>
            </a:xfrm>
            <a:prstGeom prst="rect">
              <a:avLst/>
            </a:prstGeom>
            <a:noFill/>
          </p:spPr>
        </p:pic>
      </p:grpSp>
      <p:grpSp>
        <p:nvGrpSpPr>
          <p:cNvPr id="20" name="Group 19">
            <a:extLst>
              <a:ext uri="{FF2B5EF4-FFF2-40B4-BE49-F238E27FC236}">
                <a16:creationId xmlns:a16="http://schemas.microsoft.com/office/drawing/2014/main" id="{64BEBFA1-C7BB-4062-8115-9A1ABE0A7034}"/>
              </a:ext>
            </a:extLst>
          </p:cNvPr>
          <p:cNvGrpSpPr/>
          <p:nvPr/>
        </p:nvGrpSpPr>
        <p:grpSpPr>
          <a:xfrm>
            <a:off x="0" y="6462712"/>
            <a:ext cx="12196369" cy="408670"/>
            <a:chOff x="-4369" y="6508750"/>
            <a:chExt cx="12196369" cy="349250"/>
          </a:xfrm>
        </p:grpSpPr>
        <p:sp>
          <p:nvSpPr>
            <p:cNvPr id="21" name="Rectangle 11">
              <a:extLst>
                <a:ext uri="{FF2B5EF4-FFF2-40B4-BE49-F238E27FC236}">
                  <a16:creationId xmlns:a16="http://schemas.microsoft.com/office/drawing/2014/main" id="{CDCD82A2-682A-4780-8979-ED3B618E94C1}"/>
                </a:ext>
              </a:extLst>
            </p:cNvPr>
            <p:cNvSpPr/>
            <p:nvPr/>
          </p:nvSpPr>
          <p:spPr>
            <a:xfrm>
              <a:off x="-4369" y="6508750"/>
              <a:ext cx="6473749" cy="349250"/>
            </a:xfrm>
            <a:custGeom>
              <a:avLst/>
              <a:gdLst>
                <a:gd name="connsiteX0" fmla="*/ 0 w 6473749"/>
                <a:gd name="connsiteY0" fmla="*/ 0 h 514350"/>
                <a:gd name="connsiteX1" fmla="*/ 6473749 w 6473749"/>
                <a:gd name="connsiteY1" fmla="*/ 0 h 514350"/>
                <a:gd name="connsiteX2" fmla="*/ 6473749 w 6473749"/>
                <a:gd name="connsiteY2" fmla="*/ 514350 h 514350"/>
                <a:gd name="connsiteX3" fmla="*/ 0 w 6473749"/>
                <a:gd name="connsiteY3" fmla="*/ 514350 h 514350"/>
                <a:gd name="connsiteX4" fmla="*/ 0 w 6473749"/>
                <a:gd name="connsiteY4" fmla="*/ 0 h 514350"/>
                <a:gd name="connsiteX0" fmla="*/ 0 w 6473749"/>
                <a:gd name="connsiteY0" fmla="*/ 0 h 514350"/>
                <a:gd name="connsiteX1" fmla="*/ 6153709 w 6473749"/>
                <a:gd name="connsiteY1" fmla="*/ 0 h 514350"/>
                <a:gd name="connsiteX2" fmla="*/ 6473749 w 6473749"/>
                <a:gd name="connsiteY2" fmla="*/ 514350 h 514350"/>
                <a:gd name="connsiteX3" fmla="*/ 0 w 6473749"/>
                <a:gd name="connsiteY3" fmla="*/ 514350 h 514350"/>
                <a:gd name="connsiteX4" fmla="*/ 0 w 6473749"/>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3749" h="514350">
                  <a:moveTo>
                    <a:pt x="0" y="0"/>
                  </a:moveTo>
                  <a:lnTo>
                    <a:pt x="6153709" y="0"/>
                  </a:lnTo>
                  <a:lnTo>
                    <a:pt x="6473749" y="514350"/>
                  </a:lnTo>
                  <a:lnTo>
                    <a:pt x="0" y="514350"/>
                  </a:lnTo>
                  <a:lnTo>
                    <a:pt x="0" y="0"/>
                  </a:lnTo>
                  <a:close/>
                </a:path>
              </a:pathLst>
            </a:custGeom>
            <a:solidFill>
              <a:srgbClr val="F44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4C23"/>
                </a:solidFill>
                <a:effectLst/>
                <a:uLnTx/>
                <a:uFillTx/>
                <a:latin typeface="Calibri" panose="020F0502020204030204"/>
                <a:ea typeface="+mn-ea"/>
                <a:cs typeface="+mn-cs"/>
              </a:endParaRPr>
            </a:p>
          </p:txBody>
        </p:sp>
        <p:sp>
          <p:nvSpPr>
            <p:cNvPr id="22" name="Rectangle 12">
              <a:extLst>
                <a:ext uri="{FF2B5EF4-FFF2-40B4-BE49-F238E27FC236}">
                  <a16:creationId xmlns:a16="http://schemas.microsoft.com/office/drawing/2014/main" id="{D70AE314-47AF-4463-A229-E5673DCD3E56}"/>
                </a:ext>
              </a:extLst>
            </p:cNvPr>
            <p:cNvSpPr/>
            <p:nvPr/>
          </p:nvSpPr>
          <p:spPr>
            <a:xfrm>
              <a:off x="6322219" y="6620854"/>
              <a:ext cx="5869781" cy="237145"/>
            </a:xfrm>
            <a:custGeom>
              <a:avLst/>
              <a:gdLst>
                <a:gd name="connsiteX0" fmla="*/ 0 w 5648325"/>
                <a:gd name="connsiteY0" fmla="*/ 0 h 428625"/>
                <a:gd name="connsiteX1" fmla="*/ 5648325 w 5648325"/>
                <a:gd name="connsiteY1" fmla="*/ 0 h 428625"/>
                <a:gd name="connsiteX2" fmla="*/ 5648325 w 5648325"/>
                <a:gd name="connsiteY2" fmla="*/ 428625 h 428625"/>
                <a:gd name="connsiteX3" fmla="*/ 0 w 5648325"/>
                <a:gd name="connsiteY3" fmla="*/ 428625 h 428625"/>
                <a:gd name="connsiteX4" fmla="*/ 0 w 5648325"/>
                <a:gd name="connsiteY4" fmla="*/ 0 h 428625"/>
                <a:gd name="connsiteX0" fmla="*/ 0 w 5869781"/>
                <a:gd name="connsiteY0" fmla="*/ 2381 h 428625"/>
                <a:gd name="connsiteX1" fmla="*/ 5869781 w 5869781"/>
                <a:gd name="connsiteY1" fmla="*/ 0 h 428625"/>
                <a:gd name="connsiteX2" fmla="*/ 5869781 w 5869781"/>
                <a:gd name="connsiteY2" fmla="*/ 428625 h 428625"/>
                <a:gd name="connsiteX3" fmla="*/ 221456 w 5869781"/>
                <a:gd name="connsiteY3" fmla="*/ 428625 h 428625"/>
                <a:gd name="connsiteX4" fmla="*/ 0 w 5869781"/>
                <a:gd name="connsiteY4" fmla="*/ 2381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781" h="428625">
                  <a:moveTo>
                    <a:pt x="0" y="2381"/>
                  </a:moveTo>
                  <a:lnTo>
                    <a:pt x="5869781" y="0"/>
                  </a:lnTo>
                  <a:lnTo>
                    <a:pt x="5869781" y="428625"/>
                  </a:lnTo>
                  <a:lnTo>
                    <a:pt x="221456" y="428625"/>
                  </a:lnTo>
                  <a:lnTo>
                    <a:pt x="0" y="2381"/>
                  </a:lnTo>
                  <a:close/>
                </a:path>
              </a:pathLst>
            </a:custGeom>
            <a:solidFill>
              <a:srgbClr val="006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id="{E508593D-8C0D-4163-9A4A-7D6922F8A0DF}"/>
              </a:ext>
            </a:extLst>
          </p:cNvPr>
          <p:cNvSpPr/>
          <p:nvPr/>
        </p:nvSpPr>
        <p:spPr>
          <a:xfrm>
            <a:off x="-411061" y="2749142"/>
            <a:ext cx="8934275" cy="830997"/>
          </a:xfrm>
          <a:prstGeom prst="rect">
            <a:avLst/>
          </a:prstGeom>
        </p:spPr>
        <p:txBody>
          <a:bodyPr wrap="square">
            <a:spAutoFit/>
          </a:bodyPr>
          <a:lstStyle/>
          <a:p>
            <a:pPr algn="ctr"/>
            <a:r>
              <a:rPr lang="vi-VN" sz="2400" b="1">
                <a:solidFill>
                  <a:schemeClr val="bg1"/>
                </a:solidFill>
                <a:latin typeface="Times New Roman" panose="02020603050405020304" pitchFamily="18" charset="0"/>
                <a:cs typeface="Times New Roman" panose="02020603050405020304" pitchFamily="18" charset="0"/>
              </a:rPr>
              <a:t>TÌNH </a:t>
            </a:r>
            <a:r>
              <a:rPr lang="vi-VN" sz="2400" b="1" dirty="0">
                <a:solidFill>
                  <a:schemeClr val="bg1"/>
                </a:solidFill>
                <a:latin typeface="Times New Roman" panose="02020603050405020304" pitchFamily="18" charset="0"/>
                <a:cs typeface="Times New Roman" panose="02020603050405020304" pitchFamily="18" charset="0"/>
              </a:rPr>
              <a:t>HÌNH KINH TẾ-XÃ </a:t>
            </a:r>
            <a:r>
              <a:rPr lang="vi-VN" sz="2400" b="1">
                <a:solidFill>
                  <a:schemeClr val="bg1"/>
                </a:solidFill>
                <a:latin typeface="Times New Roman" panose="02020603050405020304" pitchFamily="18" charset="0"/>
                <a:cs typeface="Times New Roman" panose="02020603050405020304" pitchFamily="18" charset="0"/>
              </a:rPr>
              <a:t>HỘI NĂM 2023</a:t>
            </a:r>
            <a:endParaRPr lang="vi-VN" sz="2400" b="1" dirty="0">
              <a:solidFill>
                <a:schemeClr val="bg1"/>
              </a:solidFill>
              <a:latin typeface="Times New Roman" panose="02020603050405020304" pitchFamily="18" charset="0"/>
              <a:cs typeface="Times New Roman" panose="02020603050405020304" pitchFamily="18" charset="0"/>
            </a:endParaRPr>
          </a:p>
          <a:p>
            <a:pPr algn="ctr"/>
            <a:r>
              <a:rPr lang="vi-VN" sz="2400" b="1" dirty="0">
                <a:solidFill>
                  <a:schemeClr val="bg1"/>
                </a:solidFill>
                <a:latin typeface="Times New Roman" panose="02020603050405020304" pitchFamily="18" charset="0"/>
                <a:cs typeface="Times New Roman" panose="02020603050405020304" pitchFamily="18" charset="0"/>
              </a:rPr>
              <a:t>VÀ </a:t>
            </a:r>
            <a:r>
              <a:rPr lang="vi-VN" sz="2400" b="1">
                <a:solidFill>
                  <a:schemeClr val="bg1"/>
                </a:solidFill>
                <a:latin typeface="Times New Roman" panose="02020603050405020304" pitchFamily="18" charset="0"/>
                <a:cs typeface="Times New Roman" panose="02020603050405020304" pitchFamily="18" charset="0"/>
              </a:rPr>
              <a:t>NHIỆM VỤ, GIẢI PHÁP </a:t>
            </a:r>
            <a:r>
              <a:rPr lang="vi-VN" sz="2400" b="1" dirty="0">
                <a:solidFill>
                  <a:schemeClr val="bg1"/>
                </a:solidFill>
                <a:latin typeface="Times New Roman" panose="02020603050405020304" pitchFamily="18" charset="0"/>
                <a:cs typeface="Times New Roman" panose="02020603050405020304" pitchFamily="18" charset="0"/>
              </a:rPr>
              <a:t>TRỌNG </a:t>
            </a:r>
            <a:r>
              <a:rPr lang="vi-VN" sz="2400" b="1">
                <a:solidFill>
                  <a:schemeClr val="bg1"/>
                </a:solidFill>
                <a:latin typeface="Times New Roman" panose="02020603050405020304" pitchFamily="18" charset="0"/>
                <a:cs typeface="Times New Roman" panose="02020603050405020304" pitchFamily="18" charset="0"/>
              </a:rPr>
              <a:t>TÂM NĂM 2024</a:t>
            </a:r>
            <a:endParaRPr lang="vi-VN" sz="2400" b="1" dirty="0">
              <a:solidFill>
                <a:schemeClr val="bg1"/>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AFF07513-015F-41A9-A359-F024D1A33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8208" y="470420"/>
            <a:ext cx="1964164" cy="1988507"/>
          </a:xfrm>
          <a:prstGeom prst="rect">
            <a:avLst/>
          </a:prstGeom>
        </p:spPr>
      </p:pic>
    </p:spTree>
    <p:extLst>
      <p:ext uri="{BB962C8B-B14F-4D97-AF65-F5344CB8AC3E}">
        <p14:creationId xmlns:p14="http://schemas.microsoft.com/office/powerpoint/2010/main" val="1596329165"/>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A088EB8D-D661-77EC-6C18-A8FA65520B1B}"/>
              </a:ext>
            </a:extLst>
          </p:cNvPr>
          <p:cNvSpPr txBox="1"/>
          <p:nvPr/>
        </p:nvSpPr>
        <p:spPr>
          <a:xfrm>
            <a:off x="554608" y="538713"/>
            <a:ext cx="7122716" cy="461665"/>
          </a:xfrm>
          <a:prstGeom prst="rect">
            <a:avLst/>
          </a:prstGeom>
          <a:noFill/>
        </p:spPr>
        <p:txBody>
          <a:bodyPr wrap="square">
            <a:spAutoFit/>
          </a:bodyPr>
          <a:lstStyle/>
          <a:p>
            <a:pPr>
              <a:lnSpc>
                <a:spcPct val="100000"/>
              </a:lnSpc>
            </a:pPr>
            <a:r>
              <a:rPr lang="en-US" sz="2400" b="1" dirty="0">
                <a:latin typeface="Times New Roman" panose="02020603050405020304" pitchFamily="18" charset="0"/>
                <a:cs typeface="Times New Roman" panose="02020603050405020304" pitchFamily="18" charset="0"/>
              </a:rPr>
              <a:t>2</a:t>
            </a:r>
            <a:r>
              <a:rPr lang="vi-VN"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cấu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tổng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phẩm</a:t>
            </a:r>
            <a:endParaRPr lang="vi-VN" sz="2400" b="1" dirty="0">
              <a:latin typeface="+mj-lt"/>
              <a:cs typeface="Arial" panose="020B0604020202020204" pitchFamily="34" charset="0"/>
            </a:endParaRPr>
          </a:p>
        </p:txBody>
      </p:sp>
      <p:graphicFrame>
        <p:nvGraphicFramePr>
          <p:cNvPr id="2" name="Chart 1">
            <a:extLst>
              <a:ext uri="{FF2B5EF4-FFF2-40B4-BE49-F238E27FC236}">
                <a16:creationId xmlns:a16="http://schemas.microsoft.com/office/drawing/2014/main" id="{9A5E40AD-837C-EB3B-2E28-25F3410ACB89}"/>
              </a:ext>
            </a:extLst>
          </p:cNvPr>
          <p:cNvGraphicFramePr>
            <a:graphicFrameLocks/>
          </p:cNvGraphicFramePr>
          <p:nvPr>
            <p:extLst>
              <p:ext uri="{D42A27DB-BD31-4B8C-83A1-F6EECF244321}">
                <p14:modId xmlns:p14="http://schemas.microsoft.com/office/powerpoint/2010/main" val="1711197697"/>
              </p:ext>
            </p:extLst>
          </p:nvPr>
        </p:nvGraphicFramePr>
        <p:xfrm>
          <a:off x="6543199" y="1145381"/>
          <a:ext cx="4957762" cy="45672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938FC4EA-B981-A57C-2810-FB37CAB4EF6A}"/>
              </a:ext>
            </a:extLst>
          </p:cNvPr>
          <p:cNvGraphicFramePr>
            <a:graphicFrameLocks/>
          </p:cNvGraphicFramePr>
          <p:nvPr>
            <p:extLst>
              <p:ext uri="{D42A27DB-BD31-4B8C-83A1-F6EECF244321}">
                <p14:modId xmlns:p14="http://schemas.microsoft.com/office/powerpoint/2010/main" val="3621109037"/>
              </p:ext>
            </p:extLst>
          </p:nvPr>
        </p:nvGraphicFramePr>
        <p:xfrm>
          <a:off x="875223" y="1302543"/>
          <a:ext cx="5786437" cy="42529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39689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F2F47907-BFA6-9C9C-7410-0773243570E0}"/>
              </a:ext>
            </a:extLst>
          </p:cNvPr>
          <p:cNvSpPr txBox="1"/>
          <p:nvPr/>
        </p:nvSpPr>
        <p:spPr>
          <a:xfrm>
            <a:off x="675837" y="193194"/>
            <a:ext cx="7788003" cy="400110"/>
          </a:xfrm>
          <a:prstGeom prst="rect">
            <a:avLst/>
          </a:prstGeom>
          <a:noFill/>
        </p:spPr>
        <p:txBody>
          <a:bodyPr wrap="square">
            <a:spAutoFit/>
          </a:bodyPr>
          <a:lstStyle/>
          <a:p>
            <a:pPr>
              <a:lnSpc>
                <a:spcPct val="100000"/>
              </a:lnSpc>
            </a:pPr>
            <a:r>
              <a:rPr lang="en-US" sz="2000" b="1" dirty="0">
                <a:latin typeface="Times New Roman" panose="02020603050405020304" pitchFamily="18" charset="0"/>
                <a:cs typeface="Times New Roman" panose="02020603050405020304" pitchFamily="18" charset="0"/>
              </a:rPr>
              <a:t>3</a:t>
            </a:r>
            <a:r>
              <a:rPr lang="vi-VN"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chỉ</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tiêu</a:t>
            </a:r>
            <a:r>
              <a:rPr lang="en-US" sz="2000" b="1" dirty="0">
                <a:latin typeface="Times New Roman" panose="02020603050405020304" pitchFamily="18" charset="0"/>
                <a:cs typeface="Times New Roman" panose="02020603050405020304" pitchFamily="18" charset="0"/>
              </a:rPr>
              <a:t> do UBND </a:t>
            </a:r>
            <a:r>
              <a:rPr lang="en-US" sz="2000" b="1" dirty="0" err="1">
                <a:latin typeface="Times New Roman" panose="02020603050405020304" pitchFamily="18" charset="0"/>
                <a:cs typeface="Times New Roman" panose="02020603050405020304" pitchFamily="18" charset="0"/>
              </a:rPr>
              <a:t>tỉnh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giao</a:t>
            </a:r>
            <a:endParaRPr lang="vi-VN" sz="2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053B1BF-57DB-9CDE-B5B6-7CA8A175D68E}"/>
              </a:ext>
            </a:extLst>
          </p:cNvPr>
          <p:cNvSpPr txBox="1"/>
          <p:nvPr/>
        </p:nvSpPr>
        <p:spPr>
          <a:xfrm>
            <a:off x="5710742" y="503813"/>
            <a:ext cx="3088261" cy="369332"/>
          </a:xfrm>
          <a:prstGeom prst="rect">
            <a:avLst/>
          </a:prstGeom>
          <a:noFill/>
        </p:spPr>
        <p:txBody>
          <a:bodyPr wrap="square">
            <a:spAutoFit/>
          </a:bodyPr>
          <a:lstStyle/>
          <a:p>
            <a:pPr>
              <a:lnSpc>
                <a:spcPct val="100000"/>
              </a:lnSpc>
            </a:pPr>
            <a:r>
              <a:rPr lang="vi-VN" b="1">
                <a:latin typeface="+mj-lt"/>
                <a:cs typeface="Arial" panose="020B0604020202020204" pitchFamily="34" charset="0"/>
              </a:rPr>
              <a:t>THÀNH PHỐ QUY NHƠN</a:t>
            </a:r>
          </a:p>
        </p:txBody>
      </p:sp>
      <p:graphicFrame>
        <p:nvGraphicFramePr>
          <p:cNvPr id="6" name="Table 5">
            <a:extLst>
              <a:ext uri="{FF2B5EF4-FFF2-40B4-BE49-F238E27FC236}">
                <a16:creationId xmlns:a16="http://schemas.microsoft.com/office/drawing/2014/main" id="{B01FA201-2622-E2FF-4ACD-F5685FE84FA4}"/>
              </a:ext>
            </a:extLst>
          </p:cNvPr>
          <p:cNvGraphicFramePr>
            <a:graphicFrameLocks noGrp="1"/>
          </p:cNvGraphicFramePr>
          <p:nvPr>
            <p:extLst>
              <p:ext uri="{D42A27DB-BD31-4B8C-83A1-F6EECF244321}">
                <p14:modId xmlns:p14="http://schemas.microsoft.com/office/powerpoint/2010/main" val="923161132"/>
              </p:ext>
            </p:extLst>
          </p:nvPr>
        </p:nvGraphicFramePr>
        <p:xfrm>
          <a:off x="1055232" y="873145"/>
          <a:ext cx="10081535" cy="5939392"/>
        </p:xfrm>
        <a:graphic>
          <a:graphicData uri="http://schemas.openxmlformats.org/drawingml/2006/table">
            <a:tbl>
              <a:tblPr/>
              <a:tblGrid>
                <a:gridCol w="709032">
                  <a:extLst>
                    <a:ext uri="{9D8B030D-6E8A-4147-A177-3AD203B41FA5}">
                      <a16:colId xmlns:a16="http://schemas.microsoft.com/office/drawing/2014/main" val="552717686"/>
                    </a:ext>
                  </a:extLst>
                </a:gridCol>
                <a:gridCol w="3811043">
                  <a:extLst>
                    <a:ext uri="{9D8B030D-6E8A-4147-A177-3AD203B41FA5}">
                      <a16:colId xmlns:a16="http://schemas.microsoft.com/office/drawing/2014/main" val="110958282"/>
                    </a:ext>
                  </a:extLst>
                </a:gridCol>
                <a:gridCol w="1041390">
                  <a:extLst>
                    <a:ext uri="{9D8B030D-6E8A-4147-A177-3AD203B41FA5}">
                      <a16:colId xmlns:a16="http://schemas.microsoft.com/office/drawing/2014/main" val="136551862"/>
                    </a:ext>
                  </a:extLst>
                </a:gridCol>
                <a:gridCol w="1835592">
                  <a:extLst>
                    <a:ext uri="{9D8B030D-6E8A-4147-A177-3AD203B41FA5}">
                      <a16:colId xmlns:a16="http://schemas.microsoft.com/office/drawing/2014/main" val="3494404296"/>
                    </a:ext>
                  </a:extLst>
                </a:gridCol>
                <a:gridCol w="1308682">
                  <a:extLst>
                    <a:ext uri="{9D8B030D-6E8A-4147-A177-3AD203B41FA5}">
                      <a16:colId xmlns:a16="http://schemas.microsoft.com/office/drawing/2014/main" val="495550584"/>
                    </a:ext>
                  </a:extLst>
                </a:gridCol>
                <a:gridCol w="1375796">
                  <a:extLst>
                    <a:ext uri="{9D8B030D-6E8A-4147-A177-3AD203B41FA5}">
                      <a16:colId xmlns:a16="http://schemas.microsoft.com/office/drawing/2014/main" val="1199372766"/>
                    </a:ext>
                  </a:extLst>
                </a:gridCol>
              </a:tblGrid>
              <a:tr h="179662">
                <a:tc>
                  <a:txBody>
                    <a:bodyPr/>
                    <a:lstStyle/>
                    <a:p>
                      <a:pPr algn="ctr" fontAlgn="ctr"/>
                      <a:r>
                        <a:rPr lang="vi-VN" sz="1100" b="1" i="0" u="none" strike="noStrike">
                          <a:solidFill>
                            <a:srgbClr val="000000"/>
                          </a:solidFill>
                          <a:effectLst/>
                          <a:latin typeface="Times New Roman" panose="02020603050405020304" pitchFamily="18" charset="0"/>
                        </a:rPr>
                        <a:t>TT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100" b="1" i="0" u="none" strike="noStrike">
                          <a:solidFill>
                            <a:srgbClr val="000000"/>
                          </a:solidFill>
                          <a:effectLst/>
                          <a:latin typeface="Times New Roman" panose="02020603050405020304" pitchFamily="18" charset="0"/>
                        </a:rPr>
                        <a:t>Chỉ tiêu</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100" b="1" i="0" u="none" strike="noStrike">
                          <a:solidFill>
                            <a:srgbClr val="000000"/>
                          </a:solidFill>
                          <a:effectLst/>
                          <a:latin typeface="Times New Roman" panose="02020603050405020304" pitchFamily="18" charset="0"/>
                        </a:rPr>
                        <a:t>Đơn vị tính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vi-VN" sz="1100" b="1" i="0" u="none" strike="noStrike">
                          <a:solidFill>
                            <a:srgbClr val="000000"/>
                          </a:solidFill>
                          <a:effectLst/>
                          <a:latin typeface="Times New Roman" panose="02020603050405020304" pitchFamily="18" charset="0"/>
                        </a:rPr>
                        <a:t>Năm 2023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400876962"/>
                  </a:ext>
                </a:extLst>
              </a:tr>
              <a:tr h="139822">
                <a:tc>
                  <a:txBody>
                    <a:bodyPr/>
                    <a:lstStyle/>
                    <a:p>
                      <a:pPr algn="ctr" fontAlgn="ctr"/>
                      <a:r>
                        <a:rPr lang="vi-VN" sz="1100" b="0" i="1" u="none" strike="noStrike">
                          <a:solidFill>
                            <a:srgbClr val="000000"/>
                          </a:solidFill>
                          <a:effectLst/>
                          <a:latin typeface="Times New Roman" panose="02020603050405020304" pitchFamily="18" charset="0"/>
                        </a:rPr>
                        <a:t>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100" b="0" i="1" u="none" strike="noStrike">
                          <a:solidFill>
                            <a:srgbClr val="000000"/>
                          </a:solidFill>
                          <a:effectLst/>
                          <a:latin typeface="Times New Roman" panose="02020603050405020304" pitchFamily="18" charset="0"/>
                        </a:rPr>
                        <a:t>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100" b="0" i="1" u="none" strike="noStrike">
                          <a:solidFill>
                            <a:srgbClr val="000000"/>
                          </a:solidFill>
                          <a:effectLst/>
                          <a:latin typeface="Times New Roman" panose="02020603050405020304" pitchFamily="18" charset="0"/>
                        </a:rPr>
                        <a:t>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vi-VN" sz="1100" b="0" i="1" u="none" strike="noStrike">
                          <a:solidFill>
                            <a:srgbClr val="000000"/>
                          </a:solidFill>
                          <a:effectLst/>
                          <a:latin typeface="Times New Roman" panose="02020603050405020304" pitchFamily="18" charset="0"/>
                        </a:rPr>
                        <a:t>4</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vi-VN"/>
                    </a:p>
                  </a:txBody>
                  <a:tcPr/>
                </a:tc>
                <a:tc>
                  <a:txBody>
                    <a:bodyPr/>
                    <a:lstStyle/>
                    <a:p>
                      <a:pPr algn="ctr" fontAlgn="ctr"/>
                      <a:r>
                        <a:rPr lang="vi-VN" sz="1100" b="0" i="0" u="none" strike="noStrike">
                          <a:solidFill>
                            <a:srgbClr val="000000"/>
                          </a:solidFill>
                          <a:effectLst/>
                          <a:latin typeface="Times New Roman" panose="02020603050405020304" pitchFamily="18" charset="0"/>
                        </a:rPr>
                        <a:t> 5</a:t>
                      </a:r>
                    </a:p>
                  </a:txBody>
                  <a:tcPr marL="4211" marR="4211" marT="42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1257405"/>
                  </a:ext>
                </a:extLst>
              </a:tr>
              <a:tr h="182398">
                <a:tc>
                  <a:txBody>
                    <a:bodyPr/>
                    <a:lstStyle/>
                    <a:p>
                      <a:pPr algn="ctr" fontAlgn="ctr"/>
                      <a:r>
                        <a:rPr lang="vi-VN" sz="11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1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1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100" b="0" i="1" u="none" strike="noStrike">
                          <a:solidFill>
                            <a:srgbClr val="000000"/>
                          </a:solidFill>
                          <a:effectLst/>
                          <a:latin typeface="Times New Roman" panose="02020603050405020304" pitchFamily="18" charset="0"/>
                        </a:rPr>
                        <a:t>Tỉnh giao</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100" b="0" i="1" u="none" strike="noStrike">
                          <a:solidFill>
                            <a:srgbClr val="000000"/>
                          </a:solidFill>
                          <a:effectLst/>
                          <a:latin typeface="Times New Roman" panose="02020603050405020304" pitchFamily="18" charset="0"/>
                        </a:rPr>
                        <a:t>Ước thực hiện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100" b="0" i="0" u="none" strike="noStrike">
                          <a:solidFill>
                            <a:srgbClr val="000000"/>
                          </a:solidFill>
                          <a:effectLst/>
                          <a:latin typeface="Times New Roman" panose="02020603050405020304" pitchFamily="18" charset="0"/>
                        </a:rPr>
                        <a:t>Kết quả</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2297076"/>
                  </a:ext>
                </a:extLst>
              </a:tr>
              <a:tr h="296396">
                <a:tc>
                  <a:txBody>
                    <a:bodyPr/>
                    <a:lstStyle/>
                    <a:p>
                      <a:pPr algn="ctr" fontAlgn="ctr"/>
                      <a:r>
                        <a:rPr lang="vi-VN" sz="1300" b="1" i="0" u="none" strike="noStrike">
                          <a:solidFill>
                            <a:srgbClr val="000000"/>
                          </a:solidFill>
                          <a:effectLst/>
                          <a:latin typeface="Times New Roman" panose="02020603050405020304" pitchFamily="18" charset="0"/>
                        </a:rPr>
                        <a:t>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Tổng giá trị sản phẩm (giá so sánh)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60.032.876 - 60.211.864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1" u="none" strike="noStrike">
                          <a:solidFill>
                            <a:srgbClr val="000000"/>
                          </a:solidFill>
                          <a:effectLst/>
                          <a:latin typeface="Times New Roman" panose="02020603050405020304" pitchFamily="18" charset="0"/>
                        </a:rPr>
                        <a:t>59.559.700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2007271"/>
                  </a:ext>
                </a:extLst>
              </a:tr>
              <a:tr h="182398">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Nông, lâm, thuỷ sản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2.151.653</a:t>
                      </a:r>
                      <a:r>
                        <a:rPr lang="vi-VN" sz="1300" b="1" i="0" u="none" strike="noStrike">
                          <a:solidFill>
                            <a:srgbClr val="000000"/>
                          </a:solidFill>
                          <a:effectLst/>
                          <a:latin typeface="Times New Roman" panose="02020603050405020304" pitchFamily="18" charset="0"/>
                        </a:rPr>
                        <a:t>- </a:t>
                      </a:r>
                      <a:r>
                        <a:rPr lang="vi-VN" sz="1300" b="0" i="0" u="none" strike="noStrike">
                          <a:solidFill>
                            <a:srgbClr val="000000"/>
                          </a:solidFill>
                          <a:effectLst/>
                          <a:latin typeface="Times New Roman" panose="02020603050405020304" pitchFamily="18" charset="0"/>
                        </a:rPr>
                        <a:t>2.151.653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2.095.147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1097243"/>
                  </a:ext>
                </a:extLst>
              </a:tr>
              <a:tr h="182398">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Công nghiệp và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36.792.117 </a:t>
                      </a:r>
                      <a:r>
                        <a:rPr lang="vi-VN" sz="1300" b="1" i="0" u="none" strike="noStrike">
                          <a:solidFill>
                            <a:srgbClr val="000000"/>
                          </a:solidFill>
                          <a:effectLst/>
                          <a:latin typeface="Times New Roman" panose="02020603050405020304" pitchFamily="18" charset="0"/>
                        </a:rPr>
                        <a:t>- </a:t>
                      </a:r>
                      <a:r>
                        <a:rPr lang="vi-VN" sz="1300" b="0" i="0" u="none" strike="noStrike">
                          <a:solidFill>
                            <a:srgbClr val="000000"/>
                          </a:solidFill>
                          <a:effectLst/>
                          <a:latin typeface="Times New Roman" panose="02020603050405020304" pitchFamily="18" charset="0"/>
                        </a:rPr>
                        <a:t>36.932.409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36.002.811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7268631"/>
                  </a:ext>
                </a:extLst>
              </a:tr>
              <a:tr h="205198">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Công nghiệp</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26.380.172- 26501.183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25.339.467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8061444"/>
                  </a:ext>
                </a:extLst>
              </a:tr>
              <a:tr h="223436">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10.411.945- 10.431.226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10.663.344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0196223"/>
                  </a:ext>
                </a:extLst>
              </a:tr>
              <a:tr h="182398">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21.089.106</a:t>
                      </a:r>
                      <a:r>
                        <a:rPr lang="vi-VN" sz="1300" b="1" i="0" u="none" strike="noStrike">
                          <a:solidFill>
                            <a:srgbClr val="000000"/>
                          </a:solidFill>
                          <a:effectLst/>
                          <a:latin typeface="Times New Roman" panose="02020603050405020304" pitchFamily="18" charset="0"/>
                        </a:rPr>
                        <a:t>- </a:t>
                      </a:r>
                      <a:r>
                        <a:rPr lang="vi-VN" sz="1300" b="0" i="0" u="none" strike="noStrike">
                          <a:solidFill>
                            <a:srgbClr val="000000"/>
                          </a:solidFill>
                          <a:effectLst/>
                          <a:latin typeface="Times New Roman" panose="02020603050405020304" pitchFamily="18" charset="0"/>
                        </a:rPr>
                        <a:t>21.127.802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21.461.742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443349"/>
                  </a:ext>
                </a:extLst>
              </a:tr>
              <a:tr h="108072">
                <a:tc>
                  <a:txBody>
                    <a:bodyPr/>
                    <a:lstStyle/>
                    <a:p>
                      <a:pPr algn="ctr" fontAlgn="ctr"/>
                      <a:r>
                        <a:rPr lang="vi-VN" sz="1300" b="1" i="0" u="none" strike="noStrike">
                          <a:solidFill>
                            <a:srgbClr val="000000"/>
                          </a:solidFill>
                          <a:effectLst/>
                          <a:latin typeface="Times New Roman" panose="02020603050405020304" pitchFamily="18" charset="0"/>
                        </a:rPr>
                        <a:t>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Tốc độ tăng giá trị sản phẩm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8,58 - 8,90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dirty="0">
                          <a:solidFill>
                            <a:schemeClr val="tx1"/>
                          </a:solidFill>
                          <a:effectLst/>
                          <a:latin typeface="Times New Roman" panose="02020603050405020304" pitchFamily="18" charset="0"/>
                        </a:rPr>
                        <a:t>7,59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9038571"/>
                  </a:ext>
                </a:extLst>
              </a:tr>
              <a:tr h="159598">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Nông, lâm, thuỷ sản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2,50 - 2,50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chemeClr val="tx1"/>
                          </a:solidFill>
                          <a:effectLst/>
                          <a:latin typeface="Times New Roman" panose="02020603050405020304" pitchFamily="18" charset="0"/>
                        </a:rPr>
                        <a:t>-0,30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8528476"/>
                  </a:ext>
                </a:extLst>
              </a:tr>
              <a:tr h="139822">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Công nghiệp và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8,72 - 9,13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6,47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0088505"/>
                  </a:ext>
                </a:extLst>
              </a:tr>
              <a:tr h="139822">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Công nghiệp</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9,00 -  9,50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4,70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4194719"/>
                  </a:ext>
                </a:extLst>
              </a:tr>
              <a:tr h="139822">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8,00 - 8,20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10,94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1116692"/>
                  </a:ext>
                </a:extLst>
              </a:tr>
              <a:tr h="139822">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9,00 - 9,20</a:t>
                      </a:r>
                    </a:p>
                  </a:txBody>
                  <a:tcPr marL="4211" marR="4211" marT="42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10,38</a:t>
                      </a:r>
                    </a:p>
                  </a:txBody>
                  <a:tcPr marL="4211" marR="4211" marT="42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 </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9926793"/>
                  </a:ext>
                </a:extLst>
              </a:tr>
              <a:tr h="139822">
                <a:tc>
                  <a:txBody>
                    <a:bodyPr/>
                    <a:lstStyle/>
                    <a:p>
                      <a:pPr algn="ctr" fontAlgn="ctr"/>
                      <a:r>
                        <a:rPr lang="vi-VN" sz="1300" b="1" i="0" u="none" strike="noStrike">
                          <a:solidFill>
                            <a:srgbClr val="000000"/>
                          </a:solidFill>
                          <a:effectLst/>
                          <a:latin typeface="Times New Roman" panose="02020603050405020304" pitchFamily="18" charset="0"/>
                        </a:rPr>
                        <a:t>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Kim ngạch xuất khẩu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USD</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1.030</a:t>
                      </a:r>
                    </a:p>
                  </a:txBody>
                  <a:tcPr marL="4211" marR="4211" marT="42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Times New Roman" panose="02020603050405020304" pitchFamily="18" charset="0"/>
                        </a:rPr>
                        <a:t>983,2</a:t>
                      </a:r>
                      <a:endParaRPr lang="vi-VN" sz="1300" b="0" i="0" u="none" strike="noStrike" dirty="0">
                        <a:solidFill>
                          <a:srgbClr val="000000"/>
                        </a:solidFill>
                        <a:effectLst/>
                        <a:latin typeface="Times New Roman" panose="02020603050405020304" pitchFamily="18" charset="0"/>
                      </a:endParaRPr>
                    </a:p>
                  </a:txBody>
                  <a:tcPr marL="4211" marR="4211" marT="42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Chưa đạt</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9730295"/>
                  </a:ext>
                </a:extLst>
              </a:tr>
              <a:tr h="139822">
                <a:tc>
                  <a:txBody>
                    <a:bodyPr/>
                    <a:lstStyle/>
                    <a:p>
                      <a:pPr algn="ctr" fontAlgn="ctr"/>
                      <a:r>
                        <a:rPr lang="vi-VN" sz="1300" b="1" i="0" u="none" strike="noStrike">
                          <a:solidFill>
                            <a:srgbClr val="000000"/>
                          </a:solidFill>
                          <a:effectLst/>
                          <a:latin typeface="Times New Roman" panose="02020603050405020304" pitchFamily="18" charset="0"/>
                        </a:rPr>
                        <a:t>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Tổng thu ngân sách trên địa bàn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3.220.915</a:t>
                      </a:r>
                    </a:p>
                  </a:txBody>
                  <a:tcPr marL="4211" marR="4211" marT="42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3.651.040</a:t>
                      </a:r>
                    </a:p>
                  </a:txBody>
                  <a:tcPr marL="4211" marR="4211" marT="42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Đạt</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6322620"/>
                  </a:ext>
                </a:extLst>
              </a:tr>
              <a:tr h="182398">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Thu tiền sử dụng đất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500.000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628.440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6601813"/>
                  </a:ext>
                </a:extLst>
              </a:tr>
              <a:tr h="191517">
                <a:tc>
                  <a:txBody>
                    <a:bodyPr/>
                    <a:lstStyle/>
                    <a:p>
                      <a:pPr algn="ctr" fontAlgn="ctr"/>
                      <a:r>
                        <a:rPr lang="vi-VN" sz="1300" b="1" i="0" u="none" strike="noStrike">
                          <a:solidFill>
                            <a:srgbClr val="000000"/>
                          </a:solidFill>
                          <a:effectLst/>
                          <a:latin typeface="Times New Roman" panose="02020603050405020304" pitchFamily="18" charset="0"/>
                        </a:rPr>
                        <a:t>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Doanh thu bán lẻ hàng hóa và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Tỷ đồng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51.854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Times New Roman" panose="02020603050405020304" pitchFamily="18" charset="0"/>
                        </a:rPr>
                        <a:t>49.804,7</a:t>
                      </a: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vi-VN" sz="1200" b="0" i="0" u="none" strike="noStrike" dirty="0">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8428036"/>
                  </a:ext>
                </a:extLst>
              </a:tr>
              <a:tr h="191517">
                <a:tc>
                  <a:txBody>
                    <a:bodyPr/>
                    <a:lstStyle/>
                    <a:p>
                      <a:pPr algn="ctr" fontAlgn="ctr"/>
                      <a:r>
                        <a:rPr lang="vi-VN" sz="1300" b="1" i="0" u="none" strike="noStrike">
                          <a:solidFill>
                            <a:srgbClr val="000000"/>
                          </a:solidFill>
                          <a:effectLst/>
                          <a:latin typeface="Times New Roman" panose="02020603050405020304" pitchFamily="18" charset="0"/>
                        </a:rPr>
                        <a:t>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dân số tham gia bảo hiểm y tế</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100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100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005932"/>
                  </a:ext>
                </a:extLst>
              </a:tr>
              <a:tr h="378475">
                <a:tc>
                  <a:txBody>
                    <a:bodyPr/>
                    <a:lstStyle/>
                    <a:p>
                      <a:pPr algn="ctr" fontAlgn="ctr"/>
                      <a:r>
                        <a:rPr lang="vi-VN" sz="1300" b="1" i="0" u="none" strike="noStrike">
                          <a:solidFill>
                            <a:srgbClr val="000000"/>
                          </a:solidFill>
                          <a:effectLst/>
                          <a:latin typeface="Times New Roman" panose="02020603050405020304" pitchFamily="18" charset="0"/>
                        </a:rPr>
                        <a:t>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trẻ em dưới 5 tuổi suy dinh dưỡng thể nhẹ cân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4,91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4,91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6948214"/>
                  </a:ext>
                </a:extLst>
              </a:tr>
              <a:tr h="139822">
                <a:tc>
                  <a:txBody>
                    <a:bodyPr/>
                    <a:lstStyle/>
                    <a:p>
                      <a:pPr algn="ctr" fontAlgn="ctr"/>
                      <a:r>
                        <a:rPr lang="vi-VN" sz="1300" b="1" i="0" u="none" strike="noStrike">
                          <a:solidFill>
                            <a:srgbClr val="000000"/>
                          </a:solidFill>
                          <a:effectLst/>
                          <a:latin typeface="Times New Roman" panose="02020603050405020304" pitchFamily="18" charset="0"/>
                        </a:rPr>
                        <a:t>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Giảm tỷ lệ nghèo đa chiều</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0,04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0,1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9108209"/>
                  </a:ext>
                </a:extLst>
              </a:tr>
              <a:tr h="255356">
                <a:tc>
                  <a:txBody>
                    <a:bodyPr/>
                    <a:lstStyle/>
                    <a:p>
                      <a:pPr algn="ctr" fontAlgn="ctr"/>
                      <a:r>
                        <a:rPr lang="vi-VN" sz="1300" b="1" i="0" u="none" strike="noStrike">
                          <a:solidFill>
                            <a:srgbClr val="000000"/>
                          </a:solidFill>
                          <a:effectLst/>
                          <a:latin typeface="Times New Roman" panose="02020603050405020304" pitchFamily="18" charset="0"/>
                        </a:rPr>
                        <a:t>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Bảo hiểm xã hội tự nguyện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2.157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2.160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3955113"/>
                  </a:ext>
                </a:extLst>
              </a:tr>
              <a:tr h="139822">
                <a:tc>
                  <a:txBody>
                    <a:bodyPr/>
                    <a:lstStyle/>
                    <a:p>
                      <a:pPr algn="ctr" fontAlgn="ctr"/>
                      <a:r>
                        <a:rPr lang="vi-VN" sz="1300" b="1" i="0" u="none" strike="noStrike">
                          <a:solidFill>
                            <a:srgbClr val="000000"/>
                          </a:solidFill>
                          <a:effectLst/>
                          <a:latin typeface="Times New Roman" panose="02020603050405020304" pitchFamily="18" charset="0"/>
                        </a:rPr>
                        <a:t>10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Tạo việc làm mới</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6.500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7.540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5782587"/>
                  </a:ext>
                </a:extLst>
              </a:tr>
              <a:tr h="139822">
                <a:tc>
                  <a:txBody>
                    <a:bodyPr/>
                    <a:lstStyle/>
                    <a:p>
                      <a:pPr algn="ctr" fontAlgn="ctr"/>
                      <a:r>
                        <a:rPr lang="vi-VN" sz="1300" b="1" i="0" u="none" strike="noStrike">
                          <a:solidFill>
                            <a:srgbClr val="000000"/>
                          </a:solidFill>
                          <a:effectLst/>
                          <a:latin typeface="Times New Roman" panose="02020603050405020304" pitchFamily="18" charset="0"/>
                        </a:rPr>
                        <a:t>11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Đào tạo nghề lao động nông thôn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150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155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2233877"/>
                  </a:ext>
                </a:extLst>
              </a:tr>
              <a:tr h="139822">
                <a:tc>
                  <a:txBody>
                    <a:bodyPr/>
                    <a:lstStyle/>
                    <a:p>
                      <a:pPr algn="ctr" fontAlgn="ctr"/>
                      <a:r>
                        <a:rPr lang="vi-VN" sz="1300" b="1" i="0" u="none" strike="noStrike">
                          <a:solidFill>
                            <a:srgbClr val="000000"/>
                          </a:solidFill>
                          <a:effectLst/>
                          <a:latin typeface="Times New Roman" panose="02020603050405020304" pitchFamily="18" charset="0"/>
                        </a:rPr>
                        <a:t>12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che phủ rừng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32,40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3,24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7124327"/>
                  </a:ext>
                </a:extLst>
              </a:tr>
              <a:tr h="191517">
                <a:tc>
                  <a:txBody>
                    <a:bodyPr/>
                    <a:lstStyle/>
                    <a:p>
                      <a:pPr algn="ctr" fontAlgn="ctr"/>
                      <a:r>
                        <a:rPr lang="vi-VN" sz="1300" b="1" i="0" u="none" strike="noStrike">
                          <a:solidFill>
                            <a:srgbClr val="000000"/>
                          </a:solidFill>
                          <a:effectLst/>
                          <a:latin typeface="Times New Roman" panose="02020603050405020304" pitchFamily="18" charset="0"/>
                        </a:rPr>
                        <a:t>13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dân cư đô thị sử dụng nước sạch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99,86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99,5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2920917"/>
                  </a:ext>
                </a:extLst>
              </a:tr>
              <a:tr h="191517">
                <a:tc>
                  <a:txBody>
                    <a:bodyPr/>
                    <a:lstStyle/>
                    <a:p>
                      <a:pPr algn="ctr" fontAlgn="ctr"/>
                      <a:r>
                        <a:rPr lang="vi-VN" sz="1300" b="1" i="0" u="none" strike="noStrike">
                          <a:solidFill>
                            <a:srgbClr val="000000"/>
                          </a:solidFill>
                          <a:effectLst/>
                          <a:latin typeface="Times New Roman" panose="02020603050405020304" pitchFamily="18" charset="0"/>
                        </a:rPr>
                        <a:t>14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chất thải rắn ở đô thị được thu gom</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96</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Đạt</a:t>
                      </a:r>
                    </a:p>
                  </a:txBody>
                  <a:tcPr marL="4211" marR="4211" marT="42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2404221"/>
                  </a:ext>
                </a:extLst>
              </a:tr>
            </a:tbl>
          </a:graphicData>
        </a:graphic>
      </p:graphicFrame>
    </p:spTree>
    <p:extLst>
      <p:ext uri="{BB962C8B-B14F-4D97-AF65-F5344CB8AC3E}">
        <p14:creationId xmlns:p14="http://schemas.microsoft.com/office/powerpoint/2010/main" val="3823668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F053B1BF-57DB-9CDE-B5B6-7CA8A175D68E}"/>
              </a:ext>
            </a:extLst>
          </p:cNvPr>
          <p:cNvSpPr txBox="1"/>
          <p:nvPr/>
        </p:nvSpPr>
        <p:spPr>
          <a:xfrm>
            <a:off x="5170994" y="251906"/>
            <a:ext cx="3088261" cy="369332"/>
          </a:xfrm>
          <a:prstGeom prst="rect">
            <a:avLst/>
          </a:prstGeom>
          <a:noFill/>
        </p:spPr>
        <p:txBody>
          <a:bodyPr wrap="square">
            <a:spAutoFit/>
          </a:bodyPr>
          <a:lstStyle/>
          <a:p>
            <a:pPr>
              <a:lnSpc>
                <a:spcPct val="100000"/>
              </a:lnSpc>
            </a:pPr>
            <a:r>
              <a:rPr lang="vi-VN" b="1">
                <a:latin typeface="+mj-lt"/>
                <a:cs typeface="Arial" panose="020B0604020202020204" pitchFamily="34" charset="0"/>
              </a:rPr>
              <a:t>THỊ XÃ AN NHƠN</a:t>
            </a:r>
          </a:p>
        </p:txBody>
      </p:sp>
      <p:graphicFrame>
        <p:nvGraphicFramePr>
          <p:cNvPr id="3" name="Table 2">
            <a:extLst>
              <a:ext uri="{FF2B5EF4-FFF2-40B4-BE49-F238E27FC236}">
                <a16:creationId xmlns:a16="http://schemas.microsoft.com/office/drawing/2014/main" id="{B6021B6F-21CC-4423-26D6-D6265FDE2CB8}"/>
              </a:ext>
            </a:extLst>
          </p:cNvPr>
          <p:cNvGraphicFramePr>
            <a:graphicFrameLocks noGrp="1"/>
          </p:cNvGraphicFramePr>
          <p:nvPr>
            <p:extLst>
              <p:ext uri="{D42A27DB-BD31-4B8C-83A1-F6EECF244321}">
                <p14:modId xmlns:p14="http://schemas.microsoft.com/office/powerpoint/2010/main" val="1828344228"/>
              </p:ext>
            </p:extLst>
          </p:nvPr>
        </p:nvGraphicFramePr>
        <p:xfrm>
          <a:off x="762000" y="710262"/>
          <a:ext cx="10678038" cy="5952429"/>
        </p:xfrm>
        <a:graphic>
          <a:graphicData uri="http://schemas.openxmlformats.org/drawingml/2006/table">
            <a:tbl>
              <a:tblPr/>
              <a:tblGrid>
                <a:gridCol w="750984">
                  <a:extLst>
                    <a:ext uri="{9D8B030D-6E8A-4147-A177-3AD203B41FA5}">
                      <a16:colId xmlns:a16="http://schemas.microsoft.com/office/drawing/2014/main" val="612632499"/>
                    </a:ext>
                  </a:extLst>
                </a:gridCol>
                <a:gridCol w="4036532">
                  <a:extLst>
                    <a:ext uri="{9D8B030D-6E8A-4147-A177-3AD203B41FA5}">
                      <a16:colId xmlns:a16="http://schemas.microsoft.com/office/drawing/2014/main" val="1754628030"/>
                    </a:ext>
                  </a:extLst>
                </a:gridCol>
                <a:gridCol w="1103008">
                  <a:extLst>
                    <a:ext uri="{9D8B030D-6E8A-4147-A177-3AD203B41FA5}">
                      <a16:colId xmlns:a16="http://schemas.microsoft.com/office/drawing/2014/main" val="816766184"/>
                    </a:ext>
                  </a:extLst>
                </a:gridCol>
                <a:gridCol w="1595838">
                  <a:extLst>
                    <a:ext uri="{9D8B030D-6E8A-4147-A177-3AD203B41FA5}">
                      <a16:colId xmlns:a16="http://schemas.microsoft.com/office/drawing/2014/main" val="916163902"/>
                    </a:ext>
                  </a:extLst>
                </a:gridCol>
                <a:gridCol w="1595838">
                  <a:extLst>
                    <a:ext uri="{9D8B030D-6E8A-4147-A177-3AD203B41FA5}">
                      <a16:colId xmlns:a16="http://schemas.microsoft.com/office/drawing/2014/main" val="3175757208"/>
                    </a:ext>
                  </a:extLst>
                </a:gridCol>
                <a:gridCol w="1595838">
                  <a:extLst>
                    <a:ext uri="{9D8B030D-6E8A-4147-A177-3AD203B41FA5}">
                      <a16:colId xmlns:a16="http://schemas.microsoft.com/office/drawing/2014/main" val="2951600922"/>
                    </a:ext>
                  </a:extLst>
                </a:gridCol>
              </a:tblGrid>
              <a:tr h="165902">
                <a:tc>
                  <a:txBody>
                    <a:bodyPr/>
                    <a:lstStyle/>
                    <a:p>
                      <a:pPr algn="ctr" fontAlgn="ctr"/>
                      <a:r>
                        <a:rPr lang="vi-VN" sz="1300" b="1" i="0" u="none" strike="noStrike">
                          <a:solidFill>
                            <a:srgbClr val="000000"/>
                          </a:solidFill>
                          <a:effectLst/>
                          <a:latin typeface="Times New Roman" panose="02020603050405020304" pitchFamily="18" charset="0"/>
                        </a:rPr>
                        <a:t>TT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Chỉ tiêu</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Đơn vị tính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vi-VN" sz="1300" b="1" i="0" u="none" strike="noStrike">
                          <a:solidFill>
                            <a:srgbClr val="000000"/>
                          </a:solidFill>
                          <a:effectLst/>
                          <a:latin typeface="Times New Roman" panose="02020603050405020304" pitchFamily="18" charset="0"/>
                        </a:rPr>
                        <a:t>Năm 2023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vi-VN"/>
                    </a:p>
                  </a:txBody>
                  <a:tcPr/>
                </a:tc>
                <a:tc hMerge="1">
                  <a:txBody>
                    <a:bodyPr/>
                    <a:lstStyle/>
                    <a:p>
                      <a:pPr algn="ctr" fontAlgn="ctr"/>
                      <a:endParaRPr lang="vi-VN" sz="1300" b="1"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3296818"/>
                  </a:ext>
                </a:extLst>
              </a:tr>
              <a:tr h="88425">
                <a:tc>
                  <a:txBody>
                    <a:bodyPr/>
                    <a:lstStyle/>
                    <a:p>
                      <a:pPr algn="ctr" fontAlgn="ctr"/>
                      <a:r>
                        <a:rPr lang="vi-VN" sz="1300" b="0" i="1" u="none" strike="noStrike">
                          <a:solidFill>
                            <a:srgbClr val="000000"/>
                          </a:solidFill>
                          <a:effectLst/>
                          <a:latin typeface="Times New Roman" panose="02020603050405020304" pitchFamily="18" charset="0"/>
                        </a:rPr>
                        <a:t>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vi-VN" sz="1300" b="0" i="1" u="none" strike="noStrike">
                          <a:solidFill>
                            <a:srgbClr val="000000"/>
                          </a:solidFill>
                          <a:effectLst/>
                          <a:latin typeface="Times New Roman" panose="02020603050405020304" pitchFamily="18" charset="0"/>
                        </a:rPr>
                        <a:t>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vi-VN"/>
                    </a:p>
                  </a:txBody>
                  <a:tcPr/>
                </a:tc>
                <a:tc>
                  <a:txBody>
                    <a:bodyPr/>
                    <a:lstStyle/>
                    <a:p>
                      <a:pPr algn="ctr" fontAlgn="ctr"/>
                      <a:r>
                        <a:rPr lang="vi-VN" sz="1300" b="0" i="1" u="none" strike="noStrike">
                          <a:solidFill>
                            <a:srgbClr val="000000"/>
                          </a:solidFill>
                          <a:effectLst/>
                          <a:latin typeface="Times New Roman" panose="02020603050405020304" pitchFamily="18" charset="0"/>
                        </a:rPr>
                        <a:t>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298217"/>
                  </a:ext>
                </a:extLst>
              </a:tr>
              <a:tr h="168428">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Tỉnh giao</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Ước thực hiện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Kết quả</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2738126"/>
                  </a:ext>
                </a:extLst>
              </a:tr>
              <a:tr h="273696">
                <a:tc>
                  <a:txBody>
                    <a:bodyPr/>
                    <a:lstStyle/>
                    <a:p>
                      <a:pPr algn="ctr" fontAlgn="ctr"/>
                      <a:r>
                        <a:rPr lang="vi-VN" sz="1300" b="1" i="0" u="none" strike="noStrike">
                          <a:solidFill>
                            <a:srgbClr val="000000"/>
                          </a:solidFill>
                          <a:effectLst/>
                          <a:latin typeface="Times New Roman" panose="02020603050405020304" pitchFamily="18" charset="0"/>
                        </a:rPr>
                        <a:t>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Tổng giá trị sản phẩm (giá so sánh)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22.767.749</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22.801.253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4687360"/>
                  </a:ext>
                </a:extLst>
              </a:tr>
              <a:tr h="168428">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Nông, lâm, thuỷ sản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1.987.676</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2.018.806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4695257"/>
                  </a:ext>
                </a:extLst>
              </a:tr>
              <a:tr h="168428">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Công nghiệp và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16.807.436</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16.824.792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4422315"/>
                  </a:ext>
                </a:extLst>
              </a:tr>
              <a:tr h="189482">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Công nghiệp</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14.317.824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14.015.244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3088737"/>
                  </a:ext>
                </a:extLst>
              </a:tr>
              <a:tr h="206324">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2.489.612</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2.809.548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3243804"/>
                  </a:ext>
                </a:extLst>
              </a:tr>
              <a:tr h="168428">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3.972.637</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3.957.655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6953620"/>
                  </a:ext>
                </a:extLst>
              </a:tr>
              <a:tr h="160007">
                <a:tc>
                  <a:txBody>
                    <a:bodyPr/>
                    <a:lstStyle/>
                    <a:p>
                      <a:pPr algn="ctr" fontAlgn="ctr"/>
                      <a:r>
                        <a:rPr lang="vi-VN" sz="1300" b="1" i="0" u="none" strike="noStrike">
                          <a:solidFill>
                            <a:srgbClr val="000000"/>
                          </a:solidFill>
                          <a:effectLst/>
                          <a:latin typeface="Times New Roman" panose="02020603050405020304" pitchFamily="18" charset="0"/>
                        </a:rPr>
                        <a:t>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Tốc độ tăng giá trị sản phẩm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6,98 - 7,75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7,57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vi-VN" sz="1300" b="0" i="0" u="none" strike="noStrike">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67274"/>
                  </a:ext>
                </a:extLst>
              </a:tr>
              <a:tr h="147375">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Nông, lâm, thuỷ sản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2,50 - 2,50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4,55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6965315"/>
                  </a:ext>
                </a:extLst>
              </a:tr>
              <a:tr h="88425">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Công nghiệp và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7,78 - 8,70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7,89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7224296"/>
                  </a:ext>
                </a:extLst>
              </a:tr>
              <a:tr h="88425">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Công nghiệp</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8,00 - 9,00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5,72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1032841"/>
                  </a:ext>
                </a:extLst>
              </a:tr>
              <a:tr h="88425">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6,50 - 7,00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20,19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431360"/>
                  </a:ext>
                </a:extLst>
              </a:tr>
              <a:tr h="88425">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6,00 - 6,50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7,81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6817440"/>
                  </a:ext>
                </a:extLst>
              </a:tr>
              <a:tr h="105268">
                <a:tc>
                  <a:txBody>
                    <a:bodyPr/>
                    <a:lstStyle/>
                    <a:p>
                      <a:pPr algn="ctr" fontAlgn="ctr"/>
                      <a:r>
                        <a:rPr lang="vi-VN" sz="1300" b="1" i="0" u="none" strike="noStrike">
                          <a:solidFill>
                            <a:srgbClr val="000000"/>
                          </a:solidFill>
                          <a:effectLst/>
                          <a:latin typeface="Times New Roman" panose="02020603050405020304" pitchFamily="18" charset="0"/>
                        </a:rPr>
                        <a:t>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Kim ngạch xuất khẩu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USD</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72</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300" b="0" i="0" u="none" strike="noStrike" dirty="0">
                          <a:solidFill>
                            <a:srgbClr val="000000"/>
                          </a:solidFill>
                          <a:effectLst/>
                          <a:latin typeface="Times New Roman" panose="02020603050405020304" pitchFamily="18" charset="0"/>
                        </a:rPr>
                        <a:t>96,8</a:t>
                      </a: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4056278"/>
                  </a:ext>
                </a:extLst>
              </a:tr>
              <a:tr h="233509">
                <a:tc>
                  <a:txBody>
                    <a:bodyPr/>
                    <a:lstStyle/>
                    <a:p>
                      <a:pPr algn="ctr" fontAlgn="ctr"/>
                      <a:r>
                        <a:rPr lang="vi-VN" sz="1300" b="1" i="0" u="none" strike="noStrike">
                          <a:solidFill>
                            <a:srgbClr val="000000"/>
                          </a:solidFill>
                          <a:effectLst/>
                          <a:latin typeface="Times New Roman" panose="02020603050405020304" pitchFamily="18" charset="0"/>
                        </a:rPr>
                        <a:t>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Tổng thu ngân sách trên địa bàn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989.050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1.162.420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7588449"/>
                  </a:ext>
                </a:extLst>
              </a:tr>
              <a:tr h="168428">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Thu tiền sử dụng đất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600.000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592.260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3113725"/>
                  </a:ext>
                </a:extLst>
              </a:tr>
              <a:tr h="176849">
                <a:tc>
                  <a:txBody>
                    <a:bodyPr/>
                    <a:lstStyle/>
                    <a:p>
                      <a:pPr algn="ctr" fontAlgn="ctr"/>
                      <a:r>
                        <a:rPr lang="vi-VN" sz="1300" b="1" i="0" u="none" strike="noStrike">
                          <a:solidFill>
                            <a:srgbClr val="000000"/>
                          </a:solidFill>
                          <a:effectLst/>
                          <a:latin typeface="Times New Roman" panose="02020603050405020304" pitchFamily="18" charset="0"/>
                        </a:rPr>
                        <a:t>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Doanh thu bán lẻ hàng hóa và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Tỷ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12.054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Times New Roman" panose="02020603050405020304" pitchFamily="18" charset="0"/>
                        </a:rPr>
                        <a:t>11.844,3</a:t>
                      </a: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8633413"/>
                  </a:ext>
                </a:extLst>
              </a:tr>
              <a:tr h="176849">
                <a:tc>
                  <a:txBody>
                    <a:bodyPr/>
                    <a:lstStyle/>
                    <a:p>
                      <a:pPr algn="ctr" fontAlgn="ctr"/>
                      <a:r>
                        <a:rPr lang="vi-VN" sz="1300" b="1" i="0" u="none" strike="noStrike">
                          <a:solidFill>
                            <a:srgbClr val="000000"/>
                          </a:solidFill>
                          <a:effectLst/>
                          <a:latin typeface="Times New Roman" panose="02020603050405020304" pitchFamily="18" charset="0"/>
                        </a:rPr>
                        <a:t>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dân số tham gia bảo hiểm y tế</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95,15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95,15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6316133"/>
                  </a:ext>
                </a:extLst>
              </a:tr>
              <a:tr h="349488">
                <a:tc>
                  <a:txBody>
                    <a:bodyPr/>
                    <a:lstStyle/>
                    <a:p>
                      <a:pPr algn="ctr" fontAlgn="ctr"/>
                      <a:r>
                        <a:rPr lang="vi-VN" sz="1300" b="1" i="0" u="none" strike="noStrike">
                          <a:solidFill>
                            <a:srgbClr val="000000"/>
                          </a:solidFill>
                          <a:effectLst/>
                          <a:latin typeface="Times New Roman" panose="02020603050405020304" pitchFamily="18" charset="0"/>
                        </a:rPr>
                        <a:t>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trẻ em dưới 5 tuổi suy dinh dưỡng thể nhẹ cân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7,30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6,82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Đạt</a:t>
                      </a:r>
                      <a:endPar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5851996"/>
                  </a:ext>
                </a:extLst>
              </a:tr>
              <a:tr h="105268">
                <a:tc>
                  <a:txBody>
                    <a:bodyPr/>
                    <a:lstStyle/>
                    <a:p>
                      <a:pPr algn="ctr" fontAlgn="ctr"/>
                      <a:r>
                        <a:rPr lang="vi-VN" sz="1300" b="1" i="0" u="none" strike="noStrike">
                          <a:solidFill>
                            <a:srgbClr val="000000"/>
                          </a:solidFill>
                          <a:effectLst/>
                          <a:latin typeface="Times New Roman" panose="02020603050405020304" pitchFamily="18" charset="0"/>
                        </a:rPr>
                        <a:t>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Giảm tỷ lệ nghèo đa chiều</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1,80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1,60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2077624"/>
                  </a:ext>
                </a:extLst>
              </a:tr>
              <a:tr h="235799">
                <a:tc>
                  <a:txBody>
                    <a:bodyPr/>
                    <a:lstStyle/>
                    <a:p>
                      <a:pPr algn="ctr" fontAlgn="ctr"/>
                      <a:r>
                        <a:rPr lang="vi-VN" sz="1300" b="1" i="0" u="none" strike="noStrike">
                          <a:solidFill>
                            <a:srgbClr val="000000"/>
                          </a:solidFill>
                          <a:effectLst/>
                          <a:latin typeface="Times New Roman" panose="02020603050405020304" pitchFamily="18" charset="0"/>
                        </a:rPr>
                        <a:t>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Bảo hiểm xã hội tự nguyện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1.295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1.320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9947405"/>
                  </a:ext>
                </a:extLst>
              </a:tr>
              <a:tr h="105268">
                <a:tc>
                  <a:txBody>
                    <a:bodyPr/>
                    <a:lstStyle/>
                    <a:p>
                      <a:pPr algn="ctr" fontAlgn="ctr"/>
                      <a:r>
                        <a:rPr lang="vi-VN" sz="1300" b="1" i="0" u="none" strike="noStrike">
                          <a:solidFill>
                            <a:srgbClr val="000000"/>
                          </a:solidFill>
                          <a:effectLst/>
                          <a:latin typeface="Times New Roman" panose="02020603050405020304" pitchFamily="18" charset="0"/>
                        </a:rPr>
                        <a:t>10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Tạo việc làm mới</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2.000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2.500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6489738"/>
                  </a:ext>
                </a:extLst>
              </a:tr>
              <a:tr h="105268">
                <a:tc>
                  <a:txBody>
                    <a:bodyPr/>
                    <a:lstStyle/>
                    <a:p>
                      <a:pPr algn="ctr" fontAlgn="ctr"/>
                      <a:r>
                        <a:rPr lang="vi-VN" sz="1300" b="1" i="0" u="none" strike="noStrike">
                          <a:solidFill>
                            <a:srgbClr val="000000"/>
                          </a:solidFill>
                          <a:effectLst/>
                          <a:latin typeface="Times New Roman" panose="02020603050405020304" pitchFamily="18" charset="0"/>
                        </a:rPr>
                        <a:t>11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Đào tạo nghề lao động nông thôn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566</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610,0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6951868"/>
                  </a:ext>
                </a:extLst>
              </a:tr>
              <a:tr h="105268">
                <a:tc>
                  <a:txBody>
                    <a:bodyPr/>
                    <a:lstStyle/>
                    <a:p>
                      <a:pPr algn="ctr" fontAlgn="ctr"/>
                      <a:r>
                        <a:rPr lang="vi-VN" sz="1300" b="1" i="0" u="none" strike="noStrike">
                          <a:solidFill>
                            <a:srgbClr val="000000"/>
                          </a:solidFill>
                          <a:effectLst/>
                          <a:latin typeface="Times New Roman" panose="02020603050405020304" pitchFamily="18" charset="0"/>
                        </a:rPr>
                        <a:t>12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che phủ rừng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25,95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26,05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0585581"/>
                  </a:ext>
                </a:extLst>
              </a:tr>
              <a:tr h="176849">
                <a:tc>
                  <a:txBody>
                    <a:bodyPr/>
                    <a:lstStyle/>
                    <a:p>
                      <a:pPr algn="ctr" fontAlgn="ctr"/>
                      <a:r>
                        <a:rPr lang="vi-VN" sz="1300" b="1" i="0" u="none" strike="noStrike">
                          <a:solidFill>
                            <a:srgbClr val="000000"/>
                          </a:solidFill>
                          <a:effectLst/>
                          <a:latin typeface="Times New Roman" panose="02020603050405020304" pitchFamily="18" charset="0"/>
                        </a:rPr>
                        <a:t>13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dân cư đô thị sử dụng nước sạch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78,67</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93,13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0102077"/>
                  </a:ext>
                </a:extLst>
              </a:tr>
              <a:tr h="176849">
                <a:tc>
                  <a:txBody>
                    <a:bodyPr/>
                    <a:lstStyle/>
                    <a:p>
                      <a:pPr algn="ctr" fontAlgn="ctr"/>
                      <a:r>
                        <a:rPr lang="vi-VN" sz="1300" b="1" i="0" u="none" strike="noStrike">
                          <a:solidFill>
                            <a:srgbClr val="000000"/>
                          </a:solidFill>
                          <a:effectLst/>
                          <a:latin typeface="Times New Roman" panose="02020603050405020304" pitchFamily="18" charset="0"/>
                        </a:rPr>
                        <a:t>14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chất thải rắn ở đô thị được thu gom</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88</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99,13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6044321"/>
                  </a:ext>
                </a:extLst>
              </a:tr>
            </a:tbl>
          </a:graphicData>
        </a:graphic>
      </p:graphicFrame>
    </p:spTree>
    <p:extLst>
      <p:ext uri="{BB962C8B-B14F-4D97-AF65-F5344CB8AC3E}">
        <p14:creationId xmlns:p14="http://schemas.microsoft.com/office/powerpoint/2010/main" val="4293058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F053B1BF-57DB-9CDE-B5B6-7CA8A175D68E}"/>
              </a:ext>
            </a:extLst>
          </p:cNvPr>
          <p:cNvSpPr txBox="1"/>
          <p:nvPr/>
        </p:nvSpPr>
        <p:spPr>
          <a:xfrm>
            <a:off x="5113844" y="168708"/>
            <a:ext cx="3088261" cy="369332"/>
          </a:xfrm>
          <a:prstGeom prst="rect">
            <a:avLst/>
          </a:prstGeom>
          <a:noFill/>
        </p:spPr>
        <p:txBody>
          <a:bodyPr wrap="square">
            <a:spAutoFit/>
          </a:bodyPr>
          <a:lstStyle/>
          <a:p>
            <a:pPr>
              <a:lnSpc>
                <a:spcPct val="100000"/>
              </a:lnSpc>
            </a:pPr>
            <a:r>
              <a:rPr lang="vi-VN" b="1">
                <a:latin typeface="+mj-lt"/>
                <a:cs typeface="Arial" panose="020B0604020202020204" pitchFamily="34" charset="0"/>
              </a:rPr>
              <a:t>THỊ XÃ HOÀI NHƠN</a:t>
            </a:r>
          </a:p>
        </p:txBody>
      </p:sp>
      <p:graphicFrame>
        <p:nvGraphicFramePr>
          <p:cNvPr id="2" name="Table 1">
            <a:extLst>
              <a:ext uri="{FF2B5EF4-FFF2-40B4-BE49-F238E27FC236}">
                <a16:creationId xmlns:a16="http://schemas.microsoft.com/office/drawing/2014/main" id="{DEC75860-71DA-74DF-D1B3-61643D5F93AF}"/>
              </a:ext>
            </a:extLst>
          </p:cNvPr>
          <p:cNvGraphicFramePr>
            <a:graphicFrameLocks noGrp="1"/>
          </p:cNvGraphicFramePr>
          <p:nvPr>
            <p:extLst>
              <p:ext uri="{D42A27DB-BD31-4B8C-83A1-F6EECF244321}">
                <p14:modId xmlns:p14="http://schemas.microsoft.com/office/powerpoint/2010/main" val="3274594203"/>
              </p:ext>
            </p:extLst>
          </p:nvPr>
        </p:nvGraphicFramePr>
        <p:xfrm>
          <a:off x="866775" y="579295"/>
          <a:ext cx="10458450" cy="6209655"/>
        </p:xfrm>
        <a:graphic>
          <a:graphicData uri="http://schemas.openxmlformats.org/drawingml/2006/table">
            <a:tbl>
              <a:tblPr/>
              <a:tblGrid>
                <a:gridCol w="664322">
                  <a:extLst>
                    <a:ext uri="{9D8B030D-6E8A-4147-A177-3AD203B41FA5}">
                      <a16:colId xmlns:a16="http://schemas.microsoft.com/office/drawing/2014/main" val="2915150976"/>
                    </a:ext>
                  </a:extLst>
                </a:gridCol>
                <a:gridCol w="3815799">
                  <a:extLst>
                    <a:ext uri="{9D8B030D-6E8A-4147-A177-3AD203B41FA5}">
                      <a16:colId xmlns:a16="http://schemas.microsoft.com/office/drawing/2014/main" val="3548554725"/>
                    </a:ext>
                  </a:extLst>
                </a:gridCol>
                <a:gridCol w="1263831">
                  <a:extLst>
                    <a:ext uri="{9D8B030D-6E8A-4147-A177-3AD203B41FA5}">
                      <a16:colId xmlns:a16="http://schemas.microsoft.com/office/drawing/2014/main" val="1094522967"/>
                    </a:ext>
                  </a:extLst>
                </a:gridCol>
                <a:gridCol w="1588456">
                  <a:extLst>
                    <a:ext uri="{9D8B030D-6E8A-4147-A177-3AD203B41FA5}">
                      <a16:colId xmlns:a16="http://schemas.microsoft.com/office/drawing/2014/main" val="866615127"/>
                    </a:ext>
                  </a:extLst>
                </a:gridCol>
                <a:gridCol w="1563021">
                  <a:extLst>
                    <a:ext uri="{9D8B030D-6E8A-4147-A177-3AD203B41FA5}">
                      <a16:colId xmlns:a16="http://schemas.microsoft.com/office/drawing/2014/main" val="4183758481"/>
                    </a:ext>
                  </a:extLst>
                </a:gridCol>
                <a:gridCol w="1563021">
                  <a:extLst>
                    <a:ext uri="{9D8B030D-6E8A-4147-A177-3AD203B41FA5}">
                      <a16:colId xmlns:a16="http://schemas.microsoft.com/office/drawing/2014/main" val="2456057532"/>
                    </a:ext>
                  </a:extLst>
                </a:gridCol>
              </a:tblGrid>
              <a:tr h="191565">
                <a:tc>
                  <a:txBody>
                    <a:bodyPr/>
                    <a:lstStyle/>
                    <a:p>
                      <a:pPr algn="ctr" fontAlgn="ctr"/>
                      <a:r>
                        <a:rPr lang="vi-VN" sz="1300" b="1" i="0" u="none" strike="noStrike">
                          <a:solidFill>
                            <a:srgbClr val="000000"/>
                          </a:solidFill>
                          <a:effectLst/>
                          <a:latin typeface="Times New Roman" panose="02020603050405020304" pitchFamily="18" charset="0"/>
                        </a:rPr>
                        <a:t>TT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Chỉ tiêu</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Đơn vị tính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vi-VN" sz="1300" b="1" i="0" u="none" strike="noStrike">
                          <a:solidFill>
                            <a:srgbClr val="000000"/>
                          </a:solidFill>
                          <a:effectLst/>
                          <a:latin typeface="Times New Roman" panose="02020603050405020304" pitchFamily="18" charset="0"/>
                        </a:rPr>
                        <a:t>Năm 2023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vi-VN"/>
                    </a:p>
                  </a:txBody>
                  <a:tcPr/>
                </a:tc>
                <a:tc hMerge="1">
                  <a:txBody>
                    <a:bodyPr/>
                    <a:lstStyle/>
                    <a:p>
                      <a:pPr algn="ctr" fontAlgn="ctr"/>
                      <a:endParaRPr lang="vi-VN" sz="1300" b="1"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9008533"/>
                  </a:ext>
                </a:extLst>
              </a:tr>
              <a:tr h="102103">
                <a:tc>
                  <a:txBody>
                    <a:bodyPr/>
                    <a:lstStyle/>
                    <a:p>
                      <a:pPr algn="ctr" fontAlgn="ctr"/>
                      <a:r>
                        <a:rPr lang="vi-VN" sz="1300" b="0" i="1" u="none" strike="noStrike">
                          <a:solidFill>
                            <a:srgbClr val="000000"/>
                          </a:solidFill>
                          <a:effectLst/>
                          <a:latin typeface="Times New Roman" panose="02020603050405020304" pitchFamily="18" charset="0"/>
                        </a:rPr>
                        <a:t>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vi-VN" sz="1300" b="0" i="1" u="none" strike="noStrike">
                          <a:solidFill>
                            <a:srgbClr val="000000"/>
                          </a:solidFill>
                          <a:effectLst/>
                          <a:latin typeface="Times New Roman" panose="02020603050405020304" pitchFamily="18" charset="0"/>
                        </a:rPr>
                        <a:t>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vi-VN"/>
                    </a:p>
                  </a:txBody>
                  <a:tcPr/>
                </a:tc>
                <a:tc>
                  <a:txBody>
                    <a:bodyPr/>
                    <a:lstStyle/>
                    <a:p>
                      <a:pPr algn="ctr" fontAlgn="ctr"/>
                      <a:r>
                        <a:rPr lang="vi-VN" sz="1300" b="0" i="1" u="none" strike="noStrike">
                          <a:solidFill>
                            <a:srgbClr val="000000"/>
                          </a:solidFill>
                          <a:effectLst/>
                          <a:latin typeface="Times New Roman" panose="02020603050405020304" pitchFamily="18" charset="0"/>
                        </a:rPr>
                        <a:t>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2173622"/>
                  </a:ext>
                </a:extLst>
              </a:tr>
              <a:tr h="194482">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Tỉnh giao</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Ước thực hiện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Kết quả</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7674961"/>
                  </a:ext>
                </a:extLst>
              </a:tr>
              <a:tr h="316033">
                <a:tc>
                  <a:txBody>
                    <a:bodyPr/>
                    <a:lstStyle/>
                    <a:p>
                      <a:pPr algn="ctr" fontAlgn="ctr"/>
                      <a:r>
                        <a:rPr lang="vi-VN" sz="1300" b="1" i="0" u="none" strike="noStrike">
                          <a:solidFill>
                            <a:srgbClr val="000000"/>
                          </a:solidFill>
                          <a:effectLst/>
                          <a:latin typeface="Times New Roman" panose="02020603050405020304" pitchFamily="18" charset="0"/>
                        </a:rPr>
                        <a:t>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Tổng giá trị sản phẩm (giá so sánh)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16.421.277 - 16.449.802</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16.791.237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7550237"/>
                  </a:ext>
                </a:extLst>
              </a:tr>
              <a:tr h="194482">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Nông, lâm, thuỷ sản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5.316.300 - 5.326.623</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5.296.923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2824766"/>
                  </a:ext>
                </a:extLst>
              </a:tr>
              <a:tr h="194482">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Công nghiệp và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6.595.136 - 6.604.986</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7.054.853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1272102"/>
                  </a:ext>
                </a:extLst>
              </a:tr>
              <a:tr h="218792">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Công nghiệp</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4.477.338 - 4.477.338</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4.365.446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5525326"/>
                  </a:ext>
                </a:extLst>
              </a:tr>
              <a:tr h="238240">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2.117.798 - 2.127.648</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2.689.407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2448376"/>
                  </a:ext>
                </a:extLst>
              </a:tr>
              <a:tr h="194482">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4.509.841 - 4.518.193</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4.439.461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160534"/>
                  </a:ext>
                </a:extLst>
              </a:tr>
              <a:tr h="184758">
                <a:tc>
                  <a:txBody>
                    <a:bodyPr/>
                    <a:lstStyle/>
                    <a:p>
                      <a:pPr algn="ctr" fontAlgn="ctr"/>
                      <a:r>
                        <a:rPr lang="vi-VN" sz="1300" b="1" i="0" u="none" strike="noStrike">
                          <a:solidFill>
                            <a:srgbClr val="000000"/>
                          </a:solidFill>
                          <a:effectLst/>
                          <a:latin typeface="Times New Roman" panose="02020603050405020304" pitchFamily="18" charset="0"/>
                        </a:rPr>
                        <a:t>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Tốc độ tăng giá trị sản phẩm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7,04 – 7,23</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9,81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vi-VN" sz="1300" b="0" i="0" u="none" strike="noStrike">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8841059"/>
                  </a:ext>
                </a:extLst>
              </a:tr>
              <a:tr h="170172">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Nông, lâm, thuỷ sản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3,00 – 3,20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2,44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4102955"/>
                  </a:ext>
                </a:extLst>
              </a:tr>
              <a:tr h="102103">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Công nghiệp và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9,85 – 10,02</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17,51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2975114"/>
                  </a:ext>
                </a:extLst>
              </a:tr>
              <a:tr h="102103">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Công nghiệp</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11,0 – 11,0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8,23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342076"/>
                  </a:ext>
                </a:extLst>
              </a:tr>
              <a:tr h="102103">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7,50 – 8,00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36,52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0846117"/>
                  </a:ext>
                </a:extLst>
              </a:tr>
              <a:tr h="102103">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8,00 – 8,20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7,84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0785187"/>
                  </a:ext>
                </a:extLst>
              </a:tr>
              <a:tr h="121552">
                <a:tc>
                  <a:txBody>
                    <a:bodyPr/>
                    <a:lstStyle/>
                    <a:p>
                      <a:pPr algn="ctr" fontAlgn="ctr"/>
                      <a:r>
                        <a:rPr lang="vi-VN" sz="1300" b="1" i="0" u="none" strike="noStrike">
                          <a:solidFill>
                            <a:srgbClr val="000000"/>
                          </a:solidFill>
                          <a:effectLst/>
                          <a:latin typeface="Times New Roman" panose="02020603050405020304" pitchFamily="18" charset="0"/>
                        </a:rPr>
                        <a:t>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Kim ngạch xuất khẩu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USD</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206</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21</a:t>
                      </a:r>
                      <a:r>
                        <a:rPr lang="en-US" sz="1300" b="0" i="0" u="none" strike="noStrike" dirty="0">
                          <a:solidFill>
                            <a:srgbClr val="000000"/>
                          </a:solidFill>
                          <a:effectLst/>
                          <a:latin typeface="Times New Roman" panose="02020603050405020304" pitchFamily="18" charset="0"/>
                        </a:rPr>
                        <a:t>7,1</a:t>
                      </a: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5435410"/>
                  </a:ext>
                </a:extLst>
              </a:tr>
              <a:tr h="121552">
                <a:tc>
                  <a:txBody>
                    <a:bodyPr/>
                    <a:lstStyle/>
                    <a:p>
                      <a:pPr algn="ctr" fontAlgn="ctr"/>
                      <a:r>
                        <a:rPr lang="vi-VN" sz="1300" b="1" i="0" u="none" strike="noStrike">
                          <a:solidFill>
                            <a:srgbClr val="000000"/>
                          </a:solidFill>
                          <a:effectLst/>
                          <a:latin typeface="Times New Roman" panose="02020603050405020304" pitchFamily="18" charset="0"/>
                        </a:rPr>
                        <a:t>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Tổng thu ngân sách trên địa bàn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694.990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825.770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9803507"/>
                  </a:ext>
                </a:extLst>
              </a:tr>
              <a:tr h="194482">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Thu tiền sử dụng đất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425.000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478.100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2756125"/>
                  </a:ext>
                </a:extLst>
              </a:tr>
              <a:tr h="204205">
                <a:tc>
                  <a:txBody>
                    <a:bodyPr/>
                    <a:lstStyle/>
                    <a:p>
                      <a:pPr algn="ctr" fontAlgn="ctr"/>
                      <a:r>
                        <a:rPr lang="vi-VN" sz="1300" b="1" i="0" u="none" strike="noStrike">
                          <a:solidFill>
                            <a:srgbClr val="000000"/>
                          </a:solidFill>
                          <a:effectLst/>
                          <a:latin typeface="Times New Roman" panose="02020603050405020304" pitchFamily="18" charset="0"/>
                        </a:rPr>
                        <a:t>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Doanh thu bán lẻ hàng hóa và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Tỷ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10.280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10.</a:t>
                      </a:r>
                      <a:r>
                        <a:rPr lang="en-US" sz="1300" b="0" i="0" u="none" strike="noStrike" dirty="0">
                          <a:solidFill>
                            <a:srgbClr val="000000"/>
                          </a:solidFill>
                          <a:effectLst/>
                          <a:latin typeface="Times New Roman" panose="02020603050405020304" pitchFamily="18" charset="0"/>
                        </a:rPr>
                        <a:t>035,8</a:t>
                      </a: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6494699"/>
                  </a:ext>
                </a:extLst>
              </a:tr>
              <a:tr h="204205">
                <a:tc>
                  <a:txBody>
                    <a:bodyPr/>
                    <a:lstStyle/>
                    <a:p>
                      <a:pPr algn="ctr" fontAlgn="ctr"/>
                      <a:r>
                        <a:rPr lang="vi-VN" sz="1300" b="1" i="0" u="none" strike="noStrike">
                          <a:solidFill>
                            <a:srgbClr val="000000"/>
                          </a:solidFill>
                          <a:effectLst/>
                          <a:latin typeface="Times New Roman" panose="02020603050405020304" pitchFamily="18" charset="0"/>
                        </a:rPr>
                        <a:t>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dân số tham gia bảo hiểm y tế</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95,94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96,59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1242014"/>
                  </a:ext>
                </a:extLst>
              </a:tr>
              <a:tr h="403549">
                <a:tc>
                  <a:txBody>
                    <a:bodyPr/>
                    <a:lstStyle/>
                    <a:p>
                      <a:pPr algn="ctr" fontAlgn="ctr"/>
                      <a:r>
                        <a:rPr lang="vi-VN" sz="1300" b="1" i="0" u="none" strike="noStrike">
                          <a:solidFill>
                            <a:srgbClr val="000000"/>
                          </a:solidFill>
                          <a:effectLst/>
                          <a:latin typeface="Times New Roman" panose="02020603050405020304" pitchFamily="18" charset="0"/>
                        </a:rPr>
                        <a:t>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trẻ em dưới 5 tuổi suy dinh dưỡng thể nhẹ cân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7,25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7,13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dirty="0">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8368827"/>
                  </a:ext>
                </a:extLst>
              </a:tr>
              <a:tr h="121552">
                <a:tc>
                  <a:txBody>
                    <a:bodyPr/>
                    <a:lstStyle/>
                    <a:p>
                      <a:pPr algn="ctr" fontAlgn="ctr"/>
                      <a:r>
                        <a:rPr lang="vi-VN" sz="1300" b="1" i="0" u="none" strike="noStrike">
                          <a:solidFill>
                            <a:srgbClr val="000000"/>
                          </a:solidFill>
                          <a:effectLst/>
                          <a:latin typeface="Times New Roman" panose="02020603050405020304" pitchFamily="18" charset="0"/>
                        </a:rPr>
                        <a:t>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Giảm tỷ lệ nghèo đa chiều</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1,07</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2,32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8057720"/>
                  </a:ext>
                </a:extLst>
              </a:tr>
              <a:tr h="272274">
                <a:tc>
                  <a:txBody>
                    <a:bodyPr/>
                    <a:lstStyle/>
                    <a:p>
                      <a:pPr algn="ctr" fontAlgn="ctr"/>
                      <a:r>
                        <a:rPr lang="vi-VN" sz="1300" b="1" i="0" u="none" strike="noStrike">
                          <a:solidFill>
                            <a:srgbClr val="000000"/>
                          </a:solidFill>
                          <a:effectLst/>
                          <a:latin typeface="Times New Roman" panose="02020603050405020304" pitchFamily="18" charset="0"/>
                        </a:rPr>
                        <a:t>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Bảo hiểm xã hội tự nguyện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2.606</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2.606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7272065"/>
                  </a:ext>
                </a:extLst>
              </a:tr>
              <a:tr h="121552">
                <a:tc>
                  <a:txBody>
                    <a:bodyPr/>
                    <a:lstStyle/>
                    <a:p>
                      <a:pPr algn="ctr" fontAlgn="ctr"/>
                      <a:r>
                        <a:rPr lang="vi-VN" sz="1300" b="1" i="0" u="none" strike="noStrike">
                          <a:solidFill>
                            <a:srgbClr val="000000"/>
                          </a:solidFill>
                          <a:effectLst/>
                          <a:latin typeface="Times New Roman" panose="02020603050405020304" pitchFamily="18" charset="0"/>
                        </a:rPr>
                        <a:t>10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Tạo việc làm mới</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5.900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6.170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9360793"/>
                  </a:ext>
                </a:extLst>
              </a:tr>
              <a:tr h="121552">
                <a:tc>
                  <a:txBody>
                    <a:bodyPr/>
                    <a:lstStyle/>
                    <a:p>
                      <a:pPr algn="ctr" fontAlgn="ctr"/>
                      <a:r>
                        <a:rPr lang="vi-VN" sz="1300" b="1" i="0" u="none" strike="noStrike">
                          <a:solidFill>
                            <a:srgbClr val="000000"/>
                          </a:solidFill>
                          <a:effectLst/>
                          <a:latin typeface="Times New Roman" panose="02020603050405020304" pitchFamily="18" charset="0"/>
                        </a:rPr>
                        <a:t>11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Đào tạo nghề lao động nông thôn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210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373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5117953"/>
                  </a:ext>
                </a:extLst>
              </a:tr>
              <a:tr h="121552">
                <a:tc>
                  <a:txBody>
                    <a:bodyPr/>
                    <a:lstStyle/>
                    <a:p>
                      <a:pPr algn="ctr" fontAlgn="ctr"/>
                      <a:r>
                        <a:rPr lang="vi-VN" sz="1300" b="1" i="0" u="none" strike="noStrike">
                          <a:solidFill>
                            <a:srgbClr val="000000"/>
                          </a:solidFill>
                          <a:effectLst/>
                          <a:latin typeface="Times New Roman" panose="02020603050405020304" pitchFamily="18" charset="0"/>
                        </a:rPr>
                        <a:t>12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che phủ rừng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49,82</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49,2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5138739"/>
                  </a:ext>
                </a:extLst>
              </a:tr>
              <a:tr h="204205">
                <a:tc>
                  <a:txBody>
                    <a:bodyPr/>
                    <a:lstStyle/>
                    <a:p>
                      <a:pPr algn="ctr" fontAlgn="ctr"/>
                      <a:r>
                        <a:rPr lang="vi-VN" sz="1300" b="1" i="0" u="none" strike="noStrike">
                          <a:solidFill>
                            <a:srgbClr val="000000"/>
                          </a:solidFill>
                          <a:effectLst/>
                          <a:latin typeface="Times New Roman" panose="02020603050405020304" pitchFamily="18" charset="0"/>
                        </a:rPr>
                        <a:t>13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dân cư đô thị sử dụng nước sạch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69,02</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69,08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1705465"/>
                  </a:ext>
                </a:extLst>
              </a:tr>
              <a:tr h="204205">
                <a:tc>
                  <a:txBody>
                    <a:bodyPr/>
                    <a:lstStyle/>
                    <a:p>
                      <a:pPr algn="ctr" fontAlgn="ctr"/>
                      <a:r>
                        <a:rPr lang="vi-VN" sz="1300" b="1" i="0" u="none" strike="noStrike">
                          <a:solidFill>
                            <a:srgbClr val="000000"/>
                          </a:solidFill>
                          <a:effectLst/>
                          <a:latin typeface="Times New Roman" panose="02020603050405020304" pitchFamily="18" charset="0"/>
                        </a:rPr>
                        <a:t>14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chất thải rắn ở đô thị được thu gom</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72</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72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2148191"/>
                  </a:ext>
                </a:extLst>
              </a:tr>
            </a:tbl>
          </a:graphicData>
        </a:graphic>
      </p:graphicFrame>
    </p:spTree>
    <p:extLst>
      <p:ext uri="{BB962C8B-B14F-4D97-AF65-F5344CB8AC3E}">
        <p14:creationId xmlns:p14="http://schemas.microsoft.com/office/powerpoint/2010/main" val="6199894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F053B1BF-57DB-9CDE-B5B6-7CA8A175D68E}"/>
              </a:ext>
            </a:extLst>
          </p:cNvPr>
          <p:cNvSpPr txBox="1"/>
          <p:nvPr/>
        </p:nvSpPr>
        <p:spPr>
          <a:xfrm>
            <a:off x="5161469" y="225505"/>
            <a:ext cx="3088261" cy="369332"/>
          </a:xfrm>
          <a:prstGeom prst="rect">
            <a:avLst/>
          </a:prstGeom>
          <a:noFill/>
        </p:spPr>
        <p:txBody>
          <a:bodyPr wrap="square">
            <a:spAutoFit/>
          </a:bodyPr>
          <a:lstStyle/>
          <a:p>
            <a:pPr>
              <a:lnSpc>
                <a:spcPct val="100000"/>
              </a:lnSpc>
            </a:pPr>
            <a:r>
              <a:rPr lang="vi-VN" b="1">
                <a:latin typeface="+mj-lt"/>
                <a:cs typeface="Arial" panose="020B0604020202020204" pitchFamily="34" charset="0"/>
              </a:rPr>
              <a:t>HUYỆN PHÙ CÁT</a:t>
            </a:r>
          </a:p>
        </p:txBody>
      </p:sp>
      <p:graphicFrame>
        <p:nvGraphicFramePr>
          <p:cNvPr id="2" name="Table 1">
            <a:extLst>
              <a:ext uri="{FF2B5EF4-FFF2-40B4-BE49-F238E27FC236}">
                <a16:creationId xmlns:a16="http://schemas.microsoft.com/office/drawing/2014/main" id="{41EA93F3-FB48-7CC0-650A-DED501EE86DB}"/>
              </a:ext>
            </a:extLst>
          </p:cNvPr>
          <p:cNvGraphicFramePr>
            <a:graphicFrameLocks noGrp="1"/>
          </p:cNvGraphicFramePr>
          <p:nvPr>
            <p:extLst>
              <p:ext uri="{D42A27DB-BD31-4B8C-83A1-F6EECF244321}">
                <p14:modId xmlns:p14="http://schemas.microsoft.com/office/powerpoint/2010/main" val="2671384338"/>
              </p:ext>
            </p:extLst>
          </p:nvPr>
        </p:nvGraphicFramePr>
        <p:xfrm>
          <a:off x="761999" y="646736"/>
          <a:ext cx="10668002" cy="6112067"/>
        </p:xfrm>
        <a:graphic>
          <a:graphicData uri="http://schemas.openxmlformats.org/drawingml/2006/table">
            <a:tbl>
              <a:tblPr/>
              <a:tblGrid>
                <a:gridCol w="750279">
                  <a:extLst>
                    <a:ext uri="{9D8B030D-6E8A-4147-A177-3AD203B41FA5}">
                      <a16:colId xmlns:a16="http://schemas.microsoft.com/office/drawing/2014/main" val="2682315004"/>
                    </a:ext>
                  </a:extLst>
                </a:gridCol>
                <a:gridCol w="4032738">
                  <a:extLst>
                    <a:ext uri="{9D8B030D-6E8A-4147-A177-3AD203B41FA5}">
                      <a16:colId xmlns:a16="http://schemas.microsoft.com/office/drawing/2014/main" val="1799683208"/>
                    </a:ext>
                  </a:extLst>
                </a:gridCol>
                <a:gridCol w="1101971">
                  <a:extLst>
                    <a:ext uri="{9D8B030D-6E8A-4147-A177-3AD203B41FA5}">
                      <a16:colId xmlns:a16="http://schemas.microsoft.com/office/drawing/2014/main" val="2807962673"/>
                    </a:ext>
                  </a:extLst>
                </a:gridCol>
                <a:gridCol w="1594338">
                  <a:extLst>
                    <a:ext uri="{9D8B030D-6E8A-4147-A177-3AD203B41FA5}">
                      <a16:colId xmlns:a16="http://schemas.microsoft.com/office/drawing/2014/main" val="2273887336"/>
                    </a:ext>
                  </a:extLst>
                </a:gridCol>
                <a:gridCol w="1594338">
                  <a:extLst>
                    <a:ext uri="{9D8B030D-6E8A-4147-A177-3AD203B41FA5}">
                      <a16:colId xmlns:a16="http://schemas.microsoft.com/office/drawing/2014/main" val="366732944"/>
                    </a:ext>
                  </a:extLst>
                </a:gridCol>
                <a:gridCol w="1594338">
                  <a:extLst>
                    <a:ext uri="{9D8B030D-6E8A-4147-A177-3AD203B41FA5}">
                      <a16:colId xmlns:a16="http://schemas.microsoft.com/office/drawing/2014/main" val="816655575"/>
                    </a:ext>
                  </a:extLst>
                </a:gridCol>
              </a:tblGrid>
              <a:tr h="196443">
                <a:tc>
                  <a:txBody>
                    <a:bodyPr/>
                    <a:lstStyle/>
                    <a:p>
                      <a:pPr algn="ctr" fontAlgn="ctr"/>
                      <a:r>
                        <a:rPr lang="vi-VN" sz="1300" b="1" i="0" u="none" strike="noStrike">
                          <a:solidFill>
                            <a:srgbClr val="000000"/>
                          </a:solidFill>
                          <a:effectLst/>
                          <a:latin typeface="Times New Roman" panose="02020603050405020304" pitchFamily="18" charset="0"/>
                        </a:rPr>
                        <a:t>TT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Chỉ tiêu</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Đơn vị tính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vi-VN" sz="1300" b="1" i="0" u="none" strike="noStrike">
                          <a:solidFill>
                            <a:srgbClr val="000000"/>
                          </a:solidFill>
                          <a:effectLst/>
                          <a:latin typeface="Times New Roman" panose="02020603050405020304" pitchFamily="18" charset="0"/>
                        </a:rPr>
                        <a:t>Năm 2023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vi-VN"/>
                    </a:p>
                  </a:txBody>
                  <a:tcPr/>
                </a:tc>
                <a:tc hMerge="1">
                  <a:txBody>
                    <a:bodyPr/>
                    <a:lstStyle/>
                    <a:p>
                      <a:pPr algn="ctr" fontAlgn="ctr"/>
                      <a:endParaRPr lang="vi-VN" sz="1300" b="1"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7308577"/>
                  </a:ext>
                </a:extLst>
              </a:tr>
              <a:tr h="196443">
                <a:tc>
                  <a:txBody>
                    <a:bodyPr/>
                    <a:lstStyle/>
                    <a:p>
                      <a:pPr algn="ctr" fontAlgn="ctr"/>
                      <a:r>
                        <a:rPr lang="vi-VN" sz="1300" b="0" i="1" u="none" strike="noStrike">
                          <a:solidFill>
                            <a:srgbClr val="000000"/>
                          </a:solidFill>
                          <a:effectLst/>
                          <a:latin typeface="Times New Roman" panose="02020603050405020304" pitchFamily="18" charset="0"/>
                        </a:rPr>
                        <a:t>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vi-VN" sz="1300" b="0" i="1" u="none" strike="noStrike">
                          <a:solidFill>
                            <a:srgbClr val="000000"/>
                          </a:solidFill>
                          <a:effectLst/>
                          <a:latin typeface="Times New Roman" panose="02020603050405020304" pitchFamily="18" charset="0"/>
                        </a:rPr>
                        <a:t>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vi-VN"/>
                    </a:p>
                  </a:txBody>
                  <a:tcPr/>
                </a:tc>
                <a:tc>
                  <a:txBody>
                    <a:bodyPr/>
                    <a:lstStyle/>
                    <a:p>
                      <a:pPr algn="ctr" fontAlgn="ctr"/>
                      <a:r>
                        <a:rPr lang="vi-VN" sz="1300" b="0" i="1" u="none" strike="noStrike">
                          <a:solidFill>
                            <a:srgbClr val="000000"/>
                          </a:solidFill>
                          <a:effectLst/>
                          <a:latin typeface="Times New Roman" panose="02020603050405020304" pitchFamily="18" charset="0"/>
                        </a:rPr>
                        <a:t>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0973031"/>
                  </a:ext>
                </a:extLst>
              </a:tr>
              <a:tr h="196443">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Tỉnh giao</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Ước thực hiện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Kết quả</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8520654"/>
                  </a:ext>
                </a:extLst>
              </a:tr>
              <a:tr h="290575">
                <a:tc>
                  <a:txBody>
                    <a:bodyPr/>
                    <a:lstStyle/>
                    <a:p>
                      <a:pPr algn="ctr" fontAlgn="ctr"/>
                      <a:r>
                        <a:rPr lang="vi-VN" sz="1300" b="1" i="0" u="none" strike="noStrike">
                          <a:solidFill>
                            <a:srgbClr val="000000"/>
                          </a:solidFill>
                          <a:effectLst/>
                          <a:latin typeface="Times New Roman" panose="02020603050405020304" pitchFamily="18" charset="0"/>
                        </a:rPr>
                        <a:t>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Tổng giá trị sản phẩm (giá so sánh)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13.392.885 - 13.461.353</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13.646.675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2914831"/>
                  </a:ext>
                </a:extLst>
              </a:tr>
              <a:tr h="196443">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Nông, lâm, thuỷ sản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4.936.020 - 4.959 865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4.953.121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5591246"/>
                  </a:ext>
                </a:extLst>
              </a:tr>
              <a:tr h="196443">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Công nghiệp và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5.539.914 - 5.579 244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5.846.465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2158121"/>
                  </a:ext>
                </a:extLst>
              </a:tr>
              <a:tr h="201168">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Công nghiệp</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3.965.766 - 3.997.748</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4.101.757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3852163"/>
                  </a:ext>
                </a:extLst>
              </a:tr>
              <a:tr h="21904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1.574.208 - 1.581.496</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1.744.708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9414102"/>
                  </a:ext>
                </a:extLst>
              </a:tr>
              <a:tr h="196443">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2.916.891 - 2.922.244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2.847.089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9763233"/>
                  </a:ext>
                </a:extLst>
              </a:tr>
              <a:tr h="196443">
                <a:tc>
                  <a:txBody>
                    <a:bodyPr/>
                    <a:lstStyle/>
                    <a:p>
                      <a:pPr algn="ctr" fontAlgn="ctr"/>
                      <a:r>
                        <a:rPr lang="vi-VN" sz="1300" b="1" i="0" u="none" strike="noStrike">
                          <a:solidFill>
                            <a:srgbClr val="000000"/>
                          </a:solidFill>
                          <a:effectLst/>
                          <a:latin typeface="Times New Roman" panose="02020603050405020304" pitchFamily="18" charset="0"/>
                        </a:rPr>
                        <a:t>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Tốc độ tăng giá trị sản phẩm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7,52 - 8,07</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9,82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vi-VN" sz="1300" b="0" i="0" u="none" strike="noStrike">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826025"/>
                  </a:ext>
                </a:extLst>
              </a:tr>
              <a:tr h="196443">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Nông, lâm, thuỷ sản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3,50 - 4,00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3,89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8937482"/>
                  </a:ext>
                </a:extLst>
              </a:tr>
              <a:tr h="196443">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Công nghiệp và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10,55- 11,34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16,67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1740949"/>
                  </a:ext>
                </a:extLst>
              </a:tr>
              <a:tr h="196443">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Công nghiệp</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11,6- 12,5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15,43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6949396"/>
                  </a:ext>
                </a:extLst>
              </a:tr>
              <a:tr h="196443">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8,00 - 8,50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19,70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2600375"/>
                  </a:ext>
                </a:extLst>
              </a:tr>
              <a:tr h="196443">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9,00 - 9,20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7,52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5344794"/>
                  </a:ext>
                </a:extLst>
              </a:tr>
              <a:tr h="196443">
                <a:tc>
                  <a:txBody>
                    <a:bodyPr/>
                    <a:lstStyle/>
                    <a:p>
                      <a:pPr algn="ctr" fontAlgn="ctr"/>
                      <a:r>
                        <a:rPr lang="vi-VN" sz="1300" b="1" i="0" u="none" strike="noStrike">
                          <a:solidFill>
                            <a:srgbClr val="000000"/>
                          </a:solidFill>
                          <a:effectLst/>
                          <a:latin typeface="Times New Roman" panose="02020603050405020304" pitchFamily="18" charset="0"/>
                        </a:rPr>
                        <a:t>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Kim ngạch xuất khẩu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USD</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128</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1</a:t>
                      </a:r>
                      <a:r>
                        <a:rPr lang="en-US" sz="1300" b="0" i="0" u="none" strike="noStrike" dirty="0">
                          <a:solidFill>
                            <a:srgbClr val="000000"/>
                          </a:solidFill>
                          <a:effectLst/>
                          <a:latin typeface="Times New Roman" panose="02020603050405020304" pitchFamily="18" charset="0"/>
                        </a:rPr>
                        <a:t>4</a:t>
                      </a:r>
                      <a:r>
                        <a:rPr lang="vi-VN" sz="1300" b="0" i="0" u="none" strike="noStrike" dirty="0">
                          <a:solidFill>
                            <a:srgbClr val="000000"/>
                          </a:solidFill>
                          <a:effectLst/>
                          <a:latin typeface="Times New Roman" panose="02020603050405020304" pitchFamily="18" charset="0"/>
                        </a:rPr>
                        <a:t>0</a:t>
                      </a:r>
                      <a:r>
                        <a:rPr lang="en-US" sz="1300" b="0" i="0" u="none" strike="noStrike" dirty="0">
                          <a:solidFill>
                            <a:srgbClr val="000000"/>
                          </a:solidFill>
                          <a:effectLst/>
                          <a:latin typeface="Times New Roman" panose="02020603050405020304" pitchFamily="18" charset="0"/>
                        </a:rPr>
                        <a:t>,4</a:t>
                      </a: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9715458"/>
                  </a:ext>
                </a:extLst>
              </a:tr>
              <a:tr h="196443">
                <a:tc>
                  <a:txBody>
                    <a:bodyPr/>
                    <a:lstStyle/>
                    <a:p>
                      <a:pPr algn="ctr" fontAlgn="ctr"/>
                      <a:r>
                        <a:rPr lang="vi-VN" sz="1300" b="1" i="0" u="none" strike="noStrike">
                          <a:solidFill>
                            <a:srgbClr val="000000"/>
                          </a:solidFill>
                          <a:effectLst/>
                          <a:latin typeface="Times New Roman" panose="02020603050405020304" pitchFamily="18" charset="0"/>
                        </a:rPr>
                        <a:t>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Tổng thu ngân sách trên địa bàn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507.210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1.000.190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0830071"/>
                  </a:ext>
                </a:extLst>
              </a:tr>
              <a:tr h="196443">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Thu tiền sử dụng đất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300.000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448.360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0701462"/>
                  </a:ext>
                </a:extLst>
              </a:tr>
              <a:tr h="196443">
                <a:tc>
                  <a:txBody>
                    <a:bodyPr/>
                    <a:lstStyle/>
                    <a:p>
                      <a:pPr algn="ctr" fontAlgn="ctr"/>
                      <a:r>
                        <a:rPr lang="vi-VN" sz="1300" b="1" i="0" u="none" strike="noStrike">
                          <a:solidFill>
                            <a:srgbClr val="000000"/>
                          </a:solidFill>
                          <a:effectLst/>
                          <a:latin typeface="Times New Roman" panose="02020603050405020304" pitchFamily="18" charset="0"/>
                        </a:rPr>
                        <a:t>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Doanh thu bán lẻ hàng hóa và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Tỷ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5.588</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5.</a:t>
                      </a:r>
                      <a:r>
                        <a:rPr lang="en-US" sz="1300" b="0" i="0" u="none" strike="noStrike" dirty="0">
                          <a:solidFill>
                            <a:srgbClr val="000000"/>
                          </a:solidFill>
                          <a:effectLst/>
                          <a:latin typeface="Times New Roman" panose="02020603050405020304" pitchFamily="18" charset="0"/>
                        </a:rPr>
                        <a:t>507,4</a:t>
                      </a: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304883"/>
                  </a:ext>
                </a:extLst>
              </a:tr>
              <a:tr h="196443">
                <a:tc>
                  <a:txBody>
                    <a:bodyPr/>
                    <a:lstStyle/>
                    <a:p>
                      <a:pPr algn="ctr" fontAlgn="ctr"/>
                      <a:r>
                        <a:rPr lang="vi-VN" sz="1300" b="1" i="0" u="none" strike="noStrike">
                          <a:solidFill>
                            <a:srgbClr val="000000"/>
                          </a:solidFill>
                          <a:effectLst/>
                          <a:latin typeface="Times New Roman" panose="02020603050405020304" pitchFamily="18" charset="0"/>
                        </a:rPr>
                        <a:t>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dân số tham gia bảo hiểm y tế</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94,33</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94,38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6943664"/>
                  </a:ext>
                </a:extLst>
              </a:tr>
              <a:tr h="371041">
                <a:tc>
                  <a:txBody>
                    <a:bodyPr/>
                    <a:lstStyle/>
                    <a:p>
                      <a:pPr algn="ctr" fontAlgn="ctr"/>
                      <a:r>
                        <a:rPr lang="vi-VN" sz="1300" b="1" i="0" u="none" strike="noStrike">
                          <a:solidFill>
                            <a:srgbClr val="000000"/>
                          </a:solidFill>
                          <a:effectLst/>
                          <a:latin typeface="Times New Roman" panose="02020603050405020304" pitchFamily="18" charset="0"/>
                        </a:rPr>
                        <a:t>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trẻ em dưới 5 tuổi suy dinh dưỡng thể nhẹ cân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7,60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7,45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4741804"/>
                  </a:ext>
                </a:extLst>
              </a:tr>
              <a:tr h="196443">
                <a:tc>
                  <a:txBody>
                    <a:bodyPr/>
                    <a:lstStyle/>
                    <a:p>
                      <a:pPr algn="ctr" fontAlgn="ctr"/>
                      <a:r>
                        <a:rPr lang="vi-VN" sz="1300" b="1" i="0" u="none" strike="noStrike">
                          <a:solidFill>
                            <a:srgbClr val="000000"/>
                          </a:solidFill>
                          <a:effectLst/>
                          <a:latin typeface="Times New Roman" panose="02020603050405020304" pitchFamily="18" charset="0"/>
                        </a:rPr>
                        <a:t>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Giảm tỷ lệ nghèo đa chiều</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1,29</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2,25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1979645"/>
                  </a:ext>
                </a:extLst>
              </a:tr>
              <a:tr h="250342">
                <a:tc>
                  <a:txBody>
                    <a:bodyPr/>
                    <a:lstStyle/>
                    <a:p>
                      <a:pPr algn="ctr" fontAlgn="ctr"/>
                      <a:r>
                        <a:rPr lang="vi-VN" sz="1300" b="1" i="0" u="none" strike="noStrike">
                          <a:solidFill>
                            <a:srgbClr val="000000"/>
                          </a:solidFill>
                          <a:effectLst/>
                          <a:latin typeface="Times New Roman" panose="02020603050405020304" pitchFamily="18" charset="0"/>
                        </a:rPr>
                        <a:t>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Bảo hiểm xã hội tự nguyện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1.771</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1.775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3404661"/>
                  </a:ext>
                </a:extLst>
              </a:tr>
              <a:tr h="196443">
                <a:tc>
                  <a:txBody>
                    <a:bodyPr/>
                    <a:lstStyle/>
                    <a:p>
                      <a:pPr algn="ctr" fontAlgn="ctr"/>
                      <a:r>
                        <a:rPr lang="vi-VN" sz="1300" b="1" i="0" u="none" strike="noStrike">
                          <a:solidFill>
                            <a:srgbClr val="000000"/>
                          </a:solidFill>
                          <a:effectLst/>
                          <a:latin typeface="Times New Roman" panose="02020603050405020304" pitchFamily="18" charset="0"/>
                        </a:rPr>
                        <a:t>10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Tạo việc làm mới</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2.150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2.150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0635498"/>
                  </a:ext>
                </a:extLst>
              </a:tr>
              <a:tr h="196443">
                <a:tc>
                  <a:txBody>
                    <a:bodyPr/>
                    <a:lstStyle/>
                    <a:p>
                      <a:pPr algn="ctr" fontAlgn="ctr"/>
                      <a:r>
                        <a:rPr lang="vi-VN" sz="1300" b="1" i="0" u="none" strike="noStrike">
                          <a:solidFill>
                            <a:srgbClr val="000000"/>
                          </a:solidFill>
                          <a:effectLst/>
                          <a:latin typeface="Times New Roman" panose="02020603050405020304" pitchFamily="18" charset="0"/>
                        </a:rPr>
                        <a:t>11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Đào tạo nghề lao động nông thôn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550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636805"/>
                  </a:ext>
                </a:extLst>
              </a:tr>
              <a:tr h="196443">
                <a:tc>
                  <a:txBody>
                    <a:bodyPr/>
                    <a:lstStyle/>
                    <a:p>
                      <a:pPr algn="ctr" fontAlgn="ctr"/>
                      <a:r>
                        <a:rPr lang="vi-VN" sz="1300" b="1" i="0" u="none" strike="noStrike">
                          <a:solidFill>
                            <a:srgbClr val="000000"/>
                          </a:solidFill>
                          <a:effectLst/>
                          <a:latin typeface="Times New Roman" panose="02020603050405020304" pitchFamily="18" charset="0"/>
                        </a:rPr>
                        <a:t>12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che phủ rừng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43,10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43,13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8471424"/>
                  </a:ext>
                </a:extLst>
              </a:tr>
              <a:tr h="196443">
                <a:tc>
                  <a:txBody>
                    <a:bodyPr/>
                    <a:lstStyle/>
                    <a:p>
                      <a:pPr algn="ctr" fontAlgn="ctr"/>
                      <a:r>
                        <a:rPr lang="vi-VN" sz="1300" b="1" i="0" u="none" strike="noStrike">
                          <a:solidFill>
                            <a:srgbClr val="000000"/>
                          </a:solidFill>
                          <a:effectLst/>
                          <a:latin typeface="Times New Roman" panose="02020603050405020304" pitchFamily="18" charset="0"/>
                        </a:rPr>
                        <a:t>13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dân cư đô thị sử dụng nước sạch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87,35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87,35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3162338"/>
                  </a:ext>
                </a:extLst>
              </a:tr>
              <a:tr h="196443">
                <a:tc>
                  <a:txBody>
                    <a:bodyPr/>
                    <a:lstStyle/>
                    <a:p>
                      <a:pPr algn="ctr" fontAlgn="ctr"/>
                      <a:r>
                        <a:rPr lang="vi-VN" sz="1300" b="1" i="0" u="none" strike="noStrike">
                          <a:solidFill>
                            <a:srgbClr val="000000"/>
                          </a:solidFill>
                          <a:effectLst/>
                          <a:latin typeface="Times New Roman" panose="02020603050405020304" pitchFamily="18" charset="0"/>
                        </a:rPr>
                        <a:t>14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chất thải rắn ở đô thị được thu gom</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75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2872731"/>
                  </a:ext>
                </a:extLst>
              </a:tr>
            </a:tbl>
          </a:graphicData>
        </a:graphic>
      </p:graphicFrame>
    </p:spTree>
    <p:extLst>
      <p:ext uri="{BB962C8B-B14F-4D97-AF65-F5344CB8AC3E}">
        <p14:creationId xmlns:p14="http://schemas.microsoft.com/office/powerpoint/2010/main" val="39501601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F053B1BF-57DB-9CDE-B5B6-7CA8A175D68E}"/>
              </a:ext>
            </a:extLst>
          </p:cNvPr>
          <p:cNvSpPr txBox="1"/>
          <p:nvPr/>
        </p:nvSpPr>
        <p:spPr>
          <a:xfrm>
            <a:off x="5094794" y="251906"/>
            <a:ext cx="3088261" cy="369332"/>
          </a:xfrm>
          <a:prstGeom prst="rect">
            <a:avLst/>
          </a:prstGeom>
          <a:noFill/>
        </p:spPr>
        <p:txBody>
          <a:bodyPr wrap="square">
            <a:spAutoFit/>
          </a:bodyPr>
          <a:lstStyle/>
          <a:p>
            <a:pPr>
              <a:lnSpc>
                <a:spcPct val="100000"/>
              </a:lnSpc>
            </a:pPr>
            <a:r>
              <a:rPr lang="vi-VN" b="1">
                <a:latin typeface="+mj-lt"/>
                <a:cs typeface="Arial" panose="020B0604020202020204" pitchFamily="34" charset="0"/>
              </a:rPr>
              <a:t>HUYỆN PHÙ MỸ</a:t>
            </a:r>
          </a:p>
        </p:txBody>
      </p:sp>
      <p:graphicFrame>
        <p:nvGraphicFramePr>
          <p:cNvPr id="2" name="Table 1">
            <a:extLst>
              <a:ext uri="{FF2B5EF4-FFF2-40B4-BE49-F238E27FC236}">
                <a16:creationId xmlns:a16="http://schemas.microsoft.com/office/drawing/2014/main" id="{BD6A3AAC-7235-039A-53B6-8A9550371B16}"/>
              </a:ext>
            </a:extLst>
          </p:cNvPr>
          <p:cNvGraphicFramePr>
            <a:graphicFrameLocks noGrp="1"/>
          </p:cNvGraphicFramePr>
          <p:nvPr>
            <p:extLst>
              <p:ext uri="{D42A27DB-BD31-4B8C-83A1-F6EECF244321}">
                <p14:modId xmlns:p14="http://schemas.microsoft.com/office/powerpoint/2010/main" val="692406390"/>
              </p:ext>
            </p:extLst>
          </p:nvPr>
        </p:nvGraphicFramePr>
        <p:xfrm>
          <a:off x="876300" y="654650"/>
          <a:ext cx="10029827" cy="6165978"/>
        </p:xfrm>
        <a:graphic>
          <a:graphicData uri="http://schemas.openxmlformats.org/drawingml/2006/table">
            <a:tbl>
              <a:tblPr/>
              <a:tblGrid>
                <a:gridCol w="705395">
                  <a:extLst>
                    <a:ext uri="{9D8B030D-6E8A-4147-A177-3AD203B41FA5}">
                      <a16:colId xmlns:a16="http://schemas.microsoft.com/office/drawing/2014/main" val="1016805625"/>
                    </a:ext>
                  </a:extLst>
                </a:gridCol>
                <a:gridCol w="3791497">
                  <a:extLst>
                    <a:ext uri="{9D8B030D-6E8A-4147-A177-3AD203B41FA5}">
                      <a16:colId xmlns:a16="http://schemas.microsoft.com/office/drawing/2014/main" val="2401015314"/>
                    </a:ext>
                  </a:extLst>
                </a:gridCol>
                <a:gridCol w="1036049">
                  <a:extLst>
                    <a:ext uri="{9D8B030D-6E8A-4147-A177-3AD203B41FA5}">
                      <a16:colId xmlns:a16="http://schemas.microsoft.com/office/drawing/2014/main" val="4124630030"/>
                    </a:ext>
                  </a:extLst>
                </a:gridCol>
                <a:gridCol w="1498962">
                  <a:extLst>
                    <a:ext uri="{9D8B030D-6E8A-4147-A177-3AD203B41FA5}">
                      <a16:colId xmlns:a16="http://schemas.microsoft.com/office/drawing/2014/main" val="3121123183"/>
                    </a:ext>
                  </a:extLst>
                </a:gridCol>
                <a:gridCol w="1498962">
                  <a:extLst>
                    <a:ext uri="{9D8B030D-6E8A-4147-A177-3AD203B41FA5}">
                      <a16:colId xmlns:a16="http://schemas.microsoft.com/office/drawing/2014/main" val="254322315"/>
                    </a:ext>
                  </a:extLst>
                </a:gridCol>
                <a:gridCol w="1498962">
                  <a:extLst>
                    <a:ext uri="{9D8B030D-6E8A-4147-A177-3AD203B41FA5}">
                      <a16:colId xmlns:a16="http://schemas.microsoft.com/office/drawing/2014/main" val="2989986"/>
                    </a:ext>
                  </a:extLst>
                </a:gridCol>
              </a:tblGrid>
              <a:tr h="195449">
                <a:tc>
                  <a:txBody>
                    <a:bodyPr/>
                    <a:lstStyle/>
                    <a:p>
                      <a:pPr algn="ctr" fontAlgn="ctr"/>
                      <a:r>
                        <a:rPr lang="vi-VN" sz="1300" b="1" i="0" u="none" strike="noStrike">
                          <a:solidFill>
                            <a:srgbClr val="000000"/>
                          </a:solidFill>
                          <a:effectLst/>
                          <a:latin typeface="Times New Roman" panose="02020603050405020304" pitchFamily="18" charset="0"/>
                        </a:rPr>
                        <a:t>TT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Chỉ tiêu</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Đơn vị tính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vi-VN" sz="1300" b="1" i="0" u="none" strike="noStrike">
                          <a:solidFill>
                            <a:srgbClr val="000000"/>
                          </a:solidFill>
                          <a:effectLst/>
                          <a:latin typeface="Times New Roman" panose="02020603050405020304" pitchFamily="18" charset="0"/>
                        </a:rPr>
                        <a:t>Năm 2023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vi-VN"/>
                    </a:p>
                  </a:txBody>
                  <a:tcPr/>
                </a:tc>
                <a:tc hMerge="1">
                  <a:txBody>
                    <a:bodyPr/>
                    <a:lstStyle/>
                    <a:p>
                      <a:pPr algn="ctr" fontAlgn="ctr"/>
                      <a:endParaRPr lang="vi-VN" sz="1300" b="1"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2331240"/>
                  </a:ext>
                </a:extLst>
              </a:tr>
              <a:tr h="195449">
                <a:tc>
                  <a:txBody>
                    <a:bodyPr/>
                    <a:lstStyle/>
                    <a:p>
                      <a:pPr algn="ctr" fontAlgn="ctr"/>
                      <a:r>
                        <a:rPr lang="vi-VN" sz="1300" b="0" i="1" u="none" strike="noStrike">
                          <a:solidFill>
                            <a:srgbClr val="000000"/>
                          </a:solidFill>
                          <a:effectLst/>
                          <a:latin typeface="Times New Roman" panose="02020603050405020304" pitchFamily="18" charset="0"/>
                        </a:rPr>
                        <a:t>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vi-VN" sz="1300" b="0" i="1" u="none" strike="noStrike">
                          <a:solidFill>
                            <a:srgbClr val="000000"/>
                          </a:solidFill>
                          <a:effectLst/>
                          <a:latin typeface="Times New Roman" panose="02020603050405020304" pitchFamily="18" charset="0"/>
                        </a:rPr>
                        <a:t>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vi-VN"/>
                    </a:p>
                  </a:txBody>
                  <a:tcPr/>
                </a:tc>
                <a:tc>
                  <a:txBody>
                    <a:bodyPr/>
                    <a:lstStyle/>
                    <a:p>
                      <a:pPr algn="ctr" fontAlgn="ctr"/>
                      <a:r>
                        <a:rPr lang="vi-VN" sz="1300" b="0" i="1" u="none" strike="noStrike">
                          <a:solidFill>
                            <a:srgbClr val="000000"/>
                          </a:solidFill>
                          <a:effectLst/>
                          <a:latin typeface="Times New Roman" panose="02020603050405020304" pitchFamily="18" charset="0"/>
                        </a:rPr>
                        <a:t>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4404221"/>
                  </a:ext>
                </a:extLst>
              </a:tr>
              <a:tr h="19544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Tỉnh giao</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Ước thực hiện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Kết quả</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2451661"/>
                  </a:ext>
                </a:extLst>
              </a:tr>
              <a:tr h="216397">
                <a:tc>
                  <a:txBody>
                    <a:bodyPr/>
                    <a:lstStyle/>
                    <a:p>
                      <a:pPr algn="ctr" fontAlgn="ctr"/>
                      <a:r>
                        <a:rPr lang="vi-VN" sz="1300" b="1" i="0" u="none" strike="noStrike">
                          <a:solidFill>
                            <a:srgbClr val="000000"/>
                          </a:solidFill>
                          <a:effectLst/>
                          <a:latin typeface="Times New Roman" panose="02020603050405020304" pitchFamily="18" charset="0"/>
                        </a:rPr>
                        <a:t>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Tổng giá trị sản phẩm (giá so sánh)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11.968.284 - 12.007.629</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12.029.220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4079972"/>
                  </a:ext>
                </a:extLst>
              </a:tr>
              <a:tr h="19544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Nông, lâm, thuỷ sản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6.139.057 - 6.145.014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6.086.949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2056115"/>
                  </a:ext>
                </a:extLst>
              </a:tr>
              <a:tr h="386831">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Công nghiệp và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3.100.158 -</a:t>
                      </a:r>
                      <a:br>
                        <a:rPr lang="vi-VN" sz="1300" b="0" i="0" u="none" strike="noStrike">
                          <a:solidFill>
                            <a:srgbClr val="000000"/>
                          </a:solidFill>
                          <a:effectLst/>
                          <a:latin typeface="Times New Roman" panose="02020603050405020304" pitchFamily="18" charset="0"/>
                        </a:rPr>
                      </a:br>
                      <a:r>
                        <a:rPr lang="vi-VN" sz="1300" b="0" i="0" u="none" strike="noStrike">
                          <a:solidFill>
                            <a:srgbClr val="000000"/>
                          </a:solidFill>
                          <a:effectLst/>
                          <a:latin typeface="Times New Roman" panose="02020603050405020304" pitchFamily="18" charset="0"/>
                        </a:rPr>
                        <a:t> 3.121 085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3.302.802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83700"/>
                  </a:ext>
                </a:extLst>
              </a:tr>
              <a:tr h="19544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Công nghiệp</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2.343.830 - 2.364.757</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2.231.888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5207674"/>
                  </a:ext>
                </a:extLst>
              </a:tr>
              <a:tr h="19544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756.328 - 756.328</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1.070.914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78257"/>
                  </a:ext>
                </a:extLst>
              </a:tr>
              <a:tr h="19544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2.729.069 -</a:t>
                      </a:r>
                      <a:r>
                        <a:rPr lang="vi-VN" sz="1300" b="0" i="0" u="none" strike="noStrike">
                          <a:solidFill>
                            <a:srgbClr val="000000"/>
                          </a:solidFill>
                          <a:effectLst/>
                          <a:latin typeface="Times New Roman" panose="02020603050405020304" pitchFamily="18" charset="0"/>
                        </a:rPr>
                        <a:t> 2.741.530</a:t>
                      </a:r>
                      <a:endParaRPr lang="vi-VN" sz="1300" b="0" i="1" u="none" strike="noStrike">
                        <a:solidFill>
                          <a:srgbClr val="000000"/>
                        </a:solidFill>
                        <a:effectLst/>
                        <a:latin typeface="Times New Roman" panose="02020603050405020304" pitchFamily="18" charset="0"/>
                      </a:endParaRP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2.639.469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4379161"/>
                  </a:ext>
                </a:extLst>
              </a:tr>
              <a:tr h="195449">
                <a:tc>
                  <a:txBody>
                    <a:bodyPr/>
                    <a:lstStyle/>
                    <a:p>
                      <a:pPr algn="ctr" fontAlgn="ctr"/>
                      <a:r>
                        <a:rPr lang="vi-VN" sz="1300" b="1" i="0" u="none" strike="noStrike">
                          <a:solidFill>
                            <a:srgbClr val="000000"/>
                          </a:solidFill>
                          <a:effectLst/>
                          <a:latin typeface="Times New Roman" panose="02020603050405020304" pitchFamily="18" charset="0"/>
                        </a:rPr>
                        <a:t>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Tốc độ tăng giá trị sản phẩm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1" u="none" strike="noStrike">
                          <a:solidFill>
                            <a:srgbClr val="000000"/>
                          </a:solidFill>
                          <a:effectLst/>
                          <a:latin typeface="Times New Roman" panose="02020603050405020304" pitchFamily="18" charset="0"/>
                        </a:rPr>
                        <a:t>6,30 - 6,65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1" u="none" strike="noStrike">
                          <a:solidFill>
                            <a:srgbClr val="000000"/>
                          </a:solidFill>
                          <a:effectLst/>
                          <a:latin typeface="Times New Roman" panose="02020603050405020304" pitchFamily="18" charset="0"/>
                        </a:rPr>
                        <a:t>7,25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vi-VN" sz="1300" b="0" i="0" u="none" strike="noStrike">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0033767"/>
                  </a:ext>
                </a:extLst>
              </a:tr>
              <a:tr h="195449">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Nông, lâm, thuỷ sản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3,05 - 3,15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2,29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8694793"/>
                  </a:ext>
                </a:extLst>
              </a:tr>
              <a:tr h="195449">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Công nghiệp và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10,34- 11,09</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17,55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3752598"/>
                  </a:ext>
                </a:extLst>
              </a:tr>
              <a:tr h="19544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Công nghiệp</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12,0 - 13,0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6,65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9770351"/>
                  </a:ext>
                </a:extLst>
              </a:tr>
              <a:tr h="19544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5,50 -5,50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49,38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8306407"/>
                  </a:ext>
                </a:extLst>
              </a:tr>
              <a:tr h="195449">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9,50 - 10,0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7,49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510546"/>
                  </a:ext>
                </a:extLst>
              </a:tr>
              <a:tr h="195449">
                <a:tc>
                  <a:txBody>
                    <a:bodyPr/>
                    <a:lstStyle/>
                    <a:p>
                      <a:pPr algn="ctr" fontAlgn="ctr"/>
                      <a:r>
                        <a:rPr lang="vi-VN" sz="1300" b="1" i="0" u="none" strike="noStrike">
                          <a:solidFill>
                            <a:srgbClr val="000000"/>
                          </a:solidFill>
                          <a:effectLst/>
                          <a:latin typeface="Times New Roman" panose="02020603050405020304" pitchFamily="18" charset="0"/>
                        </a:rPr>
                        <a:t>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Kim ngạch xuất khẩu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USD</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8</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dirty="0">
                          <a:solidFill>
                            <a:srgbClr val="000000"/>
                          </a:solidFill>
                          <a:effectLst/>
                          <a:latin typeface="Times New Roman" panose="02020603050405020304" pitchFamily="18" charset="0"/>
                        </a:rPr>
                        <a:t>4</a:t>
                      </a:r>
                      <a:r>
                        <a:rPr lang="en-US" sz="1300" b="0" i="1" u="none" strike="noStrike" dirty="0">
                          <a:solidFill>
                            <a:srgbClr val="000000"/>
                          </a:solidFill>
                          <a:effectLst/>
                          <a:latin typeface="Times New Roman" panose="02020603050405020304" pitchFamily="18" charset="0"/>
                        </a:rPr>
                        <a:t>,1</a:t>
                      </a:r>
                      <a:endParaRPr lang="vi-VN" sz="1300" b="0" i="1"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4221910"/>
                  </a:ext>
                </a:extLst>
              </a:tr>
              <a:tr h="195449">
                <a:tc>
                  <a:txBody>
                    <a:bodyPr/>
                    <a:lstStyle/>
                    <a:p>
                      <a:pPr algn="ctr" fontAlgn="ctr"/>
                      <a:r>
                        <a:rPr lang="vi-VN" sz="1300" b="1" i="0" u="none" strike="noStrike">
                          <a:solidFill>
                            <a:srgbClr val="000000"/>
                          </a:solidFill>
                          <a:effectLst/>
                          <a:latin typeface="Times New Roman" panose="02020603050405020304" pitchFamily="18" charset="0"/>
                        </a:rPr>
                        <a:t>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Tổng thu ngân sách trên địa bàn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358.750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449.760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4934010"/>
                  </a:ext>
                </a:extLst>
              </a:tr>
              <a:tr h="19544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Thu tiền sử dụng đất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150.000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194.080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6102464"/>
                  </a:ext>
                </a:extLst>
              </a:tr>
              <a:tr h="195449">
                <a:tc>
                  <a:txBody>
                    <a:bodyPr/>
                    <a:lstStyle/>
                    <a:p>
                      <a:pPr algn="ctr" fontAlgn="ctr"/>
                      <a:r>
                        <a:rPr lang="vi-VN" sz="1300" b="1" i="0" u="none" strike="noStrike">
                          <a:solidFill>
                            <a:srgbClr val="000000"/>
                          </a:solidFill>
                          <a:effectLst/>
                          <a:latin typeface="Times New Roman" panose="02020603050405020304" pitchFamily="18" charset="0"/>
                        </a:rPr>
                        <a:t>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Doanh thu bán lẻ hàng hóa và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Tỷ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5.898</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5.</a:t>
                      </a:r>
                      <a:r>
                        <a:rPr lang="en-US" sz="1300" b="0" i="0" u="none" strike="noStrike" dirty="0">
                          <a:solidFill>
                            <a:srgbClr val="000000"/>
                          </a:solidFill>
                          <a:effectLst/>
                          <a:latin typeface="Times New Roman" panose="02020603050405020304" pitchFamily="18" charset="0"/>
                        </a:rPr>
                        <a:t>711,5</a:t>
                      </a: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8193249"/>
                  </a:ext>
                </a:extLst>
              </a:tr>
              <a:tr h="195449">
                <a:tc>
                  <a:txBody>
                    <a:bodyPr/>
                    <a:lstStyle/>
                    <a:p>
                      <a:pPr algn="ctr" fontAlgn="ctr"/>
                      <a:r>
                        <a:rPr lang="vi-VN" sz="1300" b="1" i="0" u="none" strike="noStrike">
                          <a:solidFill>
                            <a:srgbClr val="000000"/>
                          </a:solidFill>
                          <a:effectLst/>
                          <a:latin typeface="Times New Roman" panose="02020603050405020304" pitchFamily="18" charset="0"/>
                        </a:rPr>
                        <a:t>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dân số tham gia bảo hiểm y tế</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93,80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93,8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3484075"/>
                  </a:ext>
                </a:extLst>
              </a:tr>
              <a:tr h="276321">
                <a:tc>
                  <a:txBody>
                    <a:bodyPr/>
                    <a:lstStyle/>
                    <a:p>
                      <a:pPr algn="ctr" fontAlgn="ctr"/>
                      <a:r>
                        <a:rPr lang="vi-VN" sz="1300" b="1" i="0" u="none" strike="noStrike">
                          <a:solidFill>
                            <a:srgbClr val="000000"/>
                          </a:solidFill>
                          <a:effectLst/>
                          <a:latin typeface="Times New Roman" panose="02020603050405020304" pitchFamily="18" charset="0"/>
                        </a:rPr>
                        <a:t>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trẻ em dưới 5 tuổi suy dinh dưỡng thể nhẹ cân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8,41</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8,21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7664280"/>
                  </a:ext>
                </a:extLst>
              </a:tr>
              <a:tr h="195449">
                <a:tc>
                  <a:txBody>
                    <a:bodyPr/>
                    <a:lstStyle/>
                    <a:p>
                      <a:pPr algn="ctr" fontAlgn="ctr"/>
                      <a:r>
                        <a:rPr lang="vi-VN" sz="1300" b="1" i="0" u="none" strike="noStrike">
                          <a:solidFill>
                            <a:srgbClr val="000000"/>
                          </a:solidFill>
                          <a:effectLst/>
                          <a:latin typeface="Times New Roman" panose="02020603050405020304" pitchFamily="18" charset="0"/>
                        </a:rPr>
                        <a:t>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Giảm tỷ lệ nghèo đa chiều</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1,08</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dirty="0">
                          <a:solidFill>
                            <a:srgbClr val="000000"/>
                          </a:solidFill>
                          <a:effectLst/>
                          <a:latin typeface="Times New Roman" panose="02020603050405020304" pitchFamily="18" charset="0"/>
                        </a:rPr>
                        <a:t>1</a:t>
                      </a:r>
                      <a:r>
                        <a:rPr lang="en-US" sz="1300" b="0" i="1" u="none" strike="noStrike" dirty="0">
                          <a:solidFill>
                            <a:srgbClr val="000000"/>
                          </a:solidFill>
                          <a:effectLst/>
                          <a:latin typeface="Times New Roman" panose="02020603050405020304" pitchFamily="18" charset="0"/>
                        </a:rPr>
                        <a:t>,</a:t>
                      </a:r>
                      <a:r>
                        <a:rPr lang="vi-VN" sz="1300" b="0" i="1" u="none" strike="noStrike" dirty="0">
                          <a:solidFill>
                            <a:srgbClr val="000000"/>
                          </a:solidFill>
                          <a:effectLst/>
                          <a:latin typeface="Times New Roman" panose="02020603050405020304" pitchFamily="18" charset="0"/>
                        </a:rPr>
                        <a:t>09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5917244"/>
                  </a:ext>
                </a:extLst>
              </a:tr>
              <a:tr h="195449">
                <a:tc>
                  <a:txBody>
                    <a:bodyPr/>
                    <a:lstStyle/>
                    <a:p>
                      <a:pPr algn="ctr" fontAlgn="ctr"/>
                      <a:r>
                        <a:rPr lang="vi-VN" sz="1300" b="1" i="0" u="none" strike="noStrike">
                          <a:solidFill>
                            <a:srgbClr val="000000"/>
                          </a:solidFill>
                          <a:effectLst/>
                          <a:latin typeface="Times New Roman" panose="02020603050405020304" pitchFamily="18" charset="0"/>
                        </a:rPr>
                        <a:t>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Bảo hiểm xã hội tự nguyện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2.124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2.124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8780077"/>
                  </a:ext>
                </a:extLst>
              </a:tr>
              <a:tr h="195449">
                <a:tc>
                  <a:txBody>
                    <a:bodyPr/>
                    <a:lstStyle/>
                    <a:p>
                      <a:pPr algn="ctr" fontAlgn="ctr"/>
                      <a:r>
                        <a:rPr lang="vi-VN" sz="1300" b="1" i="0" u="none" strike="noStrike">
                          <a:solidFill>
                            <a:srgbClr val="000000"/>
                          </a:solidFill>
                          <a:effectLst/>
                          <a:latin typeface="Times New Roman" panose="02020603050405020304" pitchFamily="18" charset="0"/>
                        </a:rPr>
                        <a:t>10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Tạo việc làm mới</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2.200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2.300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931393"/>
                  </a:ext>
                </a:extLst>
              </a:tr>
              <a:tr h="195449">
                <a:tc>
                  <a:txBody>
                    <a:bodyPr/>
                    <a:lstStyle/>
                    <a:p>
                      <a:pPr algn="ctr" fontAlgn="ctr"/>
                      <a:r>
                        <a:rPr lang="vi-VN" sz="1300" b="1" i="0" u="none" strike="noStrike">
                          <a:solidFill>
                            <a:srgbClr val="000000"/>
                          </a:solidFill>
                          <a:effectLst/>
                          <a:latin typeface="Times New Roman" panose="02020603050405020304" pitchFamily="18" charset="0"/>
                        </a:rPr>
                        <a:t>11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Đào tạo nghề lao động nông thôn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555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416930"/>
                  </a:ext>
                </a:extLst>
              </a:tr>
              <a:tr h="195449">
                <a:tc>
                  <a:txBody>
                    <a:bodyPr/>
                    <a:lstStyle/>
                    <a:p>
                      <a:pPr algn="ctr" fontAlgn="ctr"/>
                      <a:r>
                        <a:rPr lang="vi-VN" sz="1300" b="1" i="0" u="none" strike="noStrike">
                          <a:solidFill>
                            <a:srgbClr val="000000"/>
                          </a:solidFill>
                          <a:effectLst/>
                          <a:latin typeface="Times New Roman" panose="02020603050405020304" pitchFamily="18" charset="0"/>
                        </a:rPr>
                        <a:t>12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che phủ rừng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33,25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1" u="none" strike="noStrike" dirty="0">
                          <a:solidFill>
                            <a:srgbClr val="000000"/>
                          </a:solidFill>
                          <a:effectLst/>
                          <a:latin typeface="Times New Roman" panose="02020603050405020304" pitchFamily="18" charset="0"/>
                        </a:rPr>
                        <a:t>33,25</a:t>
                      </a:r>
                      <a:endParaRPr lang="vi-VN" sz="1300" b="0" i="1"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8837679"/>
                  </a:ext>
                </a:extLst>
              </a:tr>
              <a:tr h="195449">
                <a:tc>
                  <a:txBody>
                    <a:bodyPr/>
                    <a:lstStyle/>
                    <a:p>
                      <a:pPr algn="ctr" fontAlgn="ctr"/>
                      <a:r>
                        <a:rPr lang="vi-VN" sz="1300" b="1" i="0" u="none" strike="noStrike">
                          <a:solidFill>
                            <a:srgbClr val="000000"/>
                          </a:solidFill>
                          <a:effectLst/>
                          <a:latin typeface="Times New Roman" panose="02020603050405020304" pitchFamily="18" charset="0"/>
                        </a:rPr>
                        <a:t>13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dân cư đô thị sử dụng nước sạch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69,92</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81,12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4060747"/>
                  </a:ext>
                </a:extLst>
              </a:tr>
              <a:tr h="195449">
                <a:tc>
                  <a:txBody>
                    <a:bodyPr/>
                    <a:lstStyle/>
                    <a:p>
                      <a:pPr algn="ctr" fontAlgn="ctr"/>
                      <a:r>
                        <a:rPr lang="vi-VN" sz="1300" b="1" i="0" u="none" strike="noStrike">
                          <a:solidFill>
                            <a:srgbClr val="000000"/>
                          </a:solidFill>
                          <a:effectLst/>
                          <a:latin typeface="Times New Roman" panose="02020603050405020304" pitchFamily="18" charset="0"/>
                        </a:rPr>
                        <a:t>14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chất thải rắn ở đô thị được thu gom</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95,06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9433643"/>
                  </a:ext>
                </a:extLst>
              </a:tr>
            </a:tbl>
          </a:graphicData>
        </a:graphic>
      </p:graphicFrame>
    </p:spTree>
    <p:extLst>
      <p:ext uri="{BB962C8B-B14F-4D97-AF65-F5344CB8AC3E}">
        <p14:creationId xmlns:p14="http://schemas.microsoft.com/office/powerpoint/2010/main" val="138493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F053B1BF-57DB-9CDE-B5B6-7CA8A175D68E}"/>
              </a:ext>
            </a:extLst>
          </p:cNvPr>
          <p:cNvSpPr txBox="1"/>
          <p:nvPr/>
        </p:nvSpPr>
        <p:spPr>
          <a:xfrm>
            <a:off x="5056694" y="251906"/>
            <a:ext cx="3088261" cy="369332"/>
          </a:xfrm>
          <a:prstGeom prst="rect">
            <a:avLst/>
          </a:prstGeom>
          <a:noFill/>
        </p:spPr>
        <p:txBody>
          <a:bodyPr wrap="square">
            <a:spAutoFit/>
          </a:bodyPr>
          <a:lstStyle/>
          <a:p>
            <a:pPr>
              <a:lnSpc>
                <a:spcPct val="100000"/>
              </a:lnSpc>
            </a:pPr>
            <a:r>
              <a:rPr lang="vi-VN" b="1">
                <a:latin typeface="+mj-lt"/>
                <a:cs typeface="Arial" panose="020B0604020202020204" pitchFamily="34" charset="0"/>
              </a:rPr>
              <a:t>HUYỆN TUY PHƯỚC</a:t>
            </a:r>
          </a:p>
        </p:txBody>
      </p:sp>
      <p:graphicFrame>
        <p:nvGraphicFramePr>
          <p:cNvPr id="2" name="Table 1">
            <a:extLst>
              <a:ext uri="{FF2B5EF4-FFF2-40B4-BE49-F238E27FC236}">
                <a16:creationId xmlns:a16="http://schemas.microsoft.com/office/drawing/2014/main" id="{A0ED37E4-9E7E-9061-3D40-D908559E4F73}"/>
              </a:ext>
            </a:extLst>
          </p:cNvPr>
          <p:cNvGraphicFramePr>
            <a:graphicFrameLocks noGrp="1"/>
          </p:cNvGraphicFramePr>
          <p:nvPr>
            <p:extLst>
              <p:ext uri="{D42A27DB-BD31-4B8C-83A1-F6EECF244321}">
                <p14:modId xmlns:p14="http://schemas.microsoft.com/office/powerpoint/2010/main" val="1549654607"/>
              </p:ext>
            </p:extLst>
          </p:nvPr>
        </p:nvGraphicFramePr>
        <p:xfrm>
          <a:off x="762000" y="765439"/>
          <a:ext cx="10839450" cy="5951710"/>
        </p:xfrm>
        <a:graphic>
          <a:graphicData uri="http://schemas.openxmlformats.org/drawingml/2006/table">
            <a:tbl>
              <a:tblPr/>
              <a:tblGrid>
                <a:gridCol w="762336">
                  <a:extLst>
                    <a:ext uri="{9D8B030D-6E8A-4147-A177-3AD203B41FA5}">
                      <a16:colId xmlns:a16="http://schemas.microsoft.com/office/drawing/2014/main" val="3076200310"/>
                    </a:ext>
                  </a:extLst>
                </a:gridCol>
                <a:gridCol w="4097550">
                  <a:extLst>
                    <a:ext uri="{9D8B030D-6E8A-4147-A177-3AD203B41FA5}">
                      <a16:colId xmlns:a16="http://schemas.microsoft.com/office/drawing/2014/main" val="3413913352"/>
                    </a:ext>
                  </a:extLst>
                </a:gridCol>
                <a:gridCol w="1119681">
                  <a:extLst>
                    <a:ext uri="{9D8B030D-6E8A-4147-A177-3AD203B41FA5}">
                      <a16:colId xmlns:a16="http://schemas.microsoft.com/office/drawing/2014/main" val="302694813"/>
                    </a:ext>
                  </a:extLst>
                </a:gridCol>
                <a:gridCol w="1619961">
                  <a:extLst>
                    <a:ext uri="{9D8B030D-6E8A-4147-A177-3AD203B41FA5}">
                      <a16:colId xmlns:a16="http://schemas.microsoft.com/office/drawing/2014/main" val="4243176136"/>
                    </a:ext>
                  </a:extLst>
                </a:gridCol>
                <a:gridCol w="1619961">
                  <a:extLst>
                    <a:ext uri="{9D8B030D-6E8A-4147-A177-3AD203B41FA5}">
                      <a16:colId xmlns:a16="http://schemas.microsoft.com/office/drawing/2014/main" val="1017187666"/>
                    </a:ext>
                  </a:extLst>
                </a:gridCol>
                <a:gridCol w="1619961">
                  <a:extLst>
                    <a:ext uri="{9D8B030D-6E8A-4147-A177-3AD203B41FA5}">
                      <a16:colId xmlns:a16="http://schemas.microsoft.com/office/drawing/2014/main" val="670495458"/>
                    </a:ext>
                  </a:extLst>
                </a:gridCol>
              </a:tblGrid>
              <a:tr h="165899">
                <a:tc>
                  <a:txBody>
                    <a:bodyPr/>
                    <a:lstStyle/>
                    <a:p>
                      <a:pPr algn="ctr" fontAlgn="ctr"/>
                      <a:r>
                        <a:rPr lang="vi-VN" sz="1300" b="1" i="0" u="none" strike="noStrike">
                          <a:solidFill>
                            <a:srgbClr val="000000"/>
                          </a:solidFill>
                          <a:effectLst/>
                          <a:latin typeface="Times New Roman" panose="02020603050405020304" pitchFamily="18" charset="0"/>
                        </a:rPr>
                        <a:t>TT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Chỉ tiêu</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Đơn vị tính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vi-VN" sz="1300" b="1" i="0" u="none" strike="noStrike">
                          <a:solidFill>
                            <a:srgbClr val="000000"/>
                          </a:solidFill>
                          <a:effectLst/>
                          <a:latin typeface="Times New Roman" panose="02020603050405020304" pitchFamily="18" charset="0"/>
                        </a:rPr>
                        <a:t>Năm 2023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vi-VN"/>
                    </a:p>
                  </a:txBody>
                  <a:tcPr/>
                </a:tc>
                <a:tc hMerge="1">
                  <a:txBody>
                    <a:bodyPr/>
                    <a:lstStyle/>
                    <a:p>
                      <a:pPr algn="ctr" fontAlgn="ctr"/>
                      <a:endParaRPr lang="vi-VN" sz="1300" b="1"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671175"/>
                  </a:ext>
                </a:extLst>
              </a:tr>
              <a:tr h="88423">
                <a:tc>
                  <a:txBody>
                    <a:bodyPr/>
                    <a:lstStyle/>
                    <a:p>
                      <a:pPr algn="ctr" fontAlgn="ctr"/>
                      <a:r>
                        <a:rPr lang="vi-VN" sz="1300" b="0" i="1" u="none" strike="noStrike">
                          <a:solidFill>
                            <a:srgbClr val="000000"/>
                          </a:solidFill>
                          <a:effectLst/>
                          <a:latin typeface="Times New Roman" panose="02020603050405020304" pitchFamily="18" charset="0"/>
                        </a:rPr>
                        <a:t>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vi-VN" sz="1300" b="0" i="1" u="none" strike="noStrike">
                          <a:solidFill>
                            <a:srgbClr val="000000"/>
                          </a:solidFill>
                          <a:effectLst/>
                          <a:latin typeface="Times New Roman" panose="02020603050405020304" pitchFamily="18" charset="0"/>
                        </a:rPr>
                        <a:t>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vi-VN"/>
                    </a:p>
                  </a:txBody>
                  <a:tcPr/>
                </a:tc>
                <a:tc>
                  <a:txBody>
                    <a:bodyPr/>
                    <a:lstStyle/>
                    <a:p>
                      <a:pPr algn="ctr" fontAlgn="ctr"/>
                      <a:r>
                        <a:rPr lang="vi-VN" sz="1300" b="0" i="1" u="none" strike="noStrike">
                          <a:solidFill>
                            <a:srgbClr val="000000"/>
                          </a:solidFill>
                          <a:effectLst/>
                          <a:latin typeface="Times New Roman" panose="02020603050405020304" pitchFamily="18" charset="0"/>
                        </a:rPr>
                        <a:t>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1875720"/>
                  </a:ext>
                </a:extLst>
              </a:tr>
              <a:tr h="168425">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Tỉnh giao</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Ước thực hiện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Kết quả</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8408427"/>
                  </a:ext>
                </a:extLst>
              </a:tr>
              <a:tr h="273691">
                <a:tc>
                  <a:txBody>
                    <a:bodyPr/>
                    <a:lstStyle/>
                    <a:p>
                      <a:pPr algn="ctr" fontAlgn="ctr"/>
                      <a:r>
                        <a:rPr lang="vi-VN" sz="1300" b="1" i="0" u="none" strike="noStrike">
                          <a:solidFill>
                            <a:srgbClr val="000000"/>
                          </a:solidFill>
                          <a:effectLst/>
                          <a:latin typeface="Times New Roman" panose="02020603050405020304" pitchFamily="18" charset="0"/>
                        </a:rPr>
                        <a:t>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Tổng giá trị sản phẩm (giá so sánh)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11.923.367 - 11.969.825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12.167.856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4899581"/>
                  </a:ext>
                </a:extLst>
              </a:tr>
              <a:tr h="168425">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Nông, lâm, thuỷ sản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2.584.205 - 2.586.710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2.603.705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4613481"/>
                  </a:ext>
                </a:extLst>
              </a:tr>
              <a:tr h="168425">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Công nghiệp và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6.133.298- 6.162.340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6.380.189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9299478"/>
                  </a:ext>
                </a:extLst>
              </a:tr>
              <a:tr h="189478">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Công nghiệp</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4.952.038</a:t>
                      </a:r>
                      <a:r>
                        <a:rPr lang="vi-VN" sz="1300" b="0" i="0" u="none" strike="noStrike">
                          <a:solidFill>
                            <a:srgbClr val="000000"/>
                          </a:solidFill>
                          <a:effectLst/>
                          <a:latin typeface="Times New Roman" panose="02020603050405020304" pitchFamily="18" charset="0"/>
                        </a:rPr>
                        <a:t> - </a:t>
                      </a:r>
                      <a:r>
                        <a:rPr lang="vi-VN" sz="1300" b="0" i="1" u="none" strike="noStrike">
                          <a:solidFill>
                            <a:srgbClr val="000000"/>
                          </a:solidFill>
                          <a:effectLst/>
                          <a:latin typeface="Times New Roman" panose="02020603050405020304" pitchFamily="18" charset="0"/>
                        </a:rPr>
                        <a:t>4.975.508</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4.892.050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8131042"/>
                  </a:ext>
                </a:extLst>
              </a:tr>
              <a:tr h="206320">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1.181.260</a:t>
                      </a:r>
                      <a:r>
                        <a:rPr lang="vi-VN" sz="1300" b="0" i="0" u="none" strike="noStrike">
                          <a:solidFill>
                            <a:srgbClr val="000000"/>
                          </a:solidFill>
                          <a:effectLst/>
                          <a:latin typeface="Times New Roman" panose="02020603050405020304" pitchFamily="18" charset="0"/>
                        </a:rPr>
                        <a:t> - </a:t>
                      </a:r>
                      <a:r>
                        <a:rPr lang="vi-VN" sz="1300" b="0" i="1" u="none" strike="noStrike">
                          <a:solidFill>
                            <a:srgbClr val="000000"/>
                          </a:solidFill>
                          <a:effectLst/>
                          <a:latin typeface="Times New Roman" panose="02020603050405020304" pitchFamily="18" charset="0"/>
                        </a:rPr>
                        <a:t>1.186.832</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1.488.139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1012319"/>
                  </a:ext>
                </a:extLst>
              </a:tr>
              <a:tr h="168425">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3.205.864 - 3.220.775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3.183.962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6095434"/>
                  </a:ext>
                </a:extLst>
              </a:tr>
              <a:tr h="160004">
                <a:tc>
                  <a:txBody>
                    <a:bodyPr/>
                    <a:lstStyle/>
                    <a:p>
                      <a:pPr algn="ctr" fontAlgn="ctr"/>
                      <a:r>
                        <a:rPr lang="vi-VN" sz="1300" b="1" i="0" u="none" strike="noStrike">
                          <a:solidFill>
                            <a:srgbClr val="000000"/>
                          </a:solidFill>
                          <a:effectLst/>
                          <a:latin typeface="Times New Roman" panose="02020603050405020304" pitchFamily="18" charset="0"/>
                        </a:rPr>
                        <a:t>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Tốc độ tăng giá trị sản phẩm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5,57 -5,98</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8,05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vi-VN" sz="1300" b="0" i="0" u="none" strike="noStrike">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1059031"/>
                  </a:ext>
                </a:extLst>
              </a:tr>
              <a:tr h="147372">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Nông, lâm, thuỷ sản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3,2-3,3</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3,64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7722986"/>
                  </a:ext>
                </a:extLst>
              </a:tr>
              <a:tr h="88423">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Công nghiệp và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5,6-6,1</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9,85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6759852"/>
                  </a:ext>
                </a:extLst>
              </a:tr>
              <a:tr h="88423">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Công nghiệp</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5,5-6,0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4,22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4000745"/>
                  </a:ext>
                </a:extLst>
              </a:tr>
              <a:tr h="88423">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6,00-6,50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33,54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1171378"/>
                  </a:ext>
                </a:extLst>
              </a:tr>
              <a:tr h="88423">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7,5-8,0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8,27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8830624"/>
                  </a:ext>
                </a:extLst>
              </a:tr>
              <a:tr h="105266">
                <a:tc>
                  <a:txBody>
                    <a:bodyPr/>
                    <a:lstStyle/>
                    <a:p>
                      <a:pPr algn="ctr" fontAlgn="ctr"/>
                      <a:r>
                        <a:rPr lang="vi-VN" sz="1300" b="1" i="0" u="none" strike="noStrike">
                          <a:solidFill>
                            <a:srgbClr val="000000"/>
                          </a:solidFill>
                          <a:effectLst/>
                          <a:latin typeface="Times New Roman" panose="02020603050405020304" pitchFamily="18" charset="0"/>
                        </a:rPr>
                        <a:t>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Kim ngạch xuất khẩu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USD</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68</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dirty="0">
                          <a:solidFill>
                            <a:srgbClr val="000000"/>
                          </a:solidFill>
                          <a:effectLst/>
                          <a:latin typeface="Times New Roman" panose="02020603050405020304" pitchFamily="18" charset="0"/>
                        </a:rPr>
                        <a:t>4</a:t>
                      </a:r>
                      <a:r>
                        <a:rPr lang="en-US" sz="1300" b="0" i="1" u="none" strike="noStrike" dirty="0">
                          <a:solidFill>
                            <a:srgbClr val="000000"/>
                          </a:solidFill>
                          <a:effectLst/>
                          <a:latin typeface="Times New Roman" panose="02020603050405020304" pitchFamily="18" charset="0"/>
                        </a:rPr>
                        <a:t>8,6</a:t>
                      </a:r>
                      <a:endParaRPr lang="vi-VN" sz="1300" b="0" i="1"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2159715"/>
                  </a:ext>
                </a:extLst>
              </a:tr>
              <a:tr h="105266">
                <a:tc>
                  <a:txBody>
                    <a:bodyPr/>
                    <a:lstStyle/>
                    <a:p>
                      <a:pPr algn="ctr" fontAlgn="ctr"/>
                      <a:r>
                        <a:rPr lang="vi-VN" sz="1300" b="1" i="0" u="none" strike="noStrike">
                          <a:solidFill>
                            <a:srgbClr val="000000"/>
                          </a:solidFill>
                          <a:effectLst/>
                          <a:latin typeface="Times New Roman" panose="02020603050405020304" pitchFamily="18" charset="0"/>
                        </a:rPr>
                        <a:t>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Tổng thu ngân sách trên địa bàn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515.340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640.670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006420"/>
                  </a:ext>
                </a:extLst>
              </a:tr>
              <a:tr h="168425">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Thu tiền sử dụng đất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300.000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399.930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2517080"/>
                  </a:ext>
                </a:extLst>
              </a:tr>
              <a:tr h="176846">
                <a:tc>
                  <a:txBody>
                    <a:bodyPr/>
                    <a:lstStyle/>
                    <a:p>
                      <a:pPr algn="ctr" fontAlgn="ctr"/>
                      <a:r>
                        <a:rPr lang="vi-VN" sz="1300" b="1" i="0" u="none" strike="noStrike">
                          <a:solidFill>
                            <a:srgbClr val="000000"/>
                          </a:solidFill>
                          <a:effectLst/>
                          <a:latin typeface="Times New Roman" panose="02020603050405020304" pitchFamily="18" charset="0"/>
                        </a:rPr>
                        <a:t>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Doanh thu bán lẻ hàng hóa và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Tỷ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10.536</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10.</a:t>
                      </a:r>
                      <a:r>
                        <a:rPr lang="en-US" sz="1300" b="0" i="0" u="none" strike="noStrike" dirty="0">
                          <a:solidFill>
                            <a:srgbClr val="000000"/>
                          </a:solidFill>
                          <a:effectLst/>
                          <a:latin typeface="Times New Roman" panose="02020603050405020304" pitchFamily="18" charset="0"/>
                        </a:rPr>
                        <a:t>237,8</a:t>
                      </a: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5526002"/>
                  </a:ext>
                </a:extLst>
              </a:tr>
              <a:tr h="176846">
                <a:tc>
                  <a:txBody>
                    <a:bodyPr/>
                    <a:lstStyle/>
                    <a:p>
                      <a:pPr algn="ctr" fontAlgn="ctr"/>
                      <a:r>
                        <a:rPr lang="vi-VN" sz="1300" b="1" i="0" u="none" strike="noStrike">
                          <a:solidFill>
                            <a:srgbClr val="000000"/>
                          </a:solidFill>
                          <a:effectLst/>
                          <a:latin typeface="Times New Roman" panose="02020603050405020304" pitchFamily="18" charset="0"/>
                        </a:rPr>
                        <a:t>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dân số tham gia bảo hiểm y tế</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94,73</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94,76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549929"/>
                  </a:ext>
                </a:extLst>
              </a:tr>
              <a:tr h="349481">
                <a:tc>
                  <a:txBody>
                    <a:bodyPr/>
                    <a:lstStyle/>
                    <a:p>
                      <a:pPr algn="ctr" fontAlgn="ctr"/>
                      <a:r>
                        <a:rPr lang="vi-VN" sz="1300" b="1" i="0" u="none" strike="noStrike">
                          <a:solidFill>
                            <a:srgbClr val="000000"/>
                          </a:solidFill>
                          <a:effectLst/>
                          <a:latin typeface="Times New Roman" panose="02020603050405020304" pitchFamily="18" charset="0"/>
                        </a:rPr>
                        <a:t>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trẻ em dưới 5 tuổi suy dinh dưỡng thể nhẹ cân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7,31</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7,16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err="1">
                          <a:solidFill>
                            <a:srgbClr val="000000"/>
                          </a:solidFill>
                          <a:effectLst/>
                          <a:latin typeface="Times New Roman" panose="02020603050405020304" pitchFamily="18" charset="0"/>
                        </a:rPr>
                        <a:t>Đạt</a:t>
                      </a:r>
                      <a:endParaRPr lang="vi-VN" sz="14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4955051"/>
                  </a:ext>
                </a:extLst>
              </a:tr>
              <a:tr h="105266">
                <a:tc>
                  <a:txBody>
                    <a:bodyPr/>
                    <a:lstStyle/>
                    <a:p>
                      <a:pPr algn="ctr" fontAlgn="ctr"/>
                      <a:r>
                        <a:rPr lang="vi-VN" sz="1300" b="1" i="0" u="none" strike="noStrike">
                          <a:solidFill>
                            <a:srgbClr val="000000"/>
                          </a:solidFill>
                          <a:effectLst/>
                          <a:latin typeface="Times New Roman" panose="02020603050405020304" pitchFamily="18" charset="0"/>
                        </a:rPr>
                        <a:t>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Giảm tỷ lệ nghèo đa chiều</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1,72</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2,02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3416256"/>
                  </a:ext>
                </a:extLst>
              </a:tr>
              <a:tr h="235794">
                <a:tc>
                  <a:txBody>
                    <a:bodyPr/>
                    <a:lstStyle/>
                    <a:p>
                      <a:pPr algn="ctr" fontAlgn="ctr"/>
                      <a:r>
                        <a:rPr lang="vi-VN" sz="1300" b="1" i="0" u="none" strike="noStrike">
                          <a:solidFill>
                            <a:srgbClr val="000000"/>
                          </a:solidFill>
                          <a:effectLst/>
                          <a:latin typeface="Times New Roman" panose="02020603050405020304" pitchFamily="18" charset="0"/>
                        </a:rPr>
                        <a:t>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Bảo hiểm xã hội tự nguyện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1.620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1.590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dirty="0">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8515524"/>
                  </a:ext>
                </a:extLst>
              </a:tr>
              <a:tr h="105266">
                <a:tc>
                  <a:txBody>
                    <a:bodyPr/>
                    <a:lstStyle/>
                    <a:p>
                      <a:pPr algn="ctr" fontAlgn="ctr"/>
                      <a:r>
                        <a:rPr lang="vi-VN" sz="1300" b="1" i="0" u="none" strike="noStrike">
                          <a:solidFill>
                            <a:srgbClr val="000000"/>
                          </a:solidFill>
                          <a:effectLst/>
                          <a:latin typeface="Times New Roman" panose="02020603050405020304" pitchFamily="18" charset="0"/>
                        </a:rPr>
                        <a:t>10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Tạo việc làm mới</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3.500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4.000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4675597"/>
                  </a:ext>
                </a:extLst>
              </a:tr>
              <a:tr h="105266">
                <a:tc>
                  <a:txBody>
                    <a:bodyPr/>
                    <a:lstStyle/>
                    <a:p>
                      <a:pPr algn="ctr" fontAlgn="ctr"/>
                      <a:r>
                        <a:rPr lang="vi-VN" sz="1300" b="1" i="0" u="none" strike="noStrike">
                          <a:solidFill>
                            <a:srgbClr val="000000"/>
                          </a:solidFill>
                          <a:effectLst/>
                          <a:latin typeface="Times New Roman" panose="02020603050405020304" pitchFamily="18" charset="0"/>
                        </a:rPr>
                        <a:t>11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Đào tạo nghề lao động nông thôn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350,0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560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3731387"/>
                  </a:ext>
                </a:extLst>
              </a:tr>
              <a:tr h="105266">
                <a:tc>
                  <a:txBody>
                    <a:bodyPr/>
                    <a:lstStyle/>
                    <a:p>
                      <a:pPr algn="ctr" fontAlgn="ctr"/>
                      <a:r>
                        <a:rPr lang="vi-VN" sz="1300" b="1" i="0" u="none" strike="noStrike">
                          <a:solidFill>
                            <a:srgbClr val="000000"/>
                          </a:solidFill>
                          <a:effectLst/>
                          <a:latin typeface="Times New Roman" panose="02020603050405020304" pitchFamily="18" charset="0"/>
                        </a:rPr>
                        <a:t>12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che phủ rừng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13,10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13,10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1930907"/>
                  </a:ext>
                </a:extLst>
              </a:tr>
              <a:tr h="176846">
                <a:tc>
                  <a:txBody>
                    <a:bodyPr/>
                    <a:lstStyle/>
                    <a:p>
                      <a:pPr algn="ctr" fontAlgn="ctr"/>
                      <a:r>
                        <a:rPr lang="vi-VN" sz="1300" b="1" i="0" u="none" strike="noStrike">
                          <a:solidFill>
                            <a:srgbClr val="000000"/>
                          </a:solidFill>
                          <a:effectLst/>
                          <a:latin typeface="Times New Roman" panose="02020603050405020304" pitchFamily="18" charset="0"/>
                        </a:rPr>
                        <a:t>13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dân cư đô thị sử dụng nước sạch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87,49</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85,17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Chưa</a:t>
                      </a:r>
                      <a:r>
                        <a:rPr kumimoji="0" lang="en-US"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đ</a:t>
                      </a: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0010241"/>
                  </a:ext>
                </a:extLst>
              </a:tr>
              <a:tr h="176846">
                <a:tc>
                  <a:txBody>
                    <a:bodyPr/>
                    <a:lstStyle/>
                    <a:p>
                      <a:pPr algn="ctr" fontAlgn="ctr"/>
                      <a:r>
                        <a:rPr lang="vi-VN" sz="1300" b="1" i="0" u="none" strike="noStrike">
                          <a:solidFill>
                            <a:srgbClr val="000000"/>
                          </a:solidFill>
                          <a:effectLst/>
                          <a:latin typeface="Times New Roman" panose="02020603050405020304" pitchFamily="18" charset="0"/>
                        </a:rPr>
                        <a:t>14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chất thải rắn ở đô thị được thu gom</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72</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dirty="0">
                          <a:solidFill>
                            <a:srgbClr val="000000"/>
                          </a:solidFill>
                          <a:effectLst/>
                          <a:latin typeface="Times New Roman" panose="02020603050405020304" pitchFamily="18" charset="0"/>
                        </a:rPr>
                        <a:t>72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3240161"/>
                  </a:ext>
                </a:extLst>
              </a:tr>
            </a:tbl>
          </a:graphicData>
        </a:graphic>
      </p:graphicFrame>
    </p:spTree>
    <p:extLst>
      <p:ext uri="{BB962C8B-B14F-4D97-AF65-F5344CB8AC3E}">
        <p14:creationId xmlns:p14="http://schemas.microsoft.com/office/powerpoint/2010/main" val="1124387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F053B1BF-57DB-9CDE-B5B6-7CA8A175D68E}"/>
              </a:ext>
            </a:extLst>
          </p:cNvPr>
          <p:cNvSpPr txBox="1"/>
          <p:nvPr/>
        </p:nvSpPr>
        <p:spPr>
          <a:xfrm>
            <a:off x="5151944" y="251906"/>
            <a:ext cx="3088261" cy="369332"/>
          </a:xfrm>
          <a:prstGeom prst="rect">
            <a:avLst/>
          </a:prstGeom>
          <a:noFill/>
        </p:spPr>
        <p:txBody>
          <a:bodyPr wrap="square">
            <a:spAutoFit/>
          </a:bodyPr>
          <a:lstStyle/>
          <a:p>
            <a:pPr>
              <a:lnSpc>
                <a:spcPct val="100000"/>
              </a:lnSpc>
            </a:pPr>
            <a:r>
              <a:rPr lang="vi-VN" b="1">
                <a:latin typeface="+mj-lt"/>
                <a:cs typeface="Arial" panose="020B0604020202020204" pitchFamily="34" charset="0"/>
              </a:rPr>
              <a:t>HUYỆN TÂY SƠN</a:t>
            </a:r>
          </a:p>
        </p:txBody>
      </p:sp>
      <p:graphicFrame>
        <p:nvGraphicFramePr>
          <p:cNvPr id="2" name="Table 1">
            <a:extLst>
              <a:ext uri="{FF2B5EF4-FFF2-40B4-BE49-F238E27FC236}">
                <a16:creationId xmlns:a16="http://schemas.microsoft.com/office/drawing/2014/main" id="{78F643CD-86B5-FEE5-1425-22F5AE325AC8}"/>
              </a:ext>
            </a:extLst>
          </p:cNvPr>
          <p:cNvGraphicFramePr>
            <a:graphicFrameLocks noGrp="1"/>
          </p:cNvGraphicFramePr>
          <p:nvPr>
            <p:extLst>
              <p:ext uri="{D42A27DB-BD31-4B8C-83A1-F6EECF244321}">
                <p14:modId xmlns:p14="http://schemas.microsoft.com/office/powerpoint/2010/main" val="875759417"/>
              </p:ext>
            </p:extLst>
          </p:nvPr>
        </p:nvGraphicFramePr>
        <p:xfrm>
          <a:off x="1111363" y="820473"/>
          <a:ext cx="9969274" cy="6037527"/>
        </p:xfrm>
        <a:graphic>
          <a:graphicData uri="http://schemas.openxmlformats.org/drawingml/2006/table">
            <a:tbl>
              <a:tblPr/>
              <a:tblGrid>
                <a:gridCol w="715286">
                  <a:extLst>
                    <a:ext uri="{9D8B030D-6E8A-4147-A177-3AD203B41FA5}">
                      <a16:colId xmlns:a16="http://schemas.microsoft.com/office/drawing/2014/main" val="877594777"/>
                    </a:ext>
                  </a:extLst>
                </a:gridCol>
                <a:gridCol w="3844653">
                  <a:extLst>
                    <a:ext uri="{9D8B030D-6E8A-4147-A177-3AD203B41FA5}">
                      <a16:colId xmlns:a16="http://schemas.microsoft.com/office/drawing/2014/main" val="2569680853"/>
                    </a:ext>
                  </a:extLst>
                </a:gridCol>
                <a:gridCol w="1050575">
                  <a:extLst>
                    <a:ext uri="{9D8B030D-6E8A-4147-A177-3AD203B41FA5}">
                      <a16:colId xmlns:a16="http://schemas.microsoft.com/office/drawing/2014/main" val="3563562564"/>
                    </a:ext>
                  </a:extLst>
                </a:gridCol>
                <a:gridCol w="1759393">
                  <a:extLst>
                    <a:ext uri="{9D8B030D-6E8A-4147-A177-3AD203B41FA5}">
                      <a16:colId xmlns:a16="http://schemas.microsoft.com/office/drawing/2014/main" val="1770465483"/>
                    </a:ext>
                  </a:extLst>
                </a:gridCol>
                <a:gridCol w="1146447">
                  <a:extLst>
                    <a:ext uri="{9D8B030D-6E8A-4147-A177-3AD203B41FA5}">
                      <a16:colId xmlns:a16="http://schemas.microsoft.com/office/drawing/2014/main" val="381338733"/>
                    </a:ext>
                  </a:extLst>
                </a:gridCol>
                <a:gridCol w="1452920">
                  <a:extLst>
                    <a:ext uri="{9D8B030D-6E8A-4147-A177-3AD203B41FA5}">
                      <a16:colId xmlns:a16="http://schemas.microsoft.com/office/drawing/2014/main" val="78699250"/>
                    </a:ext>
                  </a:extLst>
                </a:gridCol>
              </a:tblGrid>
              <a:tr h="193949">
                <a:tc>
                  <a:txBody>
                    <a:bodyPr/>
                    <a:lstStyle/>
                    <a:p>
                      <a:pPr algn="ctr" fontAlgn="ctr"/>
                      <a:r>
                        <a:rPr lang="vi-VN" sz="1300" b="1" i="0" u="none" strike="noStrike">
                          <a:solidFill>
                            <a:srgbClr val="000000"/>
                          </a:solidFill>
                          <a:effectLst/>
                          <a:latin typeface="Times New Roman" panose="02020603050405020304" pitchFamily="18" charset="0"/>
                        </a:rPr>
                        <a:t>TT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Chỉ tiêu</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Đơn vị tính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vi-VN" sz="1300" b="1" i="0" u="none" strike="noStrike">
                          <a:solidFill>
                            <a:srgbClr val="000000"/>
                          </a:solidFill>
                          <a:effectLst/>
                          <a:latin typeface="Times New Roman" panose="02020603050405020304" pitchFamily="18" charset="0"/>
                        </a:rPr>
                        <a:t>Năm 2023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vi-VN"/>
                    </a:p>
                  </a:txBody>
                  <a:tcPr/>
                </a:tc>
                <a:tc hMerge="1">
                  <a:txBody>
                    <a:bodyPr/>
                    <a:lstStyle/>
                    <a:p>
                      <a:pPr algn="ctr" fontAlgn="ctr"/>
                      <a:endParaRPr lang="vi-VN" sz="1300" b="1"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1115145"/>
                  </a:ext>
                </a:extLst>
              </a:tr>
              <a:tr h="193949">
                <a:tc>
                  <a:txBody>
                    <a:bodyPr/>
                    <a:lstStyle/>
                    <a:p>
                      <a:pPr algn="ctr" fontAlgn="ctr"/>
                      <a:r>
                        <a:rPr lang="vi-VN" sz="1300" b="0" i="1" u="none" strike="noStrike">
                          <a:solidFill>
                            <a:srgbClr val="000000"/>
                          </a:solidFill>
                          <a:effectLst/>
                          <a:latin typeface="Times New Roman" panose="02020603050405020304" pitchFamily="18" charset="0"/>
                        </a:rPr>
                        <a:t>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vi-VN" sz="1300" b="0" i="1" u="none" strike="noStrike">
                          <a:solidFill>
                            <a:srgbClr val="000000"/>
                          </a:solidFill>
                          <a:effectLst/>
                          <a:latin typeface="Times New Roman" panose="02020603050405020304" pitchFamily="18" charset="0"/>
                        </a:rPr>
                        <a:t>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vi-VN"/>
                    </a:p>
                  </a:txBody>
                  <a:tcPr/>
                </a:tc>
                <a:tc>
                  <a:txBody>
                    <a:bodyPr/>
                    <a:lstStyle/>
                    <a:p>
                      <a:pPr algn="ctr" fontAlgn="ctr"/>
                      <a:r>
                        <a:rPr lang="vi-VN" sz="1300" b="0" i="1" u="none" strike="noStrike">
                          <a:solidFill>
                            <a:srgbClr val="000000"/>
                          </a:solidFill>
                          <a:effectLst/>
                          <a:latin typeface="Times New Roman" panose="02020603050405020304" pitchFamily="18" charset="0"/>
                        </a:rPr>
                        <a:t>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7315603"/>
                  </a:ext>
                </a:extLst>
              </a:tr>
              <a:tr h="19394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Tỉnh giao</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Ước thực hiện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Kết quả</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6831841"/>
                  </a:ext>
                </a:extLst>
              </a:tr>
              <a:tr h="248891">
                <a:tc>
                  <a:txBody>
                    <a:bodyPr/>
                    <a:lstStyle/>
                    <a:p>
                      <a:pPr algn="ctr" fontAlgn="ctr"/>
                      <a:r>
                        <a:rPr lang="vi-VN" sz="1300" b="1" i="0" u="none" strike="noStrike">
                          <a:solidFill>
                            <a:srgbClr val="000000"/>
                          </a:solidFill>
                          <a:effectLst/>
                          <a:latin typeface="Times New Roman" panose="02020603050405020304" pitchFamily="18" charset="0"/>
                        </a:rPr>
                        <a:t>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Tổng giá trị sản phẩm (giá so sánh)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6.884.478 - 6.886.145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7.012.631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4975657"/>
                  </a:ext>
                </a:extLst>
              </a:tr>
              <a:tr h="383862">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Nông, lâm, thuỷ sản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1.723.823 -</a:t>
                      </a:r>
                      <a:br>
                        <a:rPr lang="vi-VN" sz="1300" b="0" i="0" u="none" strike="noStrike">
                          <a:solidFill>
                            <a:srgbClr val="000000"/>
                          </a:solidFill>
                          <a:effectLst/>
                          <a:latin typeface="Times New Roman" panose="02020603050405020304" pitchFamily="18" charset="0"/>
                        </a:rPr>
                      </a:br>
                      <a:r>
                        <a:rPr lang="vi-VN" sz="1300" b="0" i="0" u="none" strike="noStrike">
                          <a:solidFill>
                            <a:srgbClr val="000000"/>
                          </a:solidFill>
                          <a:effectLst/>
                          <a:latin typeface="Times New Roman" panose="02020603050405020304" pitchFamily="18" charset="0"/>
                        </a:rPr>
                        <a:t> 1 725.490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1.760.906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1708340"/>
                  </a:ext>
                </a:extLst>
              </a:tr>
              <a:tr h="19394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Công nghiệp và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2.890.342 - 2.890.342</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3.049.992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7788841"/>
                  </a:ext>
                </a:extLst>
              </a:tr>
              <a:tr h="19394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Công nghiệp</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2.084.248 - 2.084 248</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2.043.238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0260821"/>
                  </a:ext>
                </a:extLst>
              </a:tr>
              <a:tr h="19394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806.094 - 806.094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1.006.754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5132940"/>
                  </a:ext>
                </a:extLst>
              </a:tr>
              <a:tr h="19394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2.270.313 - 2.270.313</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2.201.733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5363814"/>
                  </a:ext>
                </a:extLst>
              </a:tr>
              <a:tr h="193949">
                <a:tc>
                  <a:txBody>
                    <a:bodyPr/>
                    <a:lstStyle/>
                    <a:p>
                      <a:pPr algn="ctr" fontAlgn="ctr"/>
                      <a:r>
                        <a:rPr lang="vi-VN" sz="1300" b="1" i="0" u="none" strike="noStrike">
                          <a:solidFill>
                            <a:srgbClr val="000000"/>
                          </a:solidFill>
                          <a:effectLst/>
                          <a:latin typeface="Times New Roman" panose="02020603050405020304" pitchFamily="18" charset="0"/>
                        </a:rPr>
                        <a:t>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Tốc độ tăng giá trị sản phẩm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7,61 - 7,64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10,10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vi-VN" sz="1300" b="0" i="0" u="none" strike="noStrike">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7455548"/>
                  </a:ext>
                </a:extLst>
              </a:tr>
              <a:tr h="193949">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Nông, lâm, thuỷ sản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3,40 - 3,50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5,84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9229611"/>
                  </a:ext>
                </a:extLst>
              </a:tr>
              <a:tr h="193949">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Công nghiệp và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9,09 - 9,09</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15,11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9525399"/>
                  </a:ext>
                </a:extLst>
              </a:tr>
              <a:tr h="19394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Công nghiệp</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10,0 - 10,0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7,84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7785747"/>
                  </a:ext>
                </a:extLst>
              </a:tr>
              <a:tr h="19394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6,80 - 6,80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33,39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7899152"/>
                  </a:ext>
                </a:extLst>
              </a:tr>
              <a:tr h="193949">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9,10 - 9,10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7,09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024276"/>
                  </a:ext>
                </a:extLst>
              </a:tr>
              <a:tr h="193949">
                <a:tc>
                  <a:txBody>
                    <a:bodyPr/>
                    <a:lstStyle/>
                    <a:p>
                      <a:pPr algn="ctr" fontAlgn="ctr"/>
                      <a:r>
                        <a:rPr lang="vi-VN" sz="1300" b="1" i="0" u="none" strike="noStrike">
                          <a:solidFill>
                            <a:srgbClr val="000000"/>
                          </a:solidFill>
                          <a:effectLst/>
                          <a:latin typeface="Times New Roman" panose="02020603050405020304" pitchFamily="18" charset="0"/>
                        </a:rPr>
                        <a:t>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Kim ngạch xuất khẩu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USD</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53</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6</a:t>
                      </a:r>
                      <a:r>
                        <a:rPr lang="en-US" sz="1300" b="0" i="0" u="none" strike="noStrike" dirty="0">
                          <a:solidFill>
                            <a:srgbClr val="000000"/>
                          </a:solidFill>
                          <a:effectLst/>
                          <a:latin typeface="Times New Roman" panose="02020603050405020304" pitchFamily="18" charset="0"/>
                        </a:rPr>
                        <a:t>7</a:t>
                      </a:r>
                      <a:r>
                        <a:rPr lang="vi-VN" sz="1300" b="0" i="0" u="none" strike="noStrike" dirty="0">
                          <a:solidFill>
                            <a:srgbClr val="000000"/>
                          </a:solidFill>
                          <a:effectLst/>
                          <a:latin typeface="Times New Roman" panose="02020603050405020304" pitchFamily="18" charset="0"/>
                        </a:rPr>
                        <a:t>,8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4840527"/>
                  </a:ext>
                </a:extLst>
              </a:tr>
              <a:tr h="193949">
                <a:tc>
                  <a:txBody>
                    <a:bodyPr/>
                    <a:lstStyle/>
                    <a:p>
                      <a:pPr algn="ctr" fontAlgn="ctr"/>
                      <a:r>
                        <a:rPr lang="vi-VN" sz="1300" b="1" i="0" u="none" strike="noStrike">
                          <a:solidFill>
                            <a:srgbClr val="000000"/>
                          </a:solidFill>
                          <a:effectLst/>
                          <a:latin typeface="Times New Roman" panose="02020603050405020304" pitchFamily="18" charset="0"/>
                        </a:rPr>
                        <a:t>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Tổng thu ngân sách trên địa bàn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210.620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264.500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9899562"/>
                  </a:ext>
                </a:extLst>
              </a:tr>
              <a:tr h="19394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Thu tiền sử dụng đất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50.000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87.720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8451320"/>
                  </a:ext>
                </a:extLst>
              </a:tr>
              <a:tr h="193949">
                <a:tc>
                  <a:txBody>
                    <a:bodyPr/>
                    <a:lstStyle/>
                    <a:p>
                      <a:pPr algn="ctr" fontAlgn="ctr"/>
                      <a:r>
                        <a:rPr lang="vi-VN" sz="1300" b="1" i="0" u="none" strike="noStrike">
                          <a:solidFill>
                            <a:srgbClr val="000000"/>
                          </a:solidFill>
                          <a:effectLst/>
                          <a:latin typeface="Times New Roman" panose="02020603050405020304" pitchFamily="18" charset="0"/>
                        </a:rPr>
                        <a:t>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Doanh thu bán lẻ hàng hóa và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Tỷ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4.449</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4.4</a:t>
                      </a:r>
                      <a:r>
                        <a:rPr lang="en-US" sz="1300" b="0" i="0" u="none" strike="noStrike" dirty="0">
                          <a:solidFill>
                            <a:srgbClr val="000000"/>
                          </a:solidFill>
                          <a:effectLst/>
                          <a:latin typeface="Times New Roman" panose="02020603050405020304" pitchFamily="18" charset="0"/>
                        </a:rPr>
                        <a:t>26</a:t>
                      </a: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dirty="0">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8715974"/>
                  </a:ext>
                </a:extLst>
              </a:tr>
              <a:tr h="193949">
                <a:tc>
                  <a:txBody>
                    <a:bodyPr/>
                    <a:lstStyle/>
                    <a:p>
                      <a:pPr algn="ctr" fontAlgn="ctr"/>
                      <a:r>
                        <a:rPr lang="vi-VN" sz="1300" b="1" i="0" u="none" strike="noStrike">
                          <a:solidFill>
                            <a:srgbClr val="000000"/>
                          </a:solidFill>
                          <a:effectLst/>
                          <a:latin typeface="Times New Roman" panose="02020603050405020304" pitchFamily="18" charset="0"/>
                        </a:rPr>
                        <a:t>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dân số tham gia bảo hiểm y tế</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94,50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4221745"/>
                  </a:ext>
                </a:extLst>
              </a:tr>
              <a:tr h="317813">
                <a:tc>
                  <a:txBody>
                    <a:bodyPr/>
                    <a:lstStyle/>
                    <a:p>
                      <a:pPr algn="ctr" fontAlgn="ctr"/>
                      <a:r>
                        <a:rPr lang="vi-VN" sz="1300" b="1" i="0" u="none" strike="noStrike">
                          <a:solidFill>
                            <a:srgbClr val="000000"/>
                          </a:solidFill>
                          <a:effectLst/>
                          <a:latin typeface="Times New Roman" panose="02020603050405020304" pitchFamily="18" charset="0"/>
                        </a:rPr>
                        <a:t>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trẻ em dưới 5 tuổi suy dinh dưỡng thể nhẹ cân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7,86</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7,63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err="1">
                          <a:solidFill>
                            <a:srgbClr val="000000"/>
                          </a:solidFill>
                          <a:effectLst/>
                          <a:latin typeface="Times New Roman" panose="02020603050405020304" pitchFamily="18" charset="0"/>
                        </a:rPr>
                        <a:t>Đạt</a:t>
                      </a:r>
                      <a:endParaRPr lang="vi-VN" sz="14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0692925"/>
                  </a:ext>
                </a:extLst>
              </a:tr>
              <a:tr h="193949">
                <a:tc>
                  <a:txBody>
                    <a:bodyPr/>
                    <a:lstStyle/>
                    <a:p>
                      <a:pPr algn="ctr" fontAlgn="ctr"/>
                      <a:r>
                        <a:rPr lang="vi-VN" sz="1300" b="1" i="0" u="none" strike="noStrike">
                          <a:solidFill>
                            <a:srgbClr val="000000"/>
                          </a:solidFill>
                          <a:effectLst/>
                          <a:latin typeface="Times New Roman" panose="02020603050405020304" pitchFamily="18" charset="0"/>
                        </a:rPr>
                        <a:t>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Giảm tỷ lệ nghèo đa chiều</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2,58</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6,53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6777554"/>
                  </a:ext>
                </a:extLst>
              </a:tr>
              <a:tr h="214428">
                <a:tc>
                  <a:txBody>
                    <a:bodyPr/>
                    <a:lstStyle/>
                    <a:p>
                      <a:pPr algn="ctr" fontAlgn="ctr"/>
                      <a:r>
                        <a:rPr lang="vi-VN" sz="1300" b="1" i="0" u="none" strike="noStrike">
                          <a:solidFill>
                            <a:srgbClr val="000000"/>
                          </a:solidFill>
                          <a:effectLst/>
                          <a:latin typeface="Times New Roman" panose="02020603050405020304" pitchFamily="18" charset="0"/>
                        </a:rPr>
                        <a:t>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Bảo hiểm xã hội tự nguyện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1.426</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1.426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3856064"/>
                  </a:ext>
                </a:extLst>
              </a:tr>
              <a:tr h="193949">
                <a:tc>
                  <a:txBody>
                    <a:bodyPr/>
                    <a:lstStyle/>
                    <a:p>
                      <a:pPr algn="ctr" fontAlgn="ctr"/>
                      <a:r>
                        <a:rPr lang="vi-VN" sz="1300" b="1" i="0" u="none" strike="noStrike">
                          <a:solidFill>
                            <a:srgbClr val="000000"/>
                          </a:solidFill>
                          <a:effectLst/>
                          <a:latin typeface="Times New Roman" panose="02020603050405020304" pitchFamily="18" charset="0"/>
                        </a:rPr>
                        <a:t>10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Tạo việc làm mới</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2.000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2.569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8962798"/>
                  </a:ext>
                </a:extLst>
              </a:tr>
              <a:tr h="193949">
                <a:tc>
                  <a:txBody>
                    <a:bodyPr/>
                    <a:lstStyle/>
                    <a:p>
                      <a:pPr algn="ctr" fontAlgn="ctr"/>
                      <a:r>
                        <a:rPr lang="vi-VN" sz="1300" b="1" i="0" u="none" strike="noStrike">
                          <a:solidFill>
                            <a:srgbClr val="000000"/>
                          </a:solidFill>
                          <a:effectLst/>
                          <a:latin typeface="Times New Roman" panose="02020603050405020304" pitchFamily="18" charset="0"/>
                        </a:rPr>
                        <a:t>11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Đào tạo nghề lao động nông thôn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657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9151695"/>
                  </a:ext>
                </a:extLst>
              </a:tr>
              <a:tr h="193949">
                <a:tc>
                  <a:txBody>
                    <a:bodyPr/>
                    <a:lstStyle/>
                    <a:p>
                      <a:pPr algn="ctr" fontAlgn="ctr"/>
                      <a:r>
                        <a:rPr lang="vi-VN" sz="1300" b="1" i="0" u="none" strike="noStrike">
                          <a:solidFill>
                            <a:srgbClr val="000000"/>
                          </a:solidFill>
                          <a:effectLst/>
                          <a:latin typeface="Times New Roman" panose="02020603050405020304" pitchFamily="18" charset="0"/>
                        </a:rPr>
                        <a:t>12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che phủ rừng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56,34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56,34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618836"/>
                  </a:ext>
                </a:extLst>
              </a:tr>
              <a:tr h="193949">
                <a:tc>
                  <a:txBody>
                    <a:bodyPr/>
                    <a:lstStyle/>
                    <a:p>
                      <a:pPr algn="ctr" fontAlgn="ctr"/>
                      <a:r>
                        <a:rPr lang="vi-VN" sz="1300" b="1" i="0" u="none" strike="noStrike">
                          <a:solidFill>
                            <a:srgbClr val="000000"/>
                          </a:solidFill>
                          <a:effectLst/>
                          <a:latin typeface="Times New Roman" panose="02020603050405020304" pitchFamily="18" charset="0"/>
                        </a:rPr>
                        <a:t>13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dân cư đô thị sử dụng nước sạch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93,42</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93,96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2863808"/>
                  </a:ext>
                </a:extLst>
              </a:tr>
              <a:tr h="193949">
                <a:tc>
                  <a:txBody>
                    <a:bodyPr/>
                    <a:lstStyle/>
                    <a:p>
                      <a:pPr algn="ctr" fontAlgn="ctr"/>
                      <a:r>
                        <a:rPr lang="vi-VN" sz="1300" b="1" i="0" u="none" strike="noStrike">
                          <a:solidFill>
                            <a:srgbClr val="000000"/>
                          </a:solidFill>
                          <a:effectLst/>
                          <a:latin typeface="Times New Roman" panose="02020603050405020304" pitchFamily="18" charset="0"/>
                        </a:rPr>
                        <a:t>14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chất thải rắn ở đô thị được thu gom</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77</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77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4918445"/>
                  </a:ext>
                </a:extLst>
              </a:tr>
            </a:tbl>
          </a:graphicData>
        </a:graphic>
      </p:graphicFrame>
    </p:spTree>
    <p:extLst>
      <p:ext uri="{BB962C8B-B14F-4D97-AF65-F5344CB8AC3E}">
        <p14:creationId xmlns:p14="http://schemas.microsoft.com/office/powerpoint/2010/main" val="3335555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F053B1BF-57DB-9CDE-B5B6-7CA8A175D68E}"/>
              </a:ext>
            </a:extLst>
          </p:cNvPr>
          <p:cNvSpPr txBox="1"/>
          <p:nvPr/>
        </p:nvSpPr>
        <p:spPr>
          <a:xfrm>
            <a:off x="5123369" y="251906"/>
            <a:ext cx="3088261" cy="369332"/>
          </a:xfrm>
          <a:prstGeom prst="rect">
            <a:avLst/>
          </a:prstGeom>
          <a:noFill/>
        </p:spPr>
        <p:txBody>
          <a:bodyPr wrap="square">
            <a:spAutoFit/>
          </a:bodyPr>
          <a:lstStyle/>
          <a:p>
            <a:pPr>
              <a:lnSpc>
                <a:spcPct val="100000"/>
              </a:lnSpc>
            </a:pPr>
            <a:r>
              <a:rPr lang="vi-VN" b="1">
                <a:latin typeface="+mj-lt"/>
                <a:cs typeface="Arial" panose="020B0604020202020204" pitchFamily="34" charset="0"/>
              </a:rPr>
              <a:t>HUYỆN HOÀI ÂN</a:t>
            </a:r>
          </a:p>
        </p:txBody>
      </p:sp>
      <p:graphicFrame>
        <p:nvGraphicFramePr>
          <p:cNvPr id="2" name="Table 1">
            <a:extLst>
              <a:ext uri="{FF2B5EF4-FFF2-40B4-BE49-F238E27FC236}">
                <a16:creationId xmlns:a16="http://schemas.microsoft.com/office/drawing/2014/main" id="{8EDD7153-59BA-DFA9-614F-E5E4E755238F}"/>
              </a:ext>
            </a:extLst>
          </p:cNvPr>
          <p:cNvGraphicFramePr>
            <a:graphicFrameLocks noGrp="1"/>
          </p:cNvGraphicFramePr>
          <p:nvPr>
            <p:extLst>
              <p:ext uri="{D42A27DB-BD31-4B8C-83A1-F6EECF244321}">
                <p14:modId xmlns:p14="http://schemas.microsoft.com/office/powerpoint/2010/main" val="858135848"/>
              </p:ext>
            </p:extLst>
          </p:nvPr>
        </p:nvGraphicFramePr>
        <p:xfrm>
          <a:off x="751394" y="665707"/>
          <a:ext cx="10668000" cy="6065091"/>
        </p:xfrm>
        <a:graphic>
          <a:graphicData uri="http://schemas.openxmlformats.org/drawingml/2006/table">
            <a:tbl>
              <a:tblPr/>
              <a:tblGrid>
                <a:gridCol w="765419">
                  <a:extLst>
                    <a:ext uri="{9D8B030D-6E8A-4147-A177-3AD203B41FA5}">
                      <a16:colId xmlns:a16="http://schemas.microsoft.com/office/drawing/2014/main" val="105215297"/>
                    </a:ext>
                  </a:extLst>
                </a:gridCol>
                <a:gridCol w="4114117">
                  <a:extLst>
                    <a:ext uri="{9D8B030D-6E8A-4147-A177-3AD203B41FA5}">
                      <a16:colId xmlns:a16="http://schemas.microsoft.com/office/drawing/2014/main" val="902894087"/>
                    </a:ext>
                  </a:extLst>
                </a:gridCol>
                <a:gridCol w="1124208">
                  <a:extLst>
                    <a:ext uri="{9D8B030D-6E8A-4147-A177-3AD203B41FA5}">
                      <a16:colId xmlns:a16="http://schemas.microsoft.com/office/drawing/2014/main" val="3643354119"/>
                    </a:ext>
                  </a:extLst>
                </a:gridCol>
                <a:gridCol w="1554752">
                  <a:extLst>
                    <a:ext uri="{9D8B030D-6E8A-4147-A177-3AD203B41FA5}">
                      <a16:colId xmlns:a16="http://schemas.microsoft.com/office/drawing/2014/main" val="2794714245"/>
                    </a:ext>
                  </a:extLst>
                </a:gridCol>
                <a:gridCol w="1554752">
                  <a:extLst>
                    <a:ext uri="{9D8B030D-6E8A-4147-A177-3AD203B41FA5}">
                      <a16:colId xmlns:a16="http://schemas.microsoft.com/office/drawing/2014/main" val="2135114410"/>
                    </a:ext>
                  </a:extLst>
                </a:gridCol>
                <a:gridCol w="1554752">
                  <a:extLst>
                    <a:ext uri="{9D8B030D-6E8A-4147-A177-3AD203B41FA5}">
                      <a16:colId xmlns:a16="http://schemas.microsoft.com/office/drawing/2014/main" val="4081884443"/>
                    </a:ext>
                  </a:extLst>
                </a:gridCol>
              </a:tblGrid>
              <a:tr h="184604">
                <a:tc>
                  <a:txBody>
                    <a:bodyPr/>
                    <a:lstStyle/>
                    <a:p>
                      <a:pPr algn="ctr" fontAlgn="ctr"/>
                      <a:r>
                        <a:rPr lang="vi-VN" sz="1300" b="1" i="0" u="none" strike="noStrike">
                          <a:solidFill>
                            <a:srgbClr val="000000"/>
                          </a:solidFill>
                          <a:effectLst/>
                          <a:latin typeface="Times New Roman" panose="02020603050405020304" pitchFamily="18" charset="0"/>
                        </a:rPr>
                        <a:t>TT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Chỉ tiêu</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Đơn vị tính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vi-VN" sz="1300" b="1" i="0" u="none" strike="noStrike">
                          <a:solidFill>
                            <a:srgbClr val="000000"/>
                          </a:solidFill>
                          <a:effectLst/>
                          <a:latin typeface="Times New Roman" panose="02020603050405020304" pitchFamily="18" charset="0"/>
                        </a:rPr>
                        <a:t>Năm 2023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vi-VN"/>
                    </a:p>
                  </a:txBody>
                  <a:tcPr/>
                </a:tc>
                <a:tc hMerge="1">
                  <a:txBody>
                    <a:bodyPr/>
                    <a:lstStyle/>
                    <a:p>
                      <a:pPr algn="ctr" fontAlgn="ctr"/>
                      <a:endParaRPr lang="vi-VN" sz="1300" b="1"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5215437"/>
                  </a:ext>
                </a:extLst>
              </a:tr>
              <a:tr h="98393">
                <a:tc>
                  <a:txBody>
                    <a:bodyPr/>
                    <a:lstStyle/>
                    <a:p>
                      <a:pPr algn="ctr" fontAlgn="ctr"/>
                      <a:r>
                        <a:rPr lang="vi-VN" sz="1300" b="0" i="1" u="none" strike="noStrike">
                          <a:solidFill>
                            <a:srgbClr val="000000"/>
                          </a:solidFill>
                          <a:effectLst/>
                          <a:latin typeface="Times New Roman" panose="02020603050405020304" pitchFamily="18" charset="0"/>
                        </a:rPr>
                        <a:t>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vi-VN" sz="1300" b="0" i="1" u="none" strike="noStrike">
                          <a:solidFill>
                            <a:srgbClr val="000000"/>
                          </a:solidFill>
                          <a:effectLst/>
                          <a:latin typeface="Times New Roman" panose="02020603050405020304" pitchFamily="18" charset="0"/>
                        </a:rPr>
                        <a:t>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vi-VN"/>
                    </a:p>
                  </a:txBody>
                  <a:tcPr/>
                </a:tc>
                <a:tc>
                  <a:txBody>
                    <a:bodyPr/>
                    <a:lstStyle/>
                    <a:p>
                      <a:pPr algn="ctr" fontAlgn="ctr"/>
                      <a:r>
                        <a:rPr lang="vi-VN" sz="1300" b="0" i="1" u="none" strike="noStrike">
                          <a:solidFill>
                            <a:srgbClr val="000000"/>
                          </a:solidFill>
                          <a:effectLst/>
                          <a:latin typeface="Times New Roman" panose="02020603050405020304" pitchFamily="18" charset="0"/>
                        </a:rPr>
                        <a:t>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6712662"/>
                  </a:ext>
                </a:extLst>
              </a:tr>
              <a:tr h="187414">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Tỉnh giao</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Ước thực hiện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Kết quả</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5038830"/>
                  </a:ext>
                </a:extLst>
              </a:tr>
              <a:tr h="304549">
                <a:tc>
                  <a:txBody>
                    <a:bodyPr/>
                    <a:lstStyle/>
                    <a:p>
                      <a:pPr algn="ctr" fontAlgn="ctr"/>
                      <a:r>
                        <a:rPr lang="vi-VN" sz="1300" b="1" i="0" u="none" strike="noStrike">
                          <a:solidFill>
                            <a:srgbClr val="000000"/>
                          </a:solidFill>
                          <a:effectLst/>
                          <a:latin typeface="Times New Roman" panose="02020603050405020304" pitchFamily="18" charset="0"/>
                        </a:rPr>
                        <a:t>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Tổng giá trị sản phẩm (giá so sánh)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4.798.304 - 4.809.994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5.064.385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073704"/>
                  </a:ext>
                </a:extLst>
              </a:tr>
              <a:tr h="187414">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Nông, lâm, thuỷ sản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2.431.570 - 2.443.260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2.487.013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346744"/>
                  </a:ext>
                </a:extLst>
              </a:tr>
              <a:tr h="187414">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Công nghiệp và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931.946 - 931.946</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1.165.894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4010676"/>
                  </a:ext>
                </a:extLst>
              </a:tr>
              <a:tr h="210842">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Công nghiệp</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322.809 - 322.809</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320.213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6083861"/>
                  </a:ext>
                </a:extLst>
              </a:tr>
              <a:tr h="229582">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609.137 - 609.137</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845.681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9543544"/>
                  </a:ext>
                </a:extLst>
              </a:tr>
              <a:tr h="187414">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1.434.788 - 1.434.788</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1.411.478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8760578"/>
                  </a:ext>
                </a:extLst>
              </a:tr>
              <a:tr h="178044">
                <a:tc>
                  <a:txBody>
                    <a:bodyPr/>
                    <a:lstStyle/>
                    <a:p>
                      <a:pPr algn="ctr" fontAlgn="ctr"/>
                      <a:r>
                        <a:rPr lang="vi-VN" sz="1300" b="1" i="0" u="none" strike="noStrike">
                          <a:solidFill>
                            <a:srgbClr val="000000"/>
                          </a:solidFill>
                          <a:effectLst/>
                          <a:latin typeface="Times New Roman" panose="02020603050405020304" pitchFamily="18" charset="0"/>
                        </a:rPr>
                        <a:t>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Tốc độ tăng giá trị sản phẩm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5,52 - 5,78</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11,66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vi-VN" sz="1300" b="0" i="0" u="none" strike="noStrike">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75817"/>
                  </a:ext>
                </a:extLst>
              </a:tr>
              <a:tr h="163988">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Nông, lâm, thuỷ sản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4,00-4,5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6,34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3145406"/>
                  </a:ext>
                </a:extLst>
              </a:tr>
              <a:tr h="98393">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Công nghiệp và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8,14 - 8,14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35,28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4240267"/>
                  </a:ext>
                </a:extLst>
              </a:tr>
              <a:tr h="98393">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Công nghiệp</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7,0 - 7,0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6,14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3719457"/>
                  </a:ext>
                </a:extLst>
              </a:tr>
              <a:tr h="98393">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8,75 - 8,75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50,98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2133662"/>
                  </a:ext>
                </a:extLst>
              </a:tr>
              <a:tr h="98393">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6,50 - 6,50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5,74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6225762"/>
                  </a:ext>
                </a:extLst>
              </a:tr>
              <a:tr h="0">
                <a:tc>
                  <a:txBody>
                    <a:bodyPr/>
                    <a:lstStyle/>
                    <a:p>
                      <a:pPr algn="ctr" fontAlgn="ctr"/>
                      <a:r>
                        <a:rPr lang="vi-VN" sz="1300" b="1" i="0" u="none" strike="noStrike">
                          <a:solidFill>
                            <a:srgbClr val="000000"/>
                          </a:solidFill>
                          <a:effectLst/>
                          <a:latin typeface="Times New Roman" panose="02020603050405020304" pitchFamily="18" charset="0"/>
                        </a:rPr>
                        <a:t>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Kim ngạch xuất khẩu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USD</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 </a:t>
                      </a:r>
                      <a:r>
                        <a:rPr lang="en-US" sz="1300" b="0" i="0" u="none" strike="noStrike" dirty="0">
                          <a:solidFill>
                            <a:srgbClr val="000000"/>
                          </a:solidFill>
                          <a:effectLst/>
                          <a:latin typeface="Times New Roman" panose="02020603050405020304" pitchFamily="18" charset="0"/>
                        </a:rPr>
                        <a:t>9,865</a:t>
                      </a:r>
                      <a:endParaRPr lang="vi-VN" sz="1300" b="0" i="0" u="none" strike="noStrike" dirty="0">
                        <a:solidFill>
                          <a:srgbClr val="000000"/>
                        </a:solidFill>
                        <a:effectLst/>
                        <a:latin typeface="Times New Roman" panose="02020603050405020304" pitchFamily="18" charset="0"/>
                      </a:endParaRPr>
                    </a:p>
                  </a:txBody>
                  <a:tcPr marL="4211" marR="4211" marT="42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9273787"/>
                  </a:ext>
                </a:extLst>
              </a:tr>
              <a:tr h="117135">
                <a:tc>
                  <a:txBody>
                    <a:bodyPr/>
                    <a:lstStyle/>
                    <a:p>
                      <a:pPr algn="ctr" fontAlgn="ctr"/>
                      <a:r>
                        <a:rPr lang="vi-VN" sz="1300" b="1" i="0" u="none" strike="noStrike">
                          <a:solidFill>
                            <a:srgbClr val="000000"/>
                          </a:solidFill>
                          <a:effectLst/>
                          <a:latin typeface="Times New Roman" panose="02020603050405020304" pitchFamily="18" charset="0"/>
                        </a:rPr>
                        <a:t>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Tổng thu ngân sách trên địa bàn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99.620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185.610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4378851"/>
                  </a:ext>
                </a:extLst>
              </a:tr>
              <a:tr h="187414">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Thu tiền sử dụng đất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50.000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107.210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1888906"/>
                  </a:ext>
                </a:extLst>
              </a:tr>
              <a:tr h="196785">
                <a:tc>
                  <a:txBody>
                    <a:bodyPr/>
                    <a:lstStyle/>
                    <a:p>
                      <a:pPr algn="ctr" fontAlgn="ctr"/>
                      <a:r>
                        <a:rPr lang="vi-VN" sz="1300" b="1" i="0" u="none" strike="noStrike">
                          <a:solidFill>
                            <a:srgbClr val="000000"/>
                          </a:solidFill>
                          <a:effectLst/>
                          <a:latin typeface="Times New Roman" panose="02020603050405020304" pitchFamily="18" charset="0"/>
                        </a:rPr>
                        <a:t>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Doanh thu bán lẻ hàng hóa và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Tỷ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3.904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Times New Roman" panose="02020603050405020304" pitchFamily="18" charset="0"/>
                        </a:rPr>
                        <a:t>3,855,8</a:t>
                      </a: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188010"/>
                  </a:ext>
                </a:extLst>
              </a:tr>
              <a:tr h="196785">
                <a:tc>
                  <a:txBody>
                    <a:bodyPr/>
                    <a:lstStyle/>
                    <a:p>
                      <a:pPr algn="ctr" fontAlgn="ctr"/>
                      <a:r>
                        <a:rPr lang="vi-VN" sz="1300" b="1" i="0" u="none" strike="noStrike">
                          <a:solidFill>
                            <a:srgbClr val="000000"/>
                          </a:solidFill>
                          <a:effectLst/>
                          <a:latin typeface="Times New Roman" panose="02020603050405020304" pitchFamily="18" charset="0"/>
                        </a:rPr>
                        <a:t>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dân số tham gia bảo hiểm y tế</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93,85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93,85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032016"/>
                  </a:ext>
                </a:extLst>
              </a:tr>
              <a:tr h="388885">
                <a:tc>
                  <a:txBody>
                    <a:bodyPr/>
                    <a:lstStyle/>
                    <a:p>
                      <a:pPr algn="ctr" fontAlgn="ctr"/>
                      <a:r>
                        <a:rPr lang="vi-VN" sz="1300" b="1" i="0" u="none" strike="noStrike">
                          <a:solidFill>
                            <a:srgbClr val="000000"/>
                          </a:solidFill>
                          <a:effectLst/>
                          <a:latin typeface="Times New Roman" panose="02020603050405020304" pitchFamily="18" charset="0"/>
                        </a:rPr>
                        <a:t>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trẻ em dưới 5 tuổi suy dinh dưỡng thể nhẹ cân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7,34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7,34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8143174"/>
                  </a:ext>
                </a:extLst>
              </a:tr>
              <a:tr h="117135">
                <a:tc>
                  <a:txBody>
                    <a:bodyPr/>
                    <a:lstStyle/>
                    <a:p>
                      <a:pPr algn="ctr" fontAlgn="ctr"/>
                      <a:r>
                        <a:rPr lang="vi-VN" sz="1300" b="1" i="0" u="none" strike="noStrike">
                          <a:solidFill>
                            <a:srgbClr val="000000"/>
                          </a:solidFill>
                          <a:effectLst/>
                          <a:latin typeface="Times New Roman" panose="02020603050405020304" pitchFamily="18" charset="0"/>
                        </a:rPr>
                        <a:t>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Giảm tỷ lệ nghèo đa chiều</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2,50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9,56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243719"/>
                  </a:ext>
                </a:extLst>
              </a:tr>
              <a:tr h="262380">
                <a:tc>
                  <a:txBody>
                    <a:bodyPr/>
                    <a:lstStyle/>
                    <a:p>
                      <a:pPr algn="ctr" fontAlgn="ctr"/>
                      <a:r>
                        <a:rPr lang="vi-VN" sz="1300" b="1" i="0" u="none" strike="noStrike">
                          <a:solidFill>
                            <a:srgbClr val="000000"/>
                          </a:solidFill>
                          <a:effectLst/>
                          <a:latin typeface="Times New Roman" panose="02020603050405020304" pitchFamily="18" charset="0"/>
                        </a:rPr>
                        <a:t>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Bảo hiểm xã hội tự nguyện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1.753</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1.580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6400012"/>
                  </a:ext>
                </a:extLst>
              </a:tr>
              <a:tr h="117135">
                <a:tc>
                  <a:txBody>
                    <a:bodyPr/>
                    <a:lstStyle/>
                    <a:p>
                      <a:pPr algn="ctr" fontAlgn="ctr"/>
                      <a:r>
                        <a:rPr lang="vi-VN" sz="1300" b="1" i="0" u="none" strike="noStrike">
                          <a:solidFill>
                            <a:srgbClr val="000000"/>
                          </a:solidFill>
                          <a:effectLst/>
                          <a:latin typeface="Times New Roman" panose="02020603050405020304" pitchFamily="18" charset="0"/>
                        </a:rPr>
                        <a:t>10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Tạo việc làm mới</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2.550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2.575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4696117"/>
                  </a:ext>
                </a:extLst>
              </a:tr>
              <a:tr h="117135">
                <a:tc>
                  <a:txBody>
                    <a:bodyPr/>
                    <a:lstStyle/>
                    <a:p>
                      <a:pPr algn="ctr" fontAlgn="ctr"/>
                      <a:r>
                        <a:rPr lang="vi-VN" sz="1300" b="1" i="0" u="none" strike="noStrike">
                          <a:solidFill>
                            <a:srgbClr val="000000"/>
                          </a:solidFill>
                          <a:effectLst/>
                          <a:latin typeface="Times New Roman" panose="02020603050405020304" pitchFamily="18" charset="0"/>
                        </a:rPr>
                        <a:t>11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Đào tạo nghề lao động nông thôn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224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240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5460599"/>
                  </a:ext>
                </a:extLst>
              </a:tr>
              <a:tr h="117135">
                <a:tc>
                  <a:txBody>
                    <a:bodyPr/>
                    <a:lstStyle/>
                    <a:p>
                      <a:pPr algn="ctr" fontAlgn="ctr"/>
                      <a:r>
                        <a:rPr lang="vi-VN" sz="1300" b="1" i="0" u="none" strike="noStrike">
                          <a:solidFill>
                            <a:srgbClr val="000000"/>
                          </a:solidFill>
                          <a:effectLst/>
                          <a:latin typeface="Times New Roman" panose="02020603050405020304" pitchFamily="18" charset="0"/>
                        </a:rPr>
                        <a:t>12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che phủ rừng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67,00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67,00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1989756"/>
                  </a:ext>
                </a:extLst>
              </a:tr>
              <a:tr h="196785">
                <a:tc>
                  <a:txBody>
                    <a:bodyPr/>
                    <a:lstStyle/>
                    <a:p>
                      <a:pPr algn="ctr" fontAlgn="ctr"/>
                      <a:r>
                        <a:rPr lang="vi-VN" sz="1300" b="1" i="0" u="none" strike="noStrike">
                          <a:solidFill>
                            <a:srgbClr val="000000"/>
                          </a:solidFill>
                          <a:effectLst/>
                          <a:latin typeface="Times New Roman" panose="02020603050405020304" pitchFamily="18" charset="0"/>
                        </a:rPr>
                        <a:t>13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dân cư đô thị sử dụng nước sạch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97,80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97,84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1721115"/>
                  </a:ext>
                </a:extLst>
              </a:tr>
              <a:tr h="196785">
                <a:tc>
                  <a:txBody>
                    <a:bodyPr/>
                    <a:lstStyle/>
                    <a:p>
                      <a:pPr algn="ctr" fontAlgn="ctr"/>
                      <a:r>
                        <a:rPr lang="vi-VN" sz="1300" b="1" i="0" u="none" strike="noStrike">
                          <a:solidFill>
                            <a:srgbClr val="000000"/>
                          </a:solidFill>
                          <a:effectLst/>
                          <a:latin typeface="Times New Roman" panose="02020603050405020304" pitchFamily="18" charset="0"/>
                        </a:rPr>
                        <a:t>14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chất thải rắn ở đô thị được thu gom</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64,0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7920746"/>
                  </a:ext>
                </a:extLst>
              </a:tr>
            </a:tbl>
          </a:graphicData>
        </a:graphic>
      </p:graphicFrame>
    </p:spTree>
    <p:extLst>
      <p:ext uri="{BB962C8B-B14F-4D97-AF65-F5344CB8AC3E}">
        <p14:creationId xmlns:p14="http://schemas.microsoft.com/office/powerpoint/2010/main" val="982290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F053B1BF-57DB-9CDE-B5B6-7CA8A175D68E}"/>
              </a:ext>
            </a:extLst>
          </p:cNvPr>
          <p:cNvSpPr txBox="1"/>
          <p:nvPr/>
        </p:nvSpPr>
        <p:spPr>
          <a:xfrm>
            <a:off x="5209754" y="251906"/>
            <a:ext cx="3088261" cy="369332"/>
          </a:xfrm>
          <a:prstGeom prst="rect">
            <a:avLst/>
          </a:prstGeom>
          <a:noFill/>
        </p:spPr>
        <p:txBody>
          <a:bodyPr wrap="square">
            <a:spAutoFit/>
          </a:bodyPr>
          <a:lstStyle/>
          <a:p>
            <a:pPr>
              <a:lnSpc>
                <a:spcPct val="100000"/>
              </a:lnSpc>
            </a:pPr>
            <a:r>
              <a:rPr lang="vi-VN" b="1">
                <a:latin typeface="+mj-lt"/>
                <a:cs typeface="Arial" panose="020B0604020202020204" pitchFamily="34" charset="0"/>
              </a:rPr>
              <a:t>HUYỆN AN LÃO</a:t>
            </a:r>
          </a:p>
        </p:txBody>
      </p:sp>
      <p:graphicFrame>
        <p:nvGraphicFramePr>
          <p:cNvPr id="2" name="Table 1">
            <a:extLst>
              <a:ext uri="{FF2B5EF4-FFF2-40B4-BE49-F238E27FC236}">
                <a16:creationId xmlns:a16="http://schemas.microsoft.com/office/drawing/2014/main" id="{F70B6444-B023-801F-E6A6-244362DF4D68}"/>
              </a:ext>
            </a:extLst>
          </p:cNvPr>
          <p:cNvGraphicFramePr>
            <a:graphicFrameLocks noGrp="1"/>
          </p:cNvGraphicFramePr>
          <p:nvPr>
            <p:extLst>
              <p:ext uri="{D42A27DB-BD31-4B8C-83A1-F6EECF244321}">
                <p14:modId xmlns:p14="http://schemas.microsoft.com/office/powerpoint/2010/main" val="513404989"/>
              </p:ext>
            </p:extLst>
          </p:nvPr>
        </p:nvGraphicFramePr>
        <p:xfrm>
          <a:off x="857250" y="621238"/>
          <a:ext cx="10477499" cy="5916950"/>
        </p:xfrm>
        <a:graphic>
          <a:graphicData uri="http://schemas.openxmlformats.org/drawingml/2006/table">
            <a:tbl>
              <a:tblPr/>
              <a:tblGrid>
                <a:gridCol w="751751">
                  <a:extLst>
                    <a:ext uri="{9D8B030D-6E8A-4147-A177-3AD203B41FA5}">
                      <a16:colId xmlns:a16="http://schemas.microsoft.com/office/drawing/2014/main" val="2737935190"/>
                    </a:ext>
                  </a:extLst>
                </a:gridCol>
                <a:gridCol w="4040651">
                  <a:extLst>
                    <a:ext uri="{9D8B030D-6E8A-4147-A177-3AD203B41FA5}">
                      <a16:colId xmlns:a16="http://schemas.microsoft.com/office/drawing/2014/main" val="2668025997"/>
                    </a:ext>
                  </a:extLst>
                </a:gridCol>
                <a:gridCol w="1104133">
                  <a:extLst>
                    <a:ext uri="{9D8B030D-6E8A-4147-A177-3AD203B41FA5}">
                      <a16:colId xmlns:a16="http://schemas.microsoft.com/office/drawing/2014/main" val="3518345439"/>
                    </a:ext>
                  </a:extLst>
                </a:gridCol>
                <a:gridCol w="1526988">
                  <a:extLst>
                    <a:ext uri="{9D8B030D-6E8A-4147-A177-3AD203B41FA5}">
                      <a16:colId xmlns:a16="http://schemas.microsoft.com/office/drawing/2014/main" val="4074012222"/>
                    </a:ext>
                  </a:extLst>
                </a:gridCol>
                <a:gridCol w="1526988">
                  <a:extLst>
                    <a:ext uri="{9D8B030D-6E8A-4147-A177-3AD203B41FA5}">
                      <a16:colId xmlns:a16="http://schemas.microsoft.com/office/drawing/2014/main" val="3958576895"/>
                    </a:ext>
                  </a:extLst>
                </a:gridCol>
                <a:gridCol w="1526988">
                  <a:extLst>
                    <a:ext uri="{9D8B030D-6E8A-4147-A177-3AD203B41FA5}">
                      <a16:colId xmlns:a16="http://schemas.microsoft.com/office/drawing/2014/main" val="368152794"/>
                    </a:ext>
                  </a:extLst>
                </a:gridCol>
              </a:tblGrid>
              <a:tr h="187959">
                <a:tc>
                  <a:txBody>
                    <a:bodyPr/>
                    <a:lstStyle/>
                    <a:p>
                      <a:pPr algn="ctr" fontAlgn="ctr"/>
                      <a:r>
                        <a:rPr lang="vi-VN" sz="1300" b="1" i="0" u="none" strike="noStrike">
                          <a:solidFill>
                            <a:srgbClr val="000000"/>
                          </a:solidFill>
                          <a:effectLst/>
                          <a:latin typeface="Times New Roman" panose="02020603050405020304" pitchFamily="18" charset="0"/>
                        </a:rPr>
                        <a:t>TT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Chỉ tiêu</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Đơn vị tính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vi-VN" sz="1300" b="1" i="0" u="none" strike="noStrike">
                          <a:solidFill>
                            <a:srgbClr val="000000"/>
                          </a:solidFill>
                          <a:effectLst/>
                          <a:latin typeface="Times New Roman" panose="02020603050405020304" pitchFamily="18" charset="0"/>
                        </a:rPr>
                        <a:t>Năm 2023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vi-VN"/>
                    </a:p>
                  </a:txBody>
                  <a:tcPr/>
                </a:tc>
                <a:tc hMerge="1">
                  <a:txBody>
                    <a:bodyPr/>
                    <a:lstStyle/>
                    <a:p>
                      <a:pPr algn="ctr" fontAlgn="ctr"/>
                      <a:endParaRPr lang="vi-VN" sz="1300" b="1"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8885371"/>
                  </a:ext>
                </a:extLst>
              </a:tr>
              <a:tr h="187959">
                <a:tc>
                  <a:txBody>
                    <a:bodyPr/>
                    <a:lstStyle/>
                    <a:p>
                      <a:pPr algn="ctr" fontAlgn="ctr"/>
                      <a:r>
                        <a:rPr lang="vi-VN" sz="1300" b="0" i="1" u="none" strike="noStrike">
                          <a:solidFill>
                            <a:srgbClr val="000000"/>
                          </a:solidFill>
                          <a:effectLst/>
                          <a:latin typeface="Times New Roman" panose="02020603050405020304" pitchFamily="18" charset="0"/>
                        </a:rPr>
                        <a:t>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vi-VN" sz="1300" b="0" i="1" u="none" strike="noStrike">
                          <a:solidFill>
                            <a:srgbClr val="000000"/>
                          </a:solidFill>
                          <a:effectLst/>
                          <a:latin typeface="Times New Roman" panose="02020603050405020304" pitchFamily="18" charset="0"/>
                        </a:rPr>
                        <a:t>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vi-VN"/>
                    </a:p>
                  </a:txBody>
                  <a:tcPr/>
                </a:tc>
                <a:tc>
                  <a:txBody>
                    <a:bodyPr/>
                    <a:lstStyle/>
                    <a:p>
                      <a:pPr algn="ctr" fontAlgn="ctr"/>
                      <a:r>
                        <a:rPr lang="vi-VN" sz="1300" b="0" i="1" u="none" strike="noStrike">
                          <a:solidFill>
                            <a:srgbClr val="000000"/>
                          </a:solidFill>
                          <a:effectLst/>
                          <a:latin typeface="Times New Roman" panose="02020603050405020304" pitchFamily="18" charset="0"/>
                        </a:rPr>
                        <a:t>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3408650"/>
                  </a:ext>
                </a:extLst>
              </a:tr>
              <a:tr h="18795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Tỉnh giao</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Ước thực hiện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Kết quả</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78487"/>
                  </a:ext>
                </a:extLst>
              </a:tr>
              <a:tr h="260372">
                <a:tc>
                  <a:txBody>
                    <a:bodyPr/>
                    <a:lstStyle/>
                    <a:p>
                      <a:pPr algn="ctr" fontAlgn="ctr"/>
                      <a:r>
                        <a:rPr lang="vi-VN" sz="1300" b="1" i="0" u="none" strike="noStrike">
                          <a:solidFill>
                            <a:srgbClr val="000000"/>
                          </a:solidFill>
                          <a:effectLst/>
                          <a:latin typeface="Times New Roman" panose="02020603050405020304" pitchFamily="18" charset="0"/>
                        </a:rPr>
                        <a:t>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Tổng giá trị sản phẩm (giá so sánh)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841.403 - 843.080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842.736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1631769"/>
                  </a:ext>
                </a:extLst>
              </a:tr>
              <a:tr h="372007">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Nông, lâm, thuỷ sản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337.997 -</a:t>
                      </a:r>
                      <a:br>
                        <a:rPr lang="vi-VN" sz="1300" b="0" i="0" u="none" strike="noStrike">
                          <a:solidFill>
                            <a:srgbClr val="000000"/>
                          </a:solidFill>
                          <a:effectLst/>
                          <a:latin typeface="Times New Roman" panose="02020603050405020304" pitchFamily="18" charset="0"/>
                        </a:rPr>
                      </a:br>
                      <a:r>
                        <a:rPr lang="vi-VN" sz="1300" b="0" i="0" u="none" strike="noStrike">
                          <a:solidFill>
                            <a:srgbClr val="000000"/>
                          </a:solidFill>
                          <a:effectLst/>
                          <a:latin typeface="Times New Roman" panose="02020603050405020304" pitchFamily="18" charset="0"/>
                        </a:rPr>
                        <a:t> 339 630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340.974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0402680"/>
                  </a:ext>
                </a:extLst>
              </a:tr>
              <a:tr h="18795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Công nghiệp và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273.066 - 273.110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275.828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571798"/>
                  </a:ext>
                </a:extLst>
              </a:tr>
              <a:tr h="18795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Công nghiệp</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122.501- 122.545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114.520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3503575"/>
                  </a:ext>
                </a:extLst>
              </a:tr>
              <a:tr h="196280">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150.565 - 150.565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161.308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3930969"/>
                  </a:ext>
                </a:extLst>
              </a:tr>
              <a:tr h="18795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230.340 - 230.340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225.934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2288857"/>
                  </a:ext>
                </a:extLst>
              </a:tr>
              <a:tr h="187959">
                <a:tc>
                  <a:txBody>
                    <a:bodyPr/>
                    <a:lstStyle/>
                    <a:p>
                      <a:pPr algn="ctr" fontAlgn="ctr"/>
                      <a:r>
                        <a:rPr lang="vi-VN" sz="1300" b="1" i="0" u="none" strike="noStrike">
                          <a:solidFill>
                            <a:srgbClr val="000000"/>
                          </a:solidFill>
                          <a:effectLst/>
                          <a:latin typeface="Times New Roman" panose="02020603050405020304" pitchFamily="18" charset="0"/>
                        </a:rPr>
                        <a:t>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Tốc độ tăng giá trị sản phẩm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6,32 - 6,53</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6,71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vi-VN" sz="1300" b="0" i="0" u="none" strike="noStrike">
                          <a:solidFill>
                            <a:srgbClr val="000000"/>
                          </a:solidFill>
                          <a:effectLst/>
                          <a:latin typeface="Times New Roman" panose="02020603050405020304" pitchFamily="18" charset="0"/>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6950241"/>
                  </a:ext>
                </a:extLst>
              </a:tr>
              <a:tr h="187959">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Nông, lâm, thuỷ sản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3,50 - 4,00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4,45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951791"/>
                  </a:ext>
                </a:extLst>
              </a:tr>
              <a:tr h="187959">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Công nghiệp và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9,42 - 9,43</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10,52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2498082"/>
                  </a:ext>
                </a:extLst>
              </a:tr>
              <a:tr h="18795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Công nghiệp</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14,36 - 14,4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6,91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9251981"/>
                  </a:ext>
                </a:extLst>
              </a:tr>
              <a:tr h="187959">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5,70 - 5,70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13,24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6930497"/>
                  </a:ext>
                </a:extLst>
              </a:tr>
              <a:tr h="187959">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7,00 - 7,00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5,70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8780735"/>
                  </a:ext>
                </a:extLst>
              </a:tr>
              <a:tr h="187959">
                <a:tc>
                  <a:txBody>
                    <a:bodyPr/>
                    <a:lstStyle/>
                    <a:p>
                      <a:pPr algn="ctr" fontAlgn="ctr"/>
                      <a:r>
                        <a:rPr lang="en-US" sz="1300" b="1" i="0" u="none" strike="noStrike" dirty="0">
                          <a:solidFill>
                            <a:srgbClr val="000000"/>
                          </a:solidFill>
                          <a:effectLst/>
                          <a:latin typeface="Times New Roman" panose="02020603050405020304" pitchFamily="18" charset="0"/>
                        </a:rPr>
                        <a:t>3</a:t>
                      </a:r>
                      <a:endParaRPr lang="vi-VN" sz="1300" b="1"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Tổng thu ngân sách trên địa bàn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41.825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92.870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1289304"/>
                  </a:ext>
                </a:extLst>
              </a:tr>
              <a:tr h="187959">
                <a:tc>
                  <a:txBody>
                    <a:bodyPr/>
                    <a:lstStyle/>
                    <a:p>
                      <a:pPr algn="ctr" fontAlgn="ctr"/>
                      <a:r>
                        <a:rPr lang="vi-VN" sz="1300" b="0" i="1" u="none" strike="noStrike" dirty="0">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Thu tiền sử dụng đất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10.000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50.220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2238447"/>
                  </a:ext>
                </a:extLst>
              </a:tr>
              <a:tr h="0">
                <a:tc>
                  <a:txBody>
                    <a:bodyPr/>
                    <a:lstStyle/>
                    <a:p>
                      <a:pPr algn="ctr" fontAlgn="ctr"/>
                      <a:r>
                        <a:rPr lang="en-US" sz="1300" b="1" i="0" u="none" strike="noStrike" dirty="0">
                          <a:solidFill>
                            <a:srgbClr val="000000"/>
                          </a:solidFill>
                          <a:effectLst/>
                          <a:latin typeface="Times New Roman" panose="02020603050405020304" pitchFamily="18" charset="0"/>
                        </a:rPr>
                        <a:t>4</a:t>
                      </a:r>
                      <a:endParaRPr lang="vi-VN" sz="1300" b="1"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Doanh thu bán lẻ hàng hóa và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Tỷ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693</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Times New Roman" panose="02020603050405020304" pitchFamily="18" charset="0"/>
                        </a:rPr>
                        <a:t>674,4</a:t>
                      </a: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869860"/>
                  </a:ext>
                </a:extLst>
              </a:tr>
              <a:tr h="187959">
                <a:tc>
                  <a:txBody>
                    <a:bodyPr/>
                    <a:lstStyle/>
                    <a:p>
                      <a:pPr algn="ctr" fontAlgn="ctr"/>
                      <a:r>
                        <a:rPr lang="en-US" sz="1300" b="1" i="0" u="none" strike="noStrike" dirty="0">
                          <a:solidFill>
                            <a:srgbClr val="000000"/>
                          </a:solidFill>
                          <a:effectLst/>
                          <a:latin typeface="Times New Roman" panose="02020603050405020304" pitchFamily="18" charset="0"/>
                        </a:rPr>
                        <a:t>5</a:t>
                      </a:r>
                      <a:endParaRPr lang="vi-VN" sz="1300" b="1"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dân số tham gia bảo hiểm y tế</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99,75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100,00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7705114"/>
                  </a:ext>
                </a:extLst>
              </a:tr>
              <a:tr h="332474">
                <a:tc>
                  <a:txBody>
                    <a:bodyPr/>
                    <a:lstStyle/>
                    <a:p>
                      <a:pPr algn="ctr" fontAlgn="ctr"/>
                      <a:r>
                        <a:rPr lang="en-US" sz="1300" b="1" i="0" u="none" strike="noStrike" dirty="0">
                          <a:solidFill>
                            <a:srgbClr val="000000"/>
                          </a:solidFill>
                          <a:effectLst/>
                          <a:latin typeface="Times New Roman" panose="02020603050405020304" pitchFamily="18" charset="0"/>
                        </a:rPr>
                        <a:t>6</a:t>
                      </a:r>
                      <a:endParaRPr lang="vi-VN" sz="1300" b="1"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trẻ em dưới 5 tuổi suy dinh dưỡng thể nhẹ cân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10,39</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10,37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err="1">
                          <a:solidFill>
                            <a:srgbClr val="000000"/>
                          </a:solidFill>
                          <a:effectLst/>
                          <a:latin typeface="Times New Roman" panose="02020603050405020304" pitchFamily="18" charset="0"/>
                        </a:rPr>
                        <a:t>Đạt</a:t>
                      </a:r>
                      <a:endParaRPr lang="vi-VN" sz="14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9629955"/>
                  </a:ext>
                </a:extLst>
              </a:tr>
              <a:tr h="187959">
                <a:tc>
                  <a:txBody>
                    <a:bodyPr/>
                    <a:lstStyle/>
                    <a:p>
                      <a:pPr algn="ctr" fontAlgn="ctr"/>
                      <a:r>
                        <a:rPr lang="en-US" sz="1300" b="1" i="0" u="none" strike="noStrike" dirty="0">
                          <a:solidFill>
                            <a:srgbClr val="000000"/>
                          </a:solidFill>
                          <a:effectLst/>
                          <a:latin typeface="Times New Roman" panose="02020603050405020304" pitchFamily="18" charset="0"/>
                        </a:rPr>
                        <a:t>7</a:t>
                      </a:r>
                      <a:endParaRPr lang="vi-VN" sz="1300" b="1"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Giảm tỷ lệ nghèo đa chiều</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9,90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13,41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0651762"/>
                  </a:ext>
                </a:extLst>
              </a:tr>
              <a:tr h="224320">
                <a:tc>
                  <a:txBody>
                    <a:bodyPr/>
                    <a:lstStyle/>
                    <a:p>
                      <a:pPr algn="ctr" fontAlgn="ctr"/>
                      <a:r>
                        <a:rPr lang="en-US" sz="1300" b="1" i="0" u="none" strike="noStrike" dirty="0">
                          <a:solidFill>
                            <a:srgbClr val="000000"/>
                          </a:solidFill>
                          <a:effectLst/>
                          <a:latin typeface="Times New Roman" panose="02020603050405020304" pitchFamily="18" charset="0"/>
                        </a:rPr>
                        <a:t>8</a:t>
                      </a:r>
                      <a:endParaRPr lang="vi-VN" sz="1300" b="1"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Bảo hiểm xã hội tự nguyện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1.673</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1.400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dirty="0">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0787164"/>
                  </a:ext>
                </a:extLst>
              </a:tr>
              <a:tr h="187959">
                <a:tc>
                  <a:txBody>
                    <a:bodyPr/>
                    <a:lstStyle/>
                    <a:p>
                      <a:pPr algn="ctr" fontAlgn="ctr"/>
                      <a:r>
                        <a:rPr lang="en-US" sz="1300" b="1" i="0" u="none" strike="noStrike" dirty="0">
                          <a:solidFill>
                            <a:srgbClr val="000000"/>
                          </a:solidFill>
                          <a:effectLst/>
                          <a:latin typeface="Times New Roman" panose="02020603050405020304" pitchFamily="18" charset="0"/>
                        </a:rPr>
                        <a:t>9</a:t>
                      </a:r>
                      <a:endParaRPr lang="vi-VN" sz="1300" b="1"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Tạo việc làm mới</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620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2290725"/>
                  </a:ext>
                </a:extLst>
              </a:tr>
              <a:tr h="187959">
                <a:tc>
                  <a:txBody>
                    <a:bodyPr/>
                    <a:lstStyle/>
                    <a:p>
                      <a:pPr algn="ctr" fontAlgn="ctr"/>
                      <a:r>
                        <a:rPr lang="vi-VN" sz="1300" b="1" i="0" u="none" strike="noStrike" dirty="0">
                          <a:solidFill>
                            <a:srgbClr val="000000"/>
                          </a:solidFill>
                          <a:effectLst/>
                          <a:latin typeface="Times New Roman" panose="02020603050405020304" pitchFamily="18" charset="0"/>
                        </a:rPr>
                        <a:t>1</a:t>
                      </a:r>
                      <a:r>
                        <a:rPr lang="en-US" sz="1300" b="1" i="0" u="none" strike="noStrike" dirty="0">
                          <a:solidFill>
                            <a:srgbClr val="000000"/>
                          </a:solidFill>
                          <a:effectLst/>
                          <a:latin typeface="Times New Roman" panose="02020603050405020304" pitchFamily="18" charset="0"/>
                        </a:rPr>
                        <a:t>0</a:t>
                      </a:r>
                      <a:endParaRPr lang="vi-VN" sz="1300" b="1"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Đào tạo nghề lao động nông thôn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805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7936733"/>
                  </a:ext>
                </a:extLst>
              </a:tr>
              <a:tr h="187959">
                <a:tc>
                  <a:txBody>
                    <a:bodyPr/>
                    <a:lstStyle/>
                    <a:p>
                      <a:pPr algn="ctr" fontAlgn="ctr"/>
                      <a:r>
                        <a:rPr lang="vi-VN" sz="1300" b="1" i="0" u="none" strike="noStrike" dirty="0">
                          <a:solidFill>
                            <a:srgbClr val="000000"/>
                          </a:solidFill>
                          <a:effectLst/>
                          <a:latin typeface="Times New Roman" panose="02020603050405020304" pitchFamily="18" charset="0"/>
                        </a:rPr>
                        <a:t>1</a:t>
                      </a:r>
                      <a:r>
                        <a:rPr lang="en-US" sz="1300" b="1" i="0" u="none" strike="noStrike" dirty="0">
                          <a:solidFill>
                            <a:srgbClr val="000000"/>
                          </a:solidFill>
                          <a:effectLst/>
                          <a:latin typeface="Times New Roman" panose="02020603050405020304" pitchFamily="18" charset="0"/>
                        </a:rPr>
                        <a:t>1</a:t>
                      </a:r>
                      <a:endParaRPr lang="vi-VN" sz="1300" b="1"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che phủ rừng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83,1</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83,</a:t>
                      </a:r>
                      <a:r>
                        <a:rPr lang="en-US" sz="1300" b="0" i="0" u="none" strike="noStrike" dirty="0">
                          <a:solidFill>
                            <a:srgbClr val="000000"/>
                          </a:solidFill>
                          <a:effectLst/>
                          <a:latin typeface="Times New Roman" panose="02020603050405020304" pitchFamily="18" charset="0"/>
                        </a:rPr>
                        <a:t>1</a:t>
                      </a: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err="1">
                          <a:solidFill>
                            <a:srgbClr val="000000"/>
                          </a:solidFill>
                          <a:effectLst/>
                          <a:latin typeface="Times New Roman" panose="02020603050405020304" pitchFamily="18" charset="0"/>
                        </a:rPr>
                        <a:t>Đạt</a:t>
                      </a:r>
                      <a:endParaRPr lang="vi-VN" sz="14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0407226"/>
                  </a:ext>
                </a:extLst>
              </a:tr>
              <a:tr h="187959">
                <a:tc>
                  <a:txBody>
                    <a:bodyPr/>
                    <a:lstStyle/>
                    <a:p>
                      <a:pPr algn="ctr" fontAlgn="ctr"/>
                      <a:r>
                        <a:rPr lang="vi-VN" sz="1300" b="1" i="0" u="none" strike="noStrike" dirty="0">
                          <a:solidFill>
                            <a:srgbClr val="000000"/>
                          </a:solidFill>
                          <a:effectLst/>
                          <a:latin typeface="Times New Roman" panose="02020603050405020304" pitchFamily="18" charset="0"/>
                        </a:rPr>
                        <a:t>1</a:t>
                      </a:r>
                      <a:r>
                        <a:rPr lang="en-US" sz="1300" b="1" i="0" u="none" strike="noStrike" dirty="0">
                          <a:solidFill>
                            <a:srgbClr val="000000"/>
                          </a:solidFill>
                          <a:effectLst/>
                          <a:latin typeface="Times New Roman" panose="02020603050405020304" pitchFamily="18" charset="0"/>
                        </a:rPr>
                        <a:t>2</a:t>
                      </a:r>
                      <a:endParaRPr lang="vi-VN" sz="1300" b="1"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dân cư đô thị sử dụng nước sạch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53,58</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15,73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dirty="0">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0668332"/>
                  </a:ext>
                </a:extLst>
              </a:tr>
              <a:tr h="187959">
                <a:tc>
                  <a:txBody>
                    <a:bodyPr/>
                    <a:lstStyle/>
                    <a:p>
                      <a:pPr algn="ctr" fontAlgn="ctr"/>
                      <a:r>
                        <a:rPr lang="vi-VN" sz="1300" b="1" i="0" u="none" strike="noStrike" dirty="0">
                          <a:solidFill>
                            <a:srgbClr val="000000"/>
                          </a:solidFill>
                          <a:effectLst/>
                          <a:latin typeface="Times New Roman" panose="02020603050405020304" pitchFamily="18" charset="0"/>
                        </a:rPr>
                        <a:t>1</a:t>
                      </a:r>
                      <a:r>
                        <a:rPr lang="en-US" sz="1300" b="1" i="0" u="none" strike="noStrike" dirty="0">
                          <a:solidFill>
                            <a:srgbClr val="000000"/>
                          </a:solidFill>
                          <a:effectLst/>
                          <a:latin typeface="Times New Roman" panose="02020603050405020304" pitchFamily="18" charset="0"/>
                        </a:rPr>
                        <a:t>3</a:t>
                      </a:r>
                      <a:endParaRPr lang="vi-VN" sz="1300" b="1"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chất thải rắn ở đô thị được thu gom</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49</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60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0251676"/>
                  </a:ext>
                </a:extLst>
              </a:tr>
            </a:tbl>
          </a:graphicData>
        </a:graphic>
      </p:graphicFrame>
    </p:spTree>
    <p:extLst>
      <p:ext uri="{BB962C8B-B14F-4D97-AF65-F5344CB8AC3E}">
        <p14:creationId xmlns:p14="http://schemas.microsoft.com/office/powerpoint/2010/main" val="615217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hidden="1">
            <a:extLst>
              <a:ext uri="{FF2B5EF4-FFF2-40B4-BE49-F238E27FC236}">
                <a16:creationId xmlns:a16="http://schemas.microsoft.com/office/drawing/2014/main" id="{2370DE8C-E81A-4D58-A227-5CD8F3D79F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7" name="Object 1" hidden="1">
                        <a:extLst>
                          <a:ext uri="{FF2B5EF4-FFF2-40B4-BE49-F238E27FC236}">
                            <a16:creationId xmlns:a16="http://schemas.microsoft.com/office/drawing/2014/main" id="{2370DE8C-E81A-4D58-A227-5CD8F3D79F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C7EF3BED-81DF-2DD1-C4B4-7B19AE4E2F47}"/>
              </a:ext>
            </a:extLst>
          </p:cNvPr>
          <p:cNvSpPr/>
          <p:nvPr/>
        </p:nvSpPr>
        <p:spPr>
          <a:xfrm>
            <a:off x="0" y="2290909"/>
            <a:ext cx="5576082" cy="166518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ED73C0-6DEB-F036-A81D-A84B4FA62951}"/>
              </a:ext>
            </a:extLst>
          </p:cNvPr>
          <p:cNvSpPr/>
          <p:nvPr/>
        </p:nvSpPr>
        <p:spPr>
          <a:xfrm>
            <a:off x="276837" y="2571102"/>
            <a:ext cx="5380239" cy="954107"/>
          </a:xfrm>
          <a:prstGeom prst="rect">
            <a:avLst/>
          </a:prstGeom>
        </p:spPr>
        <p:txBody>
          <a:bodyPr wrap="square">
            <a:spAutoFit/>
          </a:bodyPr>
          <a:lstStyle/>
          <a:p>
            <a:pPr algn="ctr"/>
            <a:r>
              <a:rPr lang="en-US" sz="2800" b="1" spc="-1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 HÌNH KINH TẾ - XÃ HỘI NĂM 2023</a:t>
            </a:r>
            <a:endParaRPr lang="en-US" sz="4000" b="1">
              <a:solidFill>
                <a:srgbClr val="FF0000"/>
              </a:solidFill>
              <a:latin typeface="Times New Roman" panose="02020603050405020304" pitchFamily="18" charset="0"/>
              <a:cs typeface="Times New Roman" pitchFamily="18" charset="0"/>
            </a:endParaRPr>
          </a:p>
        </p:txBody>
      </p:sp>
      <p:sp>
        <p:nvSpPr>
          <p:cNvPr id="5" name="Rectangle 4">
            <a:extLst>
              <a:ext uri="{FF2B5EF4-FFF2-40B4-BE49-F238E27FC236}">
                <a16:creationId xmlns:a16="http://schemas.microsoft.com/office/drawing/2014/main" id="{00568357-6F46-CC25-AEB3-C1F680836026}"/>
              </a:ext>
            </a:extLst>
          </p:cNvPr>
          <p:cNvSpPr/>
          <p:nvPr/>
        </p:nvSpPr>
        <p:spPr bwMode="auto">
          <a:xfrm>
            <a:off x="0" y="1489222"/>
            <a:ext cx="2170155" cy="801687"/>
          </a:xfrm>
          <a:prstGeom prst="rect">
            <a:avLst/>
          </a:prstGeom>
          <a:gradFill flip="none" rotWithShape="1">
            <a:gsLst>
              <a:gs pos="20000">
                <a:srgbClr val="11AFEE">
                  <a:shade val="30000"/>
                  <a:satMod val="115000"/>
                  <a:lumMod val="80000"/>
                </a:srgbClr>
              </a:gs>
              <a:gs pos="100000">
                <a:srgbClr val="11AFEE">
                  <a:shade val="100000"/>
                  <a:satMod val="115000"/>
                </a:srgbClr>
              </a:gs>
            </a:gsLst>
            <a:lin ang="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6" name="Freeform 14">
            <a:extLst>
              <a:ext uri="{FF2B5EF4-FFF2-40B4-BE49-F238E27FC236}">
                <a16:creationId xmlns:a16="http://schemas.microsoft.com/office/drawing/2014/main" id="{9412CF5D-F479-7C1F-DFC6-BDFB9796AB94}"/>
              </a:ext>
            </a:extLst>
          </p:cNvPr>
          <p:cNvSpPr/>
          <p:nvPr/>
        </p:nvSpPr>
        <p:spPr bwMode="auto">
          <a:xfrm>
            <a:off x="2170155" y="633176"/>
            <a:ext cx="1001712" cy="804862"/>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 fmla="*/ 0 w 1002506"/>
              <a:gd name="connsiteY0" fmla="*/ 0 h 823912"/>
              <a:gd name="connsiteX1" fmla="*/ 792956 w 1002506"/>
              <a:gd name="connsiteY1" fmla="*/ 4762 h 823912"/>
              <a:gd name="connsiteX2" fmla="*/ 1002506 w 1002506"/>
              <a:gd name="connsiteY2" fmla="*/ 404812 h 823912"/>
              <a:gd name="connsiteX3" fmla="*/ 792956 w 1002506"/>
              <a:gd name="connsiteY3" fmla="*/ 823912 h 823912"/>
              <a:gd name="connsiteX4" fmla="*/ 5556 w 1002506"/>
              <a:gd name="connsiteY4" fmla="*/ 823912 h 823912"/>
              <a:gd name="connsiteX5" fmla="*/ 0 w 1002506"/>
              <a:gd name="connsiteY5" fmla="*/ 0 h 823912"/>
              <a:gd name="connsiteX0" fmla="*/ 0 w 997744"/>
              <a:gd name="connsiteY0" fmla="*/ 1 h 819150"/>
              <a:gd name="connsiteX1" fmla="*/ 788194 w 997744"/>
              <a:gd name="connsiteY1" fmla="*/ 0 h 819150"/>
              <a:gd name="connsiteX2" fmla="*/ 997744 w 997744"/>
              <a:gd name="connsiteY2" fmla="*/ 400050 h 819150"/>
              <a:gd name="connsiteX3" fmla="*/ 788194 w 997744"/>
              <a:gd name="connsiteY3" fmla="*/ 819150 h 819150"/>
              <a:gd name="connsiteX4" fmla="*/ 794 w 997744"/>
              <a:gd name="connsiteY4" fmla="*/ 819150 h 819150"/>
              <a:gd name="connsiteX5" fmla="*/ 0 w 997744"/>
              <a:gd name="connsiteY5" fmla="*/ 1 h 819150"/>
              <a:gd name="connsiteX0" fmla="*/ 3980 w 1001724"/>
              <a:gd name="connsiteY0" fmla="*/ 1 h 819150"/>
              <a:gd name="connsiteX1" fmla="*/ 792174 w 1001724"/>
              <a:gd name="connsiteY1" fmla="*/ 0 h 819150"/>
              <a:gd name="connsiteX2" fmla="*/ 1001724 w 1001724"/>
              <a:gd name="connsiteY2" fmla="*/ 400050 h 819150"/>
              <a:gd name="connsiteX3" fmla="*/ 792174 w 1001724"/>
              <a:gd name="connsiteY3" fmla="*/ 819150 h 819150"/>
              <a:gd name="connsiteX4" fmla="*/ 11 w 1001724"/>
              <a:gd name="connsiteY4" fmla="*/ 797719 h 819150"/>
              <a:gd name="connsiteX5" fmla="*/ 3980 w 1001724"/>
              <a:gd name="connsiteY5" fmla="*/ 1 h 819150"/>
              <a:gd name="connsiteX0" fmla="*/ 3980 w 1001724"/>
              <a:gd name="connsiteY0" fmla="*/ 1 h 804862"/>
              <a:gd name="connsiteX1" fmla="*/ 792174 w 1001724"/>
              <a:gd name="connsiteY1" fmla="*/ 0 h 804862"/>
              <a:gd name="connsiteX2" fmla="*/ 1001724 w 1001724"/>
              <a:gd name="connsiteY2" fmla="*/ 400050 h 804862"/>
              <a:gd name="connsiteX3" fmla="*/ 799318 w 1001724"/>
              <a:gd name="connsiteY3" fmla="*/ 804862 h 804862"/>
              <a:gd name="connsiteX4" fmla="*/ 11 w 1001724"/>
              <a:gd name="connsiteY4" fmla="*/ 797719 h 804862"/>
              <a:gd name="connsiteX5" fmla="*/ 3980 w 1001724"/>
              <a:gd name="connsiteY5" fmla="*/ 1 h 804862"/>
              <a:gd name="connsiteX0" fmla="*/ 0 w 1016794"/>
              <a:gd name="connsiteY0" fmla="*/ 0 h 807242"/>
              <a:gd name="connsiteX1" fmla="*/ 807244 w 1016794"/>
              <a:gd name="connsiteY1" fmla="*/ 2380 h 807242"/>
              <a:gd name="connsiteX2" fmla="*/ 1016794 w 1016794"/>
              <a:gd name="connsiteY2" fmla="*/ 402430 h 807242"/>
              <a:gd name="connsiteX3" fmla="*/ 814388 w 1016794"/>
              <a:gd name="connsiteY3" fmla="*/ 807242 h 807242"/>
              <a:gd name="connsiteX4" fmla="*/ 15081 w 1016794"/>
              <a:gd name="connsiteY4" fmla="*/ 800099 h 807242"/>
              <a:gd name="connsiteX5" fmla="*/ 0 w 1016794"/>
              <a:gd name="connsiteY5" fmla="*/ 0 h 807242"/>
              <a:gd name="connsiteX0" fmla="*/ 3981 w 1001725"/>
              <a:gd name="connsiteY0" fmla="*/ 0 h 807242"/>
              <a:gd name="connsiteX1" fmla="*/ 792175 w 1001725"/>
              <a:gd name="connsiteY1" fmla="*/ 2380 h 807242"/>
              <a:gd name="connsiteX2" fmla="*/ 1001725 w 1001725"/>
              <a:gd name="connsiteY2" fmla="*/ 402430 h 807242"/>
              <a:gd name="connsiteX3" fmla="*/ 799319 w 1001725"/>
              <a:gd name="connsiteY3" fmla="*/ 807242 h 807242"/>
              <a:gd name="connsiteX4" fmla="*/ 12 w 1001725"/>
              <a:gd name="connsiteY4" fmla="*/ 800099 h 807242"/>
              <a:gd name="connsiteX5" fmla="*/ 3981 w 1001725"/>
              <a:gd name="connsiteY5" fmla="*/ 0 h 807242"/>
              <a:gd name="connsiteX0" fmla="*/ 0 w 1007269"/>
              <a:gd name="connsiteY0" fmla="*/ 0 h 807242"/>
              <a:gd name="connsiteX1" fmla="*/ 797719 w 1007269"/>
              <a:gd name="connsiteY1" fmla="*/ 2380 h 807242"/>
              <a:gd name="connsiteX2" fmla="*/ 1007269 w 1007269"/>
              <a:gd name="connsiteY2" fmla="*/ 402430 h 807242"/>
              <a:gd name="connsiteX3" fmla="*/ 804863 w 1007269"/>
              <a:gd name="connsiteY3" fmla="*/ 807242 h 807242"/>
              <a:gd name="connsiteX4" fmla="*/ 5556 w 1007269"/>
              <a:gd name="connsiteY4" fmla="*/ 800099 h 807242"/>
              <a:gd name="connsiteX5" fmla="*/ 0 w 1007269"/>
              <a:gd name="connsiteY5" fmla="*/ 0 h 807242"/>
              <a:gd name="connsiteX0" fmla="*/ 1611 w 1001736"/>
              <a:gd name="connsiteY0" fmla="*/ 2383 h 804862"/>
              <a:gd name="connsiteX1" fmla="*/ 792186 w 1001736"/>
              <a:gd name="connsiteY1" fmla="*/ 0 h 804862"/>
              <a:gd name="connsiteX2" fmla="*/ 1001736 w 1001736"/>
              <a:gd name="connsiteY2" fmla="*/ 400050 h 804862"/>
              <a:gd name="connsiteX3" fmla="*/ 799330 w 1001736"/>
              <a:gd name="connsiteY3" fmla="*/ 804862 h 804862"/>
              <a:gd name="connsiteX4" fmla="*/ 23 w 1001736"/>
              <a:gd name="connsiteY4" fmla="*/ 797719 h 804862"/>
              <a:gd name="connsiteX5" fmla="*/ 1611 w 1001736"/>
              <a:gd name="connsiteY5" fmla="*/ 2383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11AFEE"/>
          </a:soli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8" name="TextBox 42">
            <a:extLst>
              <a:ext uri="{FF2B5EF4-FFF2-40B4-BE49-F238E27FC236}">
                <a16:creationId xmlns:a16="http://schemas.microsoft.com/office/drawing/2014/main" id="{DD9DC42D-6B32-D0D8-CA99-BF990F83F37A}"/>
              </a:ext>
            </a:extLst>
          </p:cNvPr>
          <p:cNvSpPr txBox="1">
            <a:spLocks noChangeArrowheads="1"/>
          </p:cNvSpPr>
          <p:nvPr/>
        </p:nvSpPr>
        <p:spPr bwMode="auto">
          <a:xfrm>
            <a:off x="2197144" y="672160"/>
            <a:ext cx="841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r>
              <a:rPr lang="en-US" sz="3600" b="1" kern="0">
                <a:solidFill>
                  <a:srgbClr val="FFFF00"/>
                </a:solidFill>
                <a:latin typeface="Verdana" pitchFamily="34" charset="0"/>
              </a:rPr>
              <a:t>01</a:t>
            </a:r>
          </a:p>
        </p:txBody>
      </p:sp>
      <p:sp>
        <p:nvSpPr>
          <p:cNvPr id="9" name="Freeform 17">
            <a:extLst>
              <a:ext uri="{FF2B5EF4-FFF2-40B4-BE49-F238E27FC236}">
                <a16:creationId xmlns:a16="http://schemas.microsoft.com/office/drawing/2014/main" id="{AEB693ED-476B-E950-769B-2EB75A7D8DE8}"/>
              </a:ext>
            </a:extLst>
          </p:cNvPr>
          <p:cNvSpPr/>
          <p:nvPr/>
        </p:nvSpPr>
        <p:spPr bwMode="auto">
          <a:xfrm>
            <a:off x="0" y="633176"/>
            <a:ext cx="2170155" cy="1639977"/>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 fmla="*/ 4762 w 3657600"/>
              <a:gd name="connsiteY0" fmla="*/ 2629514 h 2629514"/>
              <a:gd name="connsiteX1" fmla="*/ 0 w 3657600"/>
              <a:gd name="connsiteY1" fmla="*/ 1828800 h 2629514"/>
              <a:gd name="connsiteX2" fmla="*/ 3657600 w 3657600"/>
              <a:gd name="connsiteY2" fmla="*/ 0 h 2629514"/>
              <a:gd name="connsiteX3" fmla="*/ 3657600 w 3657600"/>
              <a:gd name="connsiteY3" fmla="*/ 796413 h 2629514"/>
              <a:gd name="connsiteX4" fmla="*/ 4762 w 3657600"/>
              <a:gd name="connsiteY4" fmla="*/ 2629514 h 2629514"/>
              <a:gd name="connsiteX0" fmla="*/ 137 w 3667263"/>
              <a:gd name="connsiteY0" fmla="*/ 2624751 h 2624751"/>
              <a:gd name="connsiteX1" fmla="*/ 9663 w 3667263"/>
              <a:gd name="connsiteY1" fmla="*/ 1828800 h 2624751"/>
              <a:gd name="connsiteX2" fmla="*/ 3667263 w 3667263"/>
              <a:gd name="connsiteY2" fmla="*/ 0 h 2624751"/>
              <a:gd name="connsiteX3" fmla="*/ 3667263 w 3667263"/>
              <a:gd name="connsiteY3" fmla="*/ 796413 h 2624751"/>
              <a:gd name="connsiteX4" fmla="*/ 137 w 3667263"/>
              <a:gd name="connsiteY4" fmla="*/ 2624751 h 2624751"/>
              <a:gd name="connsiteX0" fmla="*/ 4761 w 3657600"/>
              <a:gd name="connsiteY0" fmla="*/ 2634276 h 2634276"/>
              <a:gd name="connsiteX1" fmla="*/ 0 w 3657600"/>
              <a:gd name="connsiteY1" fmla="*/ 1828800 h 2634276"/>
              <a:gd name="connsiteX2" fmla="*/ 3657600 w 3657600"/>
              <a:gd name="connsiteY2" fmla="*/ 0 h 2634276"/>
              <a:gd name="connsiteX3" fmla="*/ 3657600 w 3657600"/>
              <a:gd name="connsiteY3" fmla="*/ 796413 h 2634276"/>
              <a:gd name="connsiteX4" fmla="*/ 4761 w 3657600"/>
              <a:gd name="connsiteY4" fmla="*/ 2634276 h 2634276"/>
              <a:gd name="connsiteX0" fmla="*/ 459 w 3653298"/>
              <a:gd name="connsiteY0" fmla="*/ 2634276 h 2634276"/>
              <a:gd name="connsiteX1" fmla="*/ 460 w 3653298"/>
              <a:gd name="connsiteY1" fmla="*/ 1828800 h 2634276"/>
              <a:gd name="connsiteX2" fmla="*/ 3653298 w 3653298"/>
              <a:gd name="connsiteY2" fmla="*/ 0 h 2634276"/>
              <a:gd name="connsiteX3" fmla="*/ 3653298 w 3653298"/>
              <a:gd name="connsiteY3" fmla="*/ 796413 h 2634276"/>
              <a:gd name="connsiteX4" fmla="*/ 459 w 3653298"/>
              <a:gd name="connsiteY4" fmla="*/ 2634276 h 2634276"/>
              <a:gd name="connsiteX0" fmla="*/ 1 w 3652840"/>
              <a:gd name="connsiteY0" fmla="*/ 2634276 h 2634276"/>
              <a:gd name="connsiteX1" fmla="*/ 2299608 w 3652840"/>
              <a:gd name="connsiteY1" fmla="*/ 683740 h 2634276"/>
              <a:gd name="connsiteX2" fmla="*/ 3652840 w 3652840"/>
              <a:gd name="connsiteY2" fmla="*/ 0 h 2634276"/>
              <a:gd name="connsiteX3" fmla="*/ 3652840 w 3652840"/>
              <a:gd name="connsiteY3" fmla="*/ 796413 h 2634276"/>
              <a:gd name="connsiteX4" fmla="*/ 1 w 3652840"/>
              <a:gd name="connsiteY4" fmla="*/ 2634276 h 2634276"/>
              <a:gd name="connsiteX0" fmla="*/ 0 w 3652839"/>
              <a:gd name="connsiteY0" fmla="*/ 2634276 h 2634276"/>
              <a:gd name="connsiteX1" fmla="*/ 2299607 w 3652839"/>
              <a:gd name="connsiteY1" fmla="*/ 683740 h 2634276"/>
              <a:gd name="connsiteX2" fmla="*/ 3652839 w 3652839"/>
              <a:gd name="connsiteY2" fmla="*/ 0 h 2634276"/>
              <a:gd name="connsiteX3" fmla="*/ 3652839 w 3652839"/>
              <a:gd name="connsiteY3" fmla="*/ 796413 h 2634276"/>
              <a:gd name="connsiteX4" fmla="*/ 0 w 3652839"/>
              <a:gd name="connsiteY4" fmla="*/ 2634276 h 2634276"/>
              <a:gd name="connsiteX0" fmla="*/ 0 w 1672869"/>
              <a:gd name="connsiteY0" fmla="*/ 1640359 h 1640359"/>
              <a:gd name="connsiteX1" fmla="*/ 319637 w 1672869"/>
              <a:gd name="connsiteY1" fmla="*/ 683740 h 1640359"/>
              <a:gd name="connsiteX2" fmla="*/ 1672869 w 1672869"/>
              <a:gd name="connsiteY2" fmla="*/ 0 h 1640359"/>
              <a:gd name="connsiteX3" fmla="*/ 1672869 w 1672869"/>
              <a:gd name="connsiteY3" fmla="*/ 796413 h 1640359"/>
              <a:gd name="connsiteX4" fmla="*/ 0 w 1672869"/>
              <a:gd name="connsiteY4" fmla="*/ 1640359 h 1640359"/>
              <a:gd name="connsiteX0" fmla="*/ 8837 w 1681706"/>
              <a:gd name="connsiteY0" fmla="*/ 1640359 h 1640359"/>
              <a:gd name="connsiteX1" fmla="*/ 0 w 1681706"/>
              <a:gd name="connsiteY1" fmla="*/ 861495 h 1640359"/>
              <a:gd name="connsiteX2" fmla="*/ 1681706 w 1681706"/>
              <a:gd name="connsiteY2" fmla="*/ 0 h 1640359"/>
              <a:gd name="connsiteX3" fmla="*/ 1681706 w 1681706"/>
              <a:gd name="connsiteY3" fmla="*/ 796413 h 1640359"/>
              <a:gd name="connsiteX4" fmla="*/ 8837 w 1681706"/>
              <a:gd name="connsiteY4" fmla="*/ 1640359 h 164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06" h="1640359">
                <a:moveTo>
                  <a:pt x="8837" y="1640359"/>
                </a:moveTo>
                <a:cubicBezTo>
                  <a:pt x="5891" y="1380738"/>
                  <a:pt x="2946" y="1121116"/>
                  <a:pt x="0" y="861495"/>
                </a:cubicBezTo>
                <a:lnTo>
                  <a:pt x="1681706" y="0"/>
                </a:lnTo>
                <a:lnTo>
                  <a:pt x="1681706" y="796413"/>
                </a:lnTo>
                <a:lnTo>
                  <a:pt x="8837" y="1640359"/>
                </a:lnTo>
                <a:close/>
              </a:path>
            </a:pathLst>
          </a:custGeom>
          <a:gradFill flip="none" rotWithShape="1">
            <a:gsLst>
              <a:gs pos="0">
                <a:srgbClr val="11AFEE">
                  <a:lumMod val="80000"/>
                </a:srgbClr>
              </a:gs>
              <a:gs pos="35000">
                <a:srgbClr val="11AFEE">
                  <a:shade val="67500"/>
                  <a:satMod val="115000"/>
                </a:srgbClr>
              </a:gs>
              <a:gs pos="70000">
                <a:srgbClr val="11AFEE">
                  <a:shade val="100000"/>
                  <a:satMod val="115000"/>
                </a:srgbClr>
              </a:gs>
            </a:gsLst>
            <a:lin ang="810000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10" name="Rectangle 9">
            <a:extLst>
              <a:ext uri="{FF2B5EF4-FFF2-40B4-BE49-F238E27FC236}">
                <a16:creationId xmlns:a16="http://schemas.microsoft.com/office/drawing/2014/main" id="{AB93E868-C3B5-B18D-8957-E69A45CFF9DE}"/>
              </a:ext>
            </a:extLst>
          </p:cNvPr>
          <p:cNvSpPr/>
          <p:nvPr/>
        </p:nvSpPr>
        <p:spPr>
          <a:xfrm>
            <a:off x="690444" y="1063697"/>
            <a:ext cx="1313181" cy="646331"/>
          </a:xfrm>
          <a:prstGeom prst="rect">
            <a:avLst/>
          </a:prstGeom>
        </p:spPr>
        <p:txBody>
          <a:bodyPr wrap="none">
            <a:spAutoFit/>
            <a:scene3d>
              <a:camera prst="perspectiveContrastingRightFacing">
                <a:rot lat="1584000" lon="19024694" rev="232106"/>
              </a:camera>
              <a:lightRig rig="threePt" dir="t"/>
            </a:scene3d>
          </a:bodyPr>
          <a:lstStyle/>
          <a:p>
            <a:pPr algn="ctr">
              <a:defRPr/>
            </a:pPr>
            <a:r>
              <a:rPr lang="en-US" sz="3600" b="1" kern="0">
                <a:solidFill>
                  <a:srgbClr val="FFFF00"/>
                </a:solidFill>
                <a:effectLst>
                  <a:glow rad="114300">
                    <a:srgbClr val="095979">
                      <a:alpha val="80000"/>
                    </a:srgbClr>
                  </a:glow>
                </a:effectLst>
                <a:latin typeface="Arial" pitchFamily="34" charset="0"/>
                <a:cs typeface="Arial" pitchFamily="34" charset="0"/>
              </a:rPr>
              <a:t>Phần</a:t>
            </a:r>
          </a:p>
        </p:txBody>
      </p:sp>
      <p:pic>
        <p:nvPicPr>
          <p:cNvPr id="11" name="Picture 10" descr="A picture containing text, nature, sunset, shore&#10;&#10;Description automatically generated">
            <a:extLst>
              <a:ext uri="{FF2B5EF4-FFF2-40B4-BE49-F238E27FC236}">
                <a16:creationId xmlns:a16="http://schemas.microsoft.com/office/drawing/2014/main" id="{2F860FAF-9492-55AF-50F0-2841DC9DA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6081" y="-10093"/>
            <a:ext cx="6621511" cy="6868093"/>
          </a:xfrm>
          <a:prstGeom prst="rect">
            <a:avLst/>
          </a:prstGeom>
        </p:spPr>
      </p:pic>
    </p:spTree>
    <p:extLst>
      <p:ext uri="{BB962C8B-B14F-4D97-AF65-F5344CB8AC3E}">
        <p14:creationId xmlns:p14="http://schemas.microsoft.com/office/powerpoint/2010/main" val="1079553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F053B1BF-57DB-9CDE-B5B6-7CA8A175D68E}"/>
              </a:ext>
            </a:extLst>
          </p:cNvPr>
          <p:cNvSpPr txBox="1"/>
          <p:nvPr/>
        </p:nvSpPr>
        <p:spPr>
          <a:xfrm>
            <a:off x="5009069" y="247204"/>
            <a:ext cx="3088261" cy="369332"/>
          </a:xfrm>
          <a:prstGeom prst="rect">
            <a:avLst/>
          </a:prstGeom>
          <a:noFill/>
        </p:spPr>
        <p:txBody>
          <a:bodyPr wrap="square">
            <a:spAutoFit/>
          </a:bodyPr>
          <a:lstStyle/>
          <a:p>
            <a:pPr>
              <a:lnSpc>
                <a:spcPct val="100000"/>
              </a:lnSpc>
            </a:pPr>
            <a:r>
              <a:rPr lang="vi-VN" b="1">
                <a:latin typeface="+mj-lt"/>
                <a:cs typeface="Arial" panose="020B0604020202020204" pitchFamily="34" charset="0"/>
              </a:rPr>
              <a:t>HUYỆN VÂN CANH</a:t>
            </a:r>
          </a:p>
        </p:txBody>
      </p:sp>
      <p:graphicFrame>
        <p:nvGraphicFramePr>
          <p:cNvPr id="2" name="Table 1">
            <a:extLst>
              <a:ext uri="{FF2B5EF4-FFF2-40B4-BE49-F238E27FC236}">
                <a16:creationId xmlns:a16="http://schemas.microsoft.com/office/drawing/2014/main" id="{ABF01692-3F6B-26C8-8334-DD3D7C5B26D3}"/>
              </a:ext>
            </a:extLst>
          </p:cNvPr>
          <p:cNvGraphicFramePr>
            <a:graphicFrameLocks noGrp="1"/>
          </p:cNvGraphicFramePr>
          <p:nvPr>
            <p:extLst>
              <p:ext uri="{D42A27DB-BD31-4B8C-83A1-F6EECF244321}">
                <p14:modId xmlns:p14="http://schemas.microsoft.com/office/powerpoint/2010/main" val="3936949288"/>
              </p:ext>
            </p:extLst>
          </p:nvPr>
        </p:nvGraphicFramePr>
        <p:xfrm>
          <a:off x="762000" y="594479"/>
          <a:ext cx="10794541" cy="6263521"/>
        </p:xfrm>
        <a:graphic>
          <a:graphicData uri="http://schemas.openxmlformats.org/drawingml/2006/table">
            <a:tbl>
              <a:tblPr/>
              <a:tblGrid>
                <a:gridCol w="774498">
                  <a:extLst>
                    <a:ext uri="{9D8B030D-6E8A-4147-A177-3AD203B41FA5}">
                      <a16:colId xmlns:a16="http://schemas.microsoft.com/office/drawing/2014/main" val="4064860182"/>
                    </a:ext>
                  </a:extLst>
                </a:gridCol>
                <a:gridCol w="4162918">
                  <a:extLst>
                    <a:ext uri="{9D8B030D-6E8A-4147-A177-3AD203B41FA5}">
                      <a16:colId xmlns:a16="http://schemas.microsoft.com/office/drawing/2014/main" val="3416708665"/>
                    </a:ext>
                  </a:extLst>
                </a:gridCol>
                <a:gridCol w="1137543">
                  <a:extLst>
                    <a:ext uri="{9D8B030D-6E8A-4147-A177-3AD203B41FA5}">
                      <a16:colId xmlns:a16="http://schemas.microsoft.com/office/drawing/2014/main" val="1356064583"/>
                    </a:ext>
                  </a:extLst>
                </a:gridCol>
                <a:gridCol w="1573194">
                  <a:extLst>
                    <a:ext uri="{9D8B030D-6E8A-4147-A177-3AD203B41FA5}">
                      <a16:colId xmlns:a16="http://schemas.microsoft.com/office/drawing/2014/main" val="3295302815"/>
                    </a:ext>
                  </a:extLst>
                </a:gridCol>
                <a:gridCol w="1573194">
                  <a:extLst>
                    <a:ext uri="{9D8B030D-6E8A-4147-A177-3AD203B41FA5}">
                      <a16:colId xmlns:a16="http://schemas.microsoft.com/office/drawing/2014/main" val="1859100993"/>
                    </a:ext>
                  </a:extLst>
                </a:gridCol>
                <a:gridCol w="1573194">
                  <a:extLst>
                    <a:ext uri="{9D8B030D-6E8A-4147-A177-3AD203B41FA5}">
                      <a16:colId xmlns:a16="http://schemas.microsoft.com/office/drawing/2014/main" val="854524486"/>
                    </a:ext>
                  </a:extLst>
                </a:gridCol>
              </a:tblGrid>
              <a:tr h="174111">
                <a:tc>
                  <a:txBody>
                    <a:bodyPr/>
                    <a:lstStyle/>
                    <a:p>
                      <a:pPr algn="ctr" fontAlgn="ctr"/>
                      <a:r>
                        <a:rPr lang="vi-VN" sz="1300" b="1" i="0" u="none" strike="noStrike">
                          <a:solidFill>
                            <a:srgbClr val="000000"/>
                          </a:solidFill>
                          <a:effectLst/>
                          <a:latin typeface="Times New Roman" panose="02020603050405020304" pitchFamily="18" charset="0"/>
                        </a:rPr>
                        <a:t>TT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Chỉ tiêu</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Đơn vị tính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vi-VN" sz="1300" b="1" i="0" u="none" strike="noStrike">
                          <a:solidFill>
                            <a:srgbClr val="000000"/>
                          </a:solidFill>
                          <a:effectLst/>
                          <a:latin typeface="Times New Roman" panose="02020603050405020304" pitchFamily="18" charset="0"/>
                        </a:rPr>
                        <a:t>Năm 2023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vi-VN"/>
                    </a:p>
                  </a:txBody>
                  <a:tcPr/>
                </a:tc>
                <a:tc hMerge="1">
                  <a:txBody>
                    <a:bodyPr/>
                    <a:lstStyle/>
                    <a:p>
                      <a:pPr algn="ctr" fontAlgn="ctr"/>
                      <a:endParaRPr lang="vi-VN" sz="1300" b="1"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5331593"/>
                  </a:ext>
                </a:extLst>
              </a:tr>
              <a:tr h="92800">
                <a:tc>
                  <a:txBody>
                    <a:bodyPr/>
                    <a:lstStyle/>
                    <a:p>
                      <a:pPr algn="ctr" fontAlgn="ctr"/>
                      <a:r>
                        <a:rPr lang="vi-VN" sz="1300" b="0" i="1" u="none" strike="noStrike">
                          <a:solidFill>
                            <a:srgbClr val="000000"/>
                          </a:solidFill>
                          <a:effectLst/>
                          <a:latin typeface="Times New Roman" panose="02020603050405020304" pitchFamily="18" charset="0"/>
                        </a:rPr>
                        <a:t>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vi-VN" sz="1300" b="0" i="1" u="none" strike="noStrike">
                          <a:solidFill>
                            <a:srgbClr val="000000"/>
                          </a:solidFill>
                          <a:effectLst/>
                          <a:latin typeface="Times New Roman" panose="02020603050405020304" pitchFamily="18" charset="0"/>
                        </a:rPr>
                        <a:t>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vi-VN"/>
                    </a:p>
                  </a:txBody>
                  <a:tcPr/>
                </a:tc>
                <a:tc>
                  <a:txBody>
                    <a:bodyPr/>
                    <a:lstStyle/>
                    <a:p>
                      <a:pPr algn="ctr" fontAlgn="ctr"/>
                      <a:r>
                        <a:rPr lang="vi-VN" sz="1300" b="0" i="1" u="none" strike="noStrike">
                          <a:solidFill>
                            <a:srgbClr val="000000"/>
                          </a:solidFill>
                          <a:effectLst/>
                          <a:latin typeface="Times New Roman" panose="02020603050405020304" pitchFamily="18" charset="0"/>
                        </a:rPr>
                        <a:t>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7204231"/>
                  </a:ext>
                </a:extLst>
              </a:tr>
              <a:tr h="176762">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Tỉnh giao</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Ước thực hiện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Kết quả</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7592907"/>
                  </a:ext>
                </a:extLst>
              </a:tr>
              <a:tr h="287238">
                <a:tc>
                  <a:txBody>
                    <a:bodyPr/>
                    <a:lstStyle/>
                    <a:p>
                      <a:pPr algn="ctr" fontAlgn="ctr"/>
                      <a:r>
                        <a:rPr lang="vi-VN" sz="1300" b="1" i="0" u="none" strike="noStrike">
                          <a:solidFill>
                            <a:srgbClr val="000000"/>
                          </a:solidFill>
                          <a:effectLst/>
                          <a:latin typeface="Times New Roman" panose="02020603050405020304" pitchFamily="18" charset="0"/>
                        </a:rPr>
                        <a:t>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Tổng giá trị sản phẩm (giá so sánh)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3.340.385 - 3.348.899</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3.123.341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1966150"/>
                  </a:ext>
                </a:extLst>
              </a:tr>
              <a:tr h="176762">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Nông, lâm, thuỷ sản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720.987 - 724.487</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705.030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1070722"/>
                  </a:ext>
                </a:extLst>
              </a:tr>
              <a:tr h="176762">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Công nghiệp và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2.166.930 - 2.169.769</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1.963.143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2371187"/>
                  </a:ext>
                </a:extLst>
              </a:tr>
              <a:tr h="198857">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Công nghiệp</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1.859.678 - </a:t>
                      </a:r>
                      <a:br>
                        <a:rPr lang="vi-VN" sz="1300" b="0" i="1" u="none" strike="noStrike">
                          <a:solidFill>
                            <a:srgbClr val="000000"/>
                          </a:solidFill>
                          <a:effectLst/>
                          <a:latin typeface="Times New Roman" panose="02020603050405020304" pitchFamily="18" charset="0"/>
                        </a:rPr>
                      </a:br>
                      <a:r>
                        <a:rPr lang="vi-VN" sz="1300" b="0" i="1" u="none" strike="noStrike">
                          <a:solidFill>
                            <a:srgbClr val="000000"/>
                          </a:solidFill>
                          <a:effectLst/>
                          <a:latin typeface="Times New Roman" panose="02020603050405020304" pitchFamily="18" charset="0"/>
                        </a:rPr>
                        <a:t>1 862.372</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1.640.327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4786152"/>
                  </a:ext>
                </a:extLst>
              </a:tr>
              <a:tr h="216533">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307.252 - 307.397</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322.816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8508130"/>
                  </a:ext>
                </a:extLst>
              </a:tr>
              <a:tr h="176762">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452.468 - 454.643</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455.168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3019785"/>
                  </a:ext>
                </a:extLst>
              </a:tr>
              <a:tr h="167924">
                <a:tc>
                  <a:txBody>
                    <a:bodyPr/>
                    <a:lstStyle/>
                    <a:p>
                      <a:pPr algn="ctr" fontAlgn="ctr"/>
                      <a:r>
                        <a:rPr lang="vi-VN" sz="1300" b="1" i="0" u="none" strike="noStrike">
                          <a:solidFill>
                            <a:srgbClr val="000000"/>
                          </a:solidFill>
                          <a:effectLst/>
                          <a:latin typeface="Times New Roman" panose="02020603050405020304" pitchFamily="18" charset="0"/>
                        </a:rPr>
                        <a:t>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Tốc độ tăng giá trị sản phẩm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10,92- 11,21</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3,75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9911146"/>
                  </a:ext>
                </a:extLst>
              </a:tr>
              <a:tr h="154667">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Nông, lâm, thuỷ sản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3,00 - 3,50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0,59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4439363"/>
                  </a:ext>
                </a:extLst>
              </a:tr>
              <a:tr h="92800">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Công nghiệp và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15,49- 15,64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4,62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1149178"/>
                  </a:ext>
                </a:extLst>
              </a:tr>
              <a:tr h="92800">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Công nghiệp</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17,33- 17,5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3,49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6584138"/>
                  </a:ext>
                </a:extLst>
              </a:tr>
              <a:tr h="92800">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5,45 - 5,50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10,79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2029270"/>
                  </a:ext>
                </a:extLst>
              </a:tr>
              <a:tr h="92800">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4,00 - 4,50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5,07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4663616"/>
                  </a:ext>
                </a:extLst>
              </a:tr>
              <a:tr h="110477">
                <a:tc>
                  <a:txBody>
                    <a:bodyPr/>
                    <a:lstStyle/>
                    <a:p>
                      <a:pPr algn="ctr" fontAlgn="ctr"/>
                      <a:r>
                        <a:rPr lang="vi-VN" sz="1300" b="1" i="0" u="none" strike="noStrike">
                          <a:solidFill>
                            <a:srgbClr val="000000"/>
                          </a:solidFill>
                          <a:effectLst/>
                          <a:latin typeface="Times New Roman" panose="02020603050405020304" pitchFamily="18" charset="0"/>
                        </a:rPr>
                        <a:t>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Kim ngạch xuất khẩu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USD</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26</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Times New Roman" panose="02020603050405020304" pitchFamily="18" charset="0"/>
                        </a:rPr>
                        <a:t>25,304</a:t>
                      </a: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40633"/>
                  </a:ext>
                </a:extLst>
              </a:tr>
              <a:tr h="110477">
                <a:tc>
                  <a:txBody>
                    <a:bodyPr/>
                    <a:lstStyle/>
                    <a:p>
                      <a:pPr algn="ctr" fontAlgn="ctr"/>
                      <a:r>
                        <a:rPr lang="vi-VN" sz="1300" b="1" i="0" u="none" strike="noStrike">
                          <a:solidFill>
                            <a:srgbClr val="000000"/>
                          </a:solidFill>
                          <a:effectLst/>
                          <a:latin typeface="Times New Roman" panose="02020603050405020304" pitchFamily="18" charset="0"/>
                        </a:rPr>
                        <a:t>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Tổng thu ngân sách trên địa bàn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82.100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177.630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5505766"/>
                  </a:ext>
                </a:extLst>
              </a:tr>
              <a:tr h="176762">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Thu tiền sử dụng đất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5.000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4.880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4757899"/>
                  </a:ext>
                </a:extLst>
              </a:tr>
              <a:tr h="185599">
                <a:tc>
                  <a:txBody>
                    <a:bodyPr/>
                    <a:lstStyle/>
                    <a:p>
                      <a:pPr algn="ctr" fontAlgn="ctr"/>
                      <a:r>
                        <a:rPr lang="vi-VN" sz="1300" b="1" i="0" u="none" strike="noStrike">
                          <a:solidFill>
                            <a:srgbClr val="000000"/>
                          </a:solidFill>
                          <a:effectLst/>
                          <a:latin typeface="Times New Roman" panose="02020603050405020304" pitchFamily="18" charset="0"/>
                        </a:rPr>
                        <a:t>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Doanh thu bán lẻ hàng hóa và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Tỷ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437</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Times New Roman" panose="02020603050405020304" pitchFamily="18" charset="0"/>
                        </a:rPr>
                        <a:t>441,9</a:t>
                      </a: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7526125"/>
                  </a:ext>
                </a:extLst>
              </a:tr>
              <a:tr h="185599">
                <a:tc>
                  <a:txBody>
                    <a:bodyPr/>
                    <a:lstStyle/>
                    <a:p>
                      <a:pPr algn="ctr" fontAlgn="ctr"/>
                      <a:r>
                        <a:rPr lang="vi-VN" sz="1300" b="1" i="0" u="none" strike="noStrike">
                          <a:solidFill>
                            <a:srgbClr val="000000"/>
                          </a:solidFill>
                          <a:effectLst/>
                          <a:latin typeface="Times New Roman" panose="02020603050405020304" pitchFamily="18" charset="0"/>
                        </a:rPr>
                        <a:t>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dân số tham gia bảo hiểm y tế</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100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100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2794800"/>
                  </a:ext>
                </a:extLst>
              </a:tr>
              <a:tr h="366780">
                <a:tc>
                  <a:txBody>
                    <a:bodyPr/>
                    <a:lstStyle/>
                    <a:p>
                      <a:pPr algn="ctr" fontAlgn="ctr"/>
                      <a:r>
                        <a:rPr lang="vi-VN" sz="1300" b="1" i="0" u="none" strike="noStrike">
                          <a:solidFill>
                            <a:srgbClr val="000000"/>
                          </a:solidFill>
                          <a:effectLst/>
                          <a:latin typeface="Times New Roman" panose="02020603050405020304" pitchFamily="18" charset="0"/>
                        </a:rPr>
                        <a:t>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trẻ em dưới 5 tuổi suy dinh dưỡng thể nhẹ cân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11,21</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11,2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err="1">
                          <a:solidFill>
                            <a:srgbClr val="000000"/>
                          </a:solidFill>
                          <a:effectLst/>
                          <a:latin typeface="Times New Roman" panose="02020603050405020304" pitchFamily="18" charset="0"/>
                        </a:rPr>
                        <a:t>Đạt</a:t>
                      </a:r>
                      <a:endParaRPr lang="vi-VN" sz="14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8726353"/>
                  </a:ext>
                </a:extLst>
              </a:tr>
              <a:tr h="110477">
                <a:tc>
                  <a:txBody>
                    <a:bodyPr/>
                    <a:lstStyle/>
                    <a:p>
                      <a:pPr algn="ctr" fontAlgn="ctr"/>
                      <a:r>
                        <a:rPr lang="vi-VN" sz="1300" b="1" i="0" u="none" strike="noStrike">
                          <a:solidFill>
                            <a:srgbClr val="000000"/>
                          </a:solidFill>
                          <a:effectLst/>
                          <a:latin typeface="Times New Roman" panose="02020603050405020304" pitchFamily="18" charset="0"/>
                        </a:rPr>
                        <a:t>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Giảm tỷ lệ nghèo đa chiều</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8,9</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8,9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15743"/>
                  </a:ext>
                </a:extLst>
              </a:tr>
              <a:tr h="247466">
                <a:tc>
                  <a:txBody>
                    <a:bodyPr/>
                    <a:lstStyle/>
                    <a:p>
                      <a:pPr algn="ctr" fontAlgn="ctr"/>
                      <a:r>
                        <a:rPr lang="vi-VN" sz="1300" b="1" i="0" u="none" strike="noStrike">
                          <a:solidFill>
                            <a:srgbClr val="000000"/>
                          </a:solidFill>
                          <a:effectLst/>
                          <a:latin typeface="Times New Roman" panose="02020603050405020304" pitchFamily="18" charset="0"/>
                        </a:rPr>
                        <a:t>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Bảo hiểm xã hội tự nguyện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706</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706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0269994"/>
                  </a:ext>
                </a:extLst>
              </a:tr>
              <a:tr h="110477">
                <a:tc>
                  <a:txBody>
                    <a:bodyPr/>
                    <a:lstStyle/>
                    <a:p>
                      <a:pPr algn="ctr" fontAlgn="ctr"/>
                      <a:r>
                        <a:rPr lang="vi-VN" sz="1300" b="1" i="0" u="none" strike="noStrike">
                          <a:solidFill>
                            <a:srgbClr val="000000"/>
                          </a:solidFill>
                          <a:effectLst/>
                          <a:latin typeface="Times New Roman" panose="02020603050405020304" pitchFamily="18" charset="0"/>
                        </a:rPr>
                        <a:t>10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Tạo việc làm mới</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448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0029122"/>
                  </a:ext>
                </a:extLst>
              </a:tr>
              <a:tr h="110477">
                <a:tc>
                  <a:txBody>
                    <a:bodyPr/>
                    <a:lstStyle/>
                    <a:p>
                      <a:pPr algn="ctr" fontAlgn="ctr"/>
                      <a:r>
                        <a:rPr lang="vi-VN" sz="1300" b="1" i="0" u="none" strike="noStrike">
                          <a:solidFill>
                            <a:srgbClr val="000000"/>
                          </a:solidFill>
                          <a:effectLst/>
                          <a:latin typeface="Times New Roman" panose="02020603050405020304" pitchFamily="18" charset="0"/>
                        </a:rPr>
                        <a:t>11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Đào tạo nghề lao động nông thôn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350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295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0058154"/>
                  </a:ext>
                </a:extLst>
              </a:tr>
              <a:tr h="110477">
                <a:tc>
                  <a:txBody>
                    <a:bodyPr/>
                    <a:lstStyle/>
                    <a:p>
                      <a:pPr algn="ctr" fontAlgn="ctr"/>
                      <a:r>
                        <a:rPr lang="vi-VN" sz="1300" b="1" i="0" u="none" strike="noStrike">
                          <a:solidFill>
                            <a:srgbClr val="000000"/>
                          </a:solidFill>
                          <a:effectLst/>
                          <a:latin typeface="Times New Roman" panose="02020603050405020304" pitchFamily="18" charset="0"/>
                        </a:rPr>
                        <a:t>12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che phủ rừng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72,25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72,25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3473877"/>
                  </a:ext>
                </a:extLst>
              </a:tr>
              <a:tr h="185599">
                <a:tc>
                  <a:txBody>
                    <a:bodyPr/>
                    <a:lstStyle/>
                    <a:p>
                      <a:pPr algn="ctr" fontAlgn="ctr"/>
                      <a:r>
                        <a:rPr lang="vi-VN" sz="1300" b="1" i="0" u="none" strike="noStrike">
                          <a:solidFill>
                            <a:srgbClr val="000000"/>
                          </a:solidFill>
                          <a:effectLst/>
                          <a:latin typeface="Times New Roman" panose="02020603050405020304" pitchFamily="18" charset="0"/>
                        </a:rPr>
                        <a:t>13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dân cư đô thị sử dụng nước sạch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43,08</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34,19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6492394"/>
                  </a:ext>
                </a:extLst>
              </a:tr>
              <a:tr h="185599">
                <a:tc>
                  <a:txBody>
                    <a:bodyPr/>
                    <a:lstStyle/>
                    <a:p>
                      <a:pPr algn="ctr" fontAlgn="ctr"/>
                      <a:r>
                        <a:rPr lang="vi-VN" sz="1300" b="1" i="0" u="none" strike="noStrike">
                          <a:solidFill>
                            <a:srgbClr val="000000"/>
                          </a:solidFill>
                          <a:effectLst/>
                          <a:latin typeface="Times New Roman" panose="02020603050405020304" pitchFamily="18" charset="0"/>
                        </a:rPr>
                        <a:t>14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chất thải rắn ở đô thị được thu gom</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68</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75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9688192"/>
                  </a:ext>
                </a:extLst>
              </a:tr>
            </a:tbl>
          </a:graphicData>
        </a:graphic>
      </p:graphicFrame>
    </p:spTree>
    <p:extLst>
      <p:ext uri="{BB962C8B-B14F-4D97-AF65-F5344CB8AC3E}">
        <p14:creationId xmlns:p14="http://schemas.microsoft.com/office/powerpoint/2010/main" val="4292444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F053B1BF-57DB-9CDE-B5B6-7CA8A175D68E}"/>
              </a:ext>
            </a:extLst>
          </p:cNvPr>
          <p:cNvSpPr txBox="1"/>
          <p:nvPr/>
        </p:nvSpPr>
        <p:spPr>
          <a:xfrm>
            <a:off x="4913819" y="251906"/>
            <a:ext cx="3088261" cy="369332"/>
          </a:xfrm>
          <a:prstGeom prst="rect">
            <a:avLst/>
          </a:prstGeom>
          <a:noFill/>
        </p:spPr>
        <p:txBody>
          <a:bodyPr wrap="square">
            <a:spAutoFit/>
          </a:bodyPr>
          <a:lstStyle/>
          <a:p>
            <a:pPr>
              <a:lnSpc>
                <a:spcPct val="100000"/>
              </a:lnSpc>
            </a:pPr>
            <a:r>
              <a:rPr lang="vi-VN" b="1">
                <a:latin typeface="+mj-lt"/>
                <a:cs typeface="Arial" panose="020B0604020202020204" pitchFamily="34" charset="0"/>
              </a:rPr>
              <a:t>HUYỆN VĨNH THẠNH</a:t>
            </a:r>
          </a:p>
        </p:txBody>
      </p:sp>
      <p:graphicFrame>
        <p:nvGraphicFramePr>
          <p:cNvPr id="2" name="Table 1">
            <a:extLst>
              <a:ext uri="{FF2B5EF4-FFF2-40B4-BE49-F238E27FC236}">
                <a16:creationId xmlns:a16="http://schemas.microsoft.com/office/drawing/2014/main" id="{C344FEFA-34B3-98FC-27FF-9A27595B461F}"/>
              </a:ext>
            </a:extLst>
          </p:cNvPr>
          <p:cNvGraphicFramePr>
            <a:graphicFrameLocks noGrp="1"/>
          </p:cNvGraphicFramePr>
          <p:nvPr>
            <p:extLst>
              <p:ext uri="{D42A27DB-BD31-4B8C-83A1-F6EECF244321}">
                <p14:modId xmlns:p14="http://schemas.microsoft.com/office/powerpoint/2010/main" val="3726766917"/>
              </p:ext>
            </p:extLst>
          </p:nvPr>
        </p:nvGraphicFramePr>
        <p:xfrm>
          <a:off x="931835" y="720723"/>
          <a:ext cx="10498164" cy="5997451"/>
        </p:xfrm>
        <a:graphic>
          <a:graphicData uri="http://schemas.openxmlformats.org/drawingml/2006/table">
            <a:tbl>
              <a:tblPr/>
              <a:tblGrid>
                <a:gridCol w="743235">
                  <a:extLst>
                    <a:ext uri="{9D8B030D-6E8A-4147-A177-3AD203B41FA5}">
                      <a16:colId xmlns:a16="http://schemas.microsoft.com/office/drawing/2014/main" val="3528295090"/>
                    </a:ext>
                  </a:extLst>
                </a:gridCol>
                <a:gridCol w="3994876">
                  <a:extLst>
                    <a:ext uri="{9D8B030D-6E8A-4147-A177-3AD203B41FA5}">
                      <a16:colId xmlns:a16="http://schemas.microsoft.com/office/drawing/2014/main" val="1658533659"/>
                    </a:ext>
                  </a:extLst>
                </a:gridCol>
                <a:gridCol w="1091625">
                  <a:extLst>
                    <a:ext uri="{9D8B030D-6E8A-4147-A177-3AD203B41FA5}">
                      <a16:colId xmlns:a16="http://schemas.microsoft.com/office/drawing/2014/main" val="2284082730"/>
                    </a:ext>
                  </a:extLst>
                </a:gridCol>
                <a:gridCol w="1509690">
                  <a:extLst>
                    <a:ext uri="{9D8B030D-6E8A-4147-A177-3AD203B41FA5}">
                      <a16:colId xmlns:a16="http://schemas.microsoft.com/office/drawing/2014/main" val="1266467362"/>
                    </a:ext>
                  </a:extLst>
                </a:gridCol>
                <a:gridCol w="1579369">
                  <a:extLst>
                    <a:ext uri="{9D8B030D-6E8A-4147-A177-3AD203B41FA5}">
                      <a16:colId xmlns:a16="http://schemas.microsoft.com/office/drawing/2014/main" val="2329950340"/>
                    </a:ext>
                  </a:extLst>
                </a:gridCol>
                <a:gridCol w="1579369">
                  <a:extLst>
                    <a:ext uri="{9D8B030D-6E8A-4147-A177-3AD203B41FA5}">
                      <a16:colId xmlns:a16="http://schemas.microsoft.com/office/drawing/2014/main" val="1945669244"/>
                    </a:ext>
                  </a:extLst>
                </a:gridCol>
              </a:tblGrid>
              <a:tr h="165902">
                <a:tc>
                  <a:txBody>
                    <a:bodyPr/>
                    <a:lstStyle/>
                    <a:p>
                      <a:pPr algn="ctr" fontAlgn="ctr"/>
                      <a:r>
                        <a:rPr lang="vi-VN" sz="1300" b="1" i="0" u="none" strike="noStrike">
                          <a:solidFill>
                            <a:srgbClr val="000000"/>
                          </a:solidFill>
                          <a:effectLst/>
                          <a:latin typeface="Times New Roman" panose="02020603050405020304" pitchFamily="18" charset="0"/>
                        </a:rPr>
                        <a:t>TT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Chỉ tiêu</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Đơn vị tính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vi-VN" sz="1300" b="1" i="0" u="none" strike="noStrike">
                          <a:solidFill>
                            <a:srgbClr val="000000"/>
                          </a:solidFill>
                          <a:effectLst/>
                          <a:latin typeface="Times New Roman" panose="02020603050405020304" pitchFamily="18" charset="0"/>
                        </a:rPr>
                        <a:t>Năm 2023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vi-VN"/>
                    </a:p>
                  </a:txBody>
                  <a:tcPr/>
                </a:tc>
                <a:tc hMerge="1">
                  <a:txBody>
                    <a:bodyPr/>
                    <a:lstStyle/>
                    <a:p>
                      <a:pPr algn="ctr" fontAlgn="ctr"/>
                      <a:endParaRPr lang="vi-VN" sz="1300" b="1"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7727343"/>
                  </a:ext>
                </a:extLst>
              </a:tr>
              <a:tr h="88425">
                <a:tc>
                  <a:txBody>
                    <a:bodyPr/>
                    <a:lstStyle/>
                    <a:p>
                      <a:pPr algn="ctr" fontAlgn="ctr"/>
                      <a:r>
                        <a:rPr lang="vi-VN" sz="1300" b="0" i="1" u="none" strike="noStrike">
                          <a:solidFill>
                            <a:srgbClr val="000000"/>
                          </a:solidFill>
                          <a:effectLst/>
                          <a:latin typeface="Times New Roman" panose="02020603050405020304" pitchFamily="18" charset="0"/>
                        </a:rPr>
                        <a:t>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vi-VN" sz="1300" b="0" i="1" u="none" strike="noStrike">
                          <a:solidFill>
                            <a:srgbClr val="000000"/>
                          </a:solidFill>
                          <a:effectLst/>
                          <a:latin typeface="Times New Roman" panose="02020603050405020304" pitchFamily="18" charset="0"/>
                        </a:rPr>
                        <a:t>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vi-VN"/>
                    </a:p>
                  </a:txBody>
                  <a:tcPr/>
                </a:tc>
                <a:tc>
                  <a:txBody>
                    <a:bodyPr/>
                    <a:lstStyle/>
                    <a:p>
                      <a:pPr algn="ctr" fontAlgn="ctr"/>
                      <a:r>
                        <a:rPr lang="vi-VN" sz="1300" b="0" i="1" u="none" strike="noStrike">
                          <a:solidFill>
                            <a:srgbClr val="000000"/>
                          </a:solidFill>
                          <a:effectLst/>
                          <a:latin typeface="Times New Roman" panose="02020603050405020304" pitchFamily="18" charset="0"/>
                        </a:rPr>
                        <a:t>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2491778"/>
                  </a:ext>
                </a:extLst>
              </a:tr>
              <a:tr h="168428">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Tỉnh giao</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Ước thực hiện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Kết quả</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2283246"/>
                  </a:ext>
                </a:extLst>
              </a:tr>
              <a:tr h="273696">
                <a:tc>
                  <a:txBody>
                    <a:bodyPr/>
                    <a:lstStyle/>
                    <a:p>
                      <a:pPr algn="ctr" fontAlgn="ctr"/>
                      <a:r>
                        <a:rPr lang="vi-VN" sz="1300" b="1" i="0" u="none" strike="noStrike">
                          <a:solidFill>
                            <a:srgbClr val="000000"/>
                          </a:solidFill>
                          <a:effectLst/>
                          <a:latin typeface="Times New Roman" panose="02020603050405020304" pitchFamily="18" charset="0"/>
                        </a:rPr>
                        <a:t>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Tổng giá trị sản phẩm (giá so sánh)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2.460.539 - 2.464.492</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    2.400.370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dirty="0">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6011405"/>
                  </a:ext>
                </a:extLst>
              </a:tr>
              <a:tr h="168428">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Nông, lâm, thuỷ sản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544.694 - 545.219</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        549.032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5141411"/>
                  </a:ext>
                </a:extLst>
              </a:tr>
              <a:tr h="168428">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Công nghiệp và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1.345.426 - 1.347.768</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      1.287.064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3130052"/>
                  </a:ext>
                </a:extLst>
              </a:tr>
              <a:tr h="189482">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Công nghiệp</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1.250.691 - 1.252.945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      1.189.380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5034536"/>
                  </a:ext>
                </a:extLst>
              </a:tr>
              <a:tr h="206324">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94.735</a:t>
                      </a:r>
                      <a:r>
                        <a:rPr lang="vi-VN" sz="1300" b="0" i="0" u="none" strike="noStrike">
                          <a:solidFill>
                            <a:srgbClr val="000000"/>
                          </a:solidFill>
                          <a:effectLst/>
                          <a:latin typeface="Times New Roman" panose="02020603050405020304" pitchFamily="18" charset="0"/>
                        </a:rPr>
                        <a:t> - </a:t>
                      </a:r>
                      <a:r>
                        <a:rPr lang="vi-VN" sz="1300" b="0" i="1" u="none" strike="noStrike">
                          <a:solidFill>
                            <a:srgbClr val="000000"/>
                          </a:solidFill>
                          <a:effectLst/>
                          <a:latin typeface="Times New Roman" panose="02020603050405020304" pitchFamily="18" charset="0"/>
                        </a:rPr>
                        <a:t>94 823</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          97.684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2711280"/>
                  </a:ext>
                </a:extLst>
              </a:tr>
              <a:tr h="168428">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570.419 - 571.505</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        564.274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0405448"/>
                  </a:ext>
                </a:extLst>
              </a:tr>
              <a:tr h="160007">
                <a:tc>
                  <a:txBody>
                    <a:bodyPr/>
                    <a:lstStyle/>
                    <a:p>
                      <a:pPr algn="ctr" fontAlgn="ctr"/>
                      <a:r>
                        <a:rPr lang="vi-VN" sz="1300" b="1" i="0" u="none" strike="noStrike">
                          <a:solidFill>
                            <a:srgbClr val="000000"/>
                          </a:solidFill>
                          <a:effectLst/>
                          <a:latin typeface="Times New Roman" panose="02020603050405020304" pitchFamily="18" charset="0"/>
                        </a:rPr>
                        <a:t>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Tốc độ tăng giá trị sản phẩm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7,76 - 7,94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1" i="0" u="none" strike="noStrike">
                          <a:solidFill>
                            <a:srgbClr val="000000"/>
                          </a:solidFill>
                          <a:effectLst/>
                          <a:latin typeface="Times New Roman" panose="02020603050405020304" pitchFamily="18" charset="0"/>
                        </a:rPr>
                        <a:t>5,27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dirty="0">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9682780"/>
                  </a:ext>
                </a:extLst>
              </a:tr>
              <a:tr h="147375">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Nông, lâm, thuỷ sản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3,70 - 3,80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4,68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1665543"/>
                  </a:ext>
                </a:extLst>
              </a:tr>
              <a:tr h="88425">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Công nghiệp và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10,71 - 10,9</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5,91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8103903"/>
                  </a:ext>
                </a:extLst>
              </a:tr>
              <a:tr h="88425">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Công nghiệp</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11,0 - 11,2</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5,56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7112060"/>
                  </a:ext>
                </a:extLst>
              </a:tr>
              <a:tr h="88425">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 Xây dựng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7,00 - 7,10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10,33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8060788"/>
                  </a:ext>
                </a:extLst>
              </a:tr>
              <a:tr h="88425">
                <a:tc>
                  <a:txBody>
                    <a:bodyPr/>
                    <a:lstStyle/>
                    <a:p>
                      <a:pPr algn="ctr" fontAlgn="ctr"/>
                      <a:r>
                        <a:rPr lang="vi-VN" sz="1300" b="0" i="0"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0" u="none" strike="noStrike">
                          <a:solidFill>
                            <a:srgbClr val="000000"/>
                          </a:solidFill>
                          <a:effectLst/>
                          <a:latin typeface="Times New Roman" panose="02020603050405020304" pitchFamily="18" charset="0"/>
                        </a:rPr>
                        <a:t>-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5,10 - 5,30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4,42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4887247"/>
                  </a:ext>
                </a:extLst>
              </a:tr>
              <a:tr h="105268">
                <a:tc>
                  <a:txBody>
                    <a:bodyPr/>
                    <a:lstStyle/>
                    <a:p>
                      <a:pPr algn="ctr" fontAlgn="ctr"/>
                      <a:r>
                        <a:rPr lang="vi-VN" sz="1300" b="1" i="0" u="none" strike="noStrike">
                          <a:solidFill>
                            <a:srgbClr val="000000"/>
                          </a:solidFill>
                          <a:effectLst/>
                          <a:latin typeface="Times New Roman" panose="02020603050405020304" pitchFamily="18" charset="0"/>
                        </a:rPr>
                        <a:t>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Kim ngạch xuất khẩu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USD</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Times New Roman" panose="02020603050405020304" pitchFamily="18" charset="0"/>
                        </a:rPr>
                        <a:t>6,88</a:t>
                      </a: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Chưa</a:t>
                      </a:r>
                      <a:r>
                        <a:rPr kumimoji="0" lang="en-US"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đ</a:t>
                      </a: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7397026"/>
                  </a:ext>
                </a:extLst>
              </a:tr>
              <a:tr h="105268">
                <a:tc>
                  <a:txBody>
                    <a:bodyPr/>
                    <a:lstStyle/>
                    <a:p>
                      <a:pPr algn="ctr" fontAlgn="ctr"/>
                      <a:r>
                        <a:rPr lang="vi-VN" sz="1300" b="1" i="0" u="none" strike="noStrike">
                          <a:solidFill>
                            <a:srgbClr val="000000"/>
                          </a:solidFill>
                          <a:effectLst/>
                          <a:latin typeface="Times New Roman" panose="02020603050405020304" pitchFamily="18" charset="0"/>
                        </a:rPr>
                        <a:t>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Tổng thu ngân sách trên địa bàn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77.700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121.630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906482"/>
                  </a:ext>
                </a:extLst>
              </a:tr>
              <a:tr h="168428">
                <a:tc>
                  <a:txBody>
                    <a:bodyPr/>
                    <a:lstStyle/>
                    <a:p>
                      <a:pPr algn="ctr" fontAlgn="ctr"/>
                      <a:r>
                        <a:rPr lang="vi-VN" sz="1300" b="0" i="1" u="none" strike="noStrike">
                          <a:solidFill>
                            <a:srgbClr val="000000"/>
                          </a:solidFill>
                          <a:effectLst/>
                          <a:latin typeface="Times New Roman" panose="02020603050405020304" pitchFamily="18" charset="0"/>
                        </a:rPr>
                        <a:t>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0" i="1" u="none" strike="noStrike">
                          <a:solidFill>
                            <a:srgbClr val="000000"/>
                          </a:solidFill>
                          <a:effectLst/>
                          <a:latin typeface="Times New Roman" panose="02020603050405020304" pitchFamily="18" charset="0"/>
                        </a:rPr>
                        <a:t>- Thu tiền sử dụng đất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Tr.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10.000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1" u="none" strike="noStrike">
                          <a:solidFill>
                            <a:srgbClr val="000000"/>
                          </a:solidFill>
                          <a:effectLst/>
                          <a:latin typeface="Times New Roman" panose="02020603050405020304" pitchFamily="18" charset="0"/>
                        </a:rPr>
                        <a:t>8.800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dirty="0">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5933724"/>
                  </a:ext>
                </a:extLst>
              </a:tr>
              <a:tr h="176849">
                <a:tc>
                  <a:txBody>
                    <a:bodyPr/>
                    <a:lstStyle/>
                    <a:p>
                      <a:pPr algn="ctr" fontAlgn="ctr"/>
                      <a:r>
                        <a:rPr lang="vi-VN" sz="1300" b="1" i="0" u="none" strike="noStrike">
                          <a:solidFill>
                            <a:srgbClr val="000000"/>
                          </a:solidFill>
                          <a:effectLst/>
                          <a:latin typeface="Times New Roman" panose="02020603050405020304" pitchFamily="18" charset="0"/>
                        </a:rPr>
                        <a:t>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Doanh thu bán lẻ hàng hóa và dịch vụ</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Tỷ đồng</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571</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Times New Roman" panose="02020603050405020304" pitchFamily="18" charset="0"/>
                        </a:rPr>
                        <a:t>563</a:t>
                      </a:r>
                      <a:endParaRPr lang="vi-VN" sz="1300" b="0" i="0" u="none" strike="noStrike" dirty="0">
                        <a:solidFill>
                          <a:srgbClr val="000000"/>
                        </a:solidFill>
                        <a:effectLst/>
                        <a:latin typeface="Times New Roman" panose="02020603050405020304" pitchFamily="18" charset="0"/>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dirty="0">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6986956"/>
                  </a:ext>
                </a:extLst>
              </a:tr>
              <a:tr h="176849">
                <a:tc>
                  <a:txBody>
                    <a:bodyPr/>
                    <a:lstStyle/>
                    <a:p>
                      <a:pPr algn="ctr" fontAlgn="ctr"/>
                      <a:r>
                        <a:rPr lang="vi-VN" sz="1300" b="1" i="0" u="none" strike="noStrike">
                          <a:solidFill>
                            <a:srgbClr val="000000"/>
                          </a:solidFill>
                          <a:effectLst/>
                          <a:latin typeface="Times New Roman" panose="02020603050405020304" pitchFamily="18" charset="0"/>
                        </a:rPr>
                        <a:t>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dân số tham gia bảo hiểm y tế</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99,04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97,6</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dirty="0">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8097358"/>
                  </a:ext>
                </a:extLst>
              </a:tr>
              <a:tr h="349488">
                <a:tc>
                  <a:txBody>
                    <a:bodyPr/>
                    <a:lstStyle/>
                    <a:p>
                      <a:pPr algn="ctr" fontAlgn="ctr"/>
                      <a:r>
                        <a:rPr lang="vi-VN" sz="1300" b="1" i="0" u="none" strike="noStrike">
                          <a:solidFill>
                            <a:srgbClr val="000000"/>
                          </a:solidFill>
                          <a:effectLst/>
                          <a:latin typeface="Times New Roman" panose="02020603050405020304" pitchFamily="18" charset="0"/>
                        </a:rPr>
                        <a:t>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trẻ em dưới 5 tuổi suy dinh dưỡng thể nhẹ cân </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10,29</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11,3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Chưa</a:t>
                      </a:r>
                      <a:r>
                        <a:rPr kumimoji="0" lang="en-US"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13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đạt</a:t>
                      </a:r>
                      <a:endPar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1666982"/>
                  </a:ext>
                </a:extLst>
              </a:tr>
              <a:tr h="105268">
                <a:tc>
                  <a:txBody>
                    <a:bodyPr/>
                    <a:lstStyle/>
                    <a:p>
                      <a:pPr algn="ctr" fontAlgn="ctr"/>
                      <a:r>
                        <a:rPr lang="vi-VN" sz="1300" b="1" i="0" u="none" strike="noStrike" dirty="0">
                          <a:solidFill>
                            <a:srgbClr val="000000"/>
                          </a:solidFill>
                          <a:effectLst/>
                          <a:latin typeface="Times New Roman" panose="02020603050405020304" pitchFamily="18" charset="0"/>
                        </a:rPr>
                        <a:t>8</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Giảm tỷ lệ nghèo đa chiều</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6,99</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10,27</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2201044"/>
                  </a:ext>
                </a:extLst>
              </a:tr>
              <a:tr h="235799">
                <a:tc>
                  <a:txBody>
                    <a:bodyPr/>
                    <a:lstStyle/>
                    <a:p>
                      <a:pPr algn="ctr" fontAlgn="ctr"/>
                      <a:r>
                        <a:rPr lang="vi-VN" sz="1300" b="1" i="0" u="none" strike="noStrike" dirty="0">
                          <a:solidFill>
                            <a:srgbClr val="000000"/>
                          </a:solidFill>
                          <a:effectLst/>
                          <a:latin typeface="Times New Roman" panose="02020603050405020304" pitchFamily="18" charset="0"/>
                        </a:rPr>
                        <a:t>9</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Bảo hiểm xã hội tự nguyện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894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894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923829"/>
                  </a:ext>
                </a:extLst>
              </a:tr>
              <a:tr h="105268">
                <a:tc>
                  <a:txBody>
                    <a:bodyPr/>
                    <a:lstStyle/>
                    <a:p>
                      <a:pPr algn="ctr" fontAlgn="ctr"/>
                      <a:r>
                        <a:rPr lang="vi-VN" sz="1300" b="1" i="0" u="none" strike="noStrike">
                          <a:solidFill>
                            <a:srgbClr val="000000"/>
                          </a:solidFill>
                          <a:effectLst/>
                          <a:latin typeface="Times New Roman" panose="02020603050405020304" pitchFamily="18" charset="0"/>
                        </a:rPr>
                        <a:t>10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Tạo việc làm mới</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900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925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7066146"/>
                  </a:ext>
                </a:extLst>
              </a:tr>
              <a:tr h="105268">
                <a:tc>
                  <a:txBody>
                    <a:bodyPr/>
                    <a:lstStyle/>
                    <a:p>
                      <a:pPr algn="ctr" fontAlgn="ctr"/>
                      <a:r>
                        <a:rPr lang="vi-VN" sz="1300" b="1" i="0" u="none" strike="noStrike">
                          <a:solidFill>
                            <a:srgbClr val="000000"/>
                          </a:solidFill>
                          <a:effectLst/>
                          <a:latin typeface="Times New Roman" panose="02020603050405020304" pitchFamily="18" charset="0"/>
                        </a:rPr>
                        <a:t>11</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Đào tạo nghề lao động nông thôn</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Người</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350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350</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0744920"/>
                  </a:ext>
                </a:extLst>
              </a:tr>
              <a:tr h="105268">
                <a:tc>
                  <a:txBody>
                    <a:bodyPr/>
                    <a:lstStyle/>
                    <a:p>
                      <a:pPr algn="ctr" fontAlgn="ctr"/>
                      <a:r>
                        <a:rPr lang="vi-VN" sz="1300" b="1" i="0" u="none" strike="noStrike">
                          <a:solidFill>
                            <a:srgbClr val="000000"/>
                          </a:solidFill>
                          <a:effectLst/>
                          <a:latin typeface="Times New Roman" panose="02020603050405020304" pitchFamily="18" charset="0"/>
                        </a:rPr>
                        <a:t>12</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che phủ rừng</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76,90</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76,35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dirty="0">
                          <a:solidFill>
                            <a:srgbClr val="000000"/>
                          </a:solidFill>
                          <a:effectLst/>
                          <a:latin typeface="Times New Roman" panose="02020603050405020304" pitchFamily="18" charset="0"/>
                        </a:rPr>
                        <a:t>Chưa 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3719444"/>
                  </a:ext>
                </a:extLst>
              </a:tr>
              <a:tr h="176849">
                <a:tc>
                  <a:txBody>
                    <a:bodyPr/>
                    <a:lstStyle/>
                    <a:p>
                      <a:pPr algn="ctr" fontAlgn="ctr"/>
                      <a:r>
                        <a:rPr lang="vi-VN" sz="1300" b="1" i="0" u="none" strike="noStrike">
                          <a:solidFill>
                            <a:srgbClr val="000000"/>
                          </a:solidFill>
                          <a:effectLst/>
                          <a:latin typeface="Times New Roman" panose="02020603050405020304" pitchFamily="18" charset="0"/>
                        </a:rPr>
                        <a:t>13</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dân cư đô thị sử dụng nước sạch</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69,54</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71,5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0869548"/>
                  </a:ext>
                </a:extLst>
              </a:tr>
              <a:tr h="176849">
                <a:tc>
                  <a:txBody>
                    <a:bodyPr/>
                    <a:lstStyle/>
                    <a:p>
                      <a:pPr algn="ctr" fontAlgn="ctr"/>
                      <a:r>
                        <a:rPr lang="vi-VN" sz="1300" b="1" i="0" u="none" strike="noStrike">
                          <a:solidFill>
                            <a:srgbClr val="000000"/>
                          </a:solidFill>
                          <a:effectLst/>
                          <a:latin typeface="Times New Roman" panose="02020603050405020304" pitchFamily="18" charset="0"/>
                        </a:rPr>
                        <a:t>14</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300" b="1" i="0" u="none" strike="noStrike">
                          <a:solidFill>
                            <a:srgbClr val="000000"/>
                          </a:solidFill>
                          <a:effectLst/>
                          <a:latin typeface="Times New Roman" panose="02020603050405020304" pitchFamily="18" charset="0"/>
                        </a:rPr>
                        <a:t>Tỷ lệ chất thải rắn ở đô thị được thu gom</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a:t>
                      </a:r>
                    </a:p>
                  </a:txBody>
                  <a:tcPr marL="4211" marR="4211" marT="42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a:solidFill>
                            <a:srgbClr val="000000"/>
                          </a:solidFill>
                          <a:effectLst/>
                          <a:latin typeface="Times New Roman" panose="02020603050405020304" pitchFamily="18" charset="0"/>
                        </a:rPr>
                        <a:t>57</a:t>
                      </a:r>
                    </a:p>
                  </a:txBody>
                  <a:tcPr marL="4211" marR="4211" marT="42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300" b="0" i="0" u="none" strike="noStrike" dirty="0">
                          <a:solidFill>
                            <a:srgbClr val="000000"/>
                          </a:solidFill>
                          <a:effectLst/>
                          <a:latin typeface="Times New Roman" panose="02020603050405020304" pitchFamily="18" charset="0"/>
                        </a:rPr>
                        <a:t>64,5</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Đạt</a:t>
                      </a:r>
                    </a:p>
                  </a:txBody>
                  <a:tcPr marL="4211" marR="4211" marT="4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2763026"/>
                  </a:ext>
                </a:extLst>
              </a:tr>
            </a:tbl>
          </a:graphicData>
        </a:graphic>
      </p:graphicFrame>
    </p:spTree>
    <p:extLst>
      <p:ext uri="{BB962C8B-B14F-4D97-AF65-F5344CB8AC3E}">
        <p14:creationId xmlns:p14="http://schemas.microsoft.com/office/powerpoint/2010/main" val="1921642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1269725" y="663363"/>
            <a:ext cx="344876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1. Nông, lâm, thủy sản</a:t>
            </a:r>
          </a:p>
        </p:txBody>
      </p:sp>
      <p:graphicFrame>
        <p:nvGraphicFramePr>
          <p:cNvPr id="5" name="Table 4">
            <a:extLst>
              <a:ext uri="{FF2B5EF4-FFF2-40B4-BE49-F238E27FC236}">
                <a16:creationId xmlns:a16="http://schemas.microsoft.com/office/drawing/2014/main" id="{803F5A21-C851-F4CD-D6D0-98750525D970}"/>
              </a:ext>
            </a:extLst>
          </p:cNvPr>
          <p:cNvGraphicFramePr>
            <a:graphicFrameLocks noGrp="1"/>
          </p:cNvGraphicFramePr>
          <p:nvPr>
            <p:extLst>
              <p:ext uri="{D42A27DB-BD31-4B8C-83A1-F6EECF244321}">
                <p14:modId xmlns:p14="http://schemas.microsoft.com/office/powerpoint/2010/main" val="1238868378"/>
              </p:ext>
            </p:extLst>
          </p:nvPr>
        </p:nvGraphicFramePr>
        <p:xfrm>
          <a:off x="345431" y="1452764"/>
          <a:ext cx="11501138" cy="5120640"/>
        </p:xfrm>
        <a:graphic>
          <a:graphicData uri="http://schemas.openxmlformats.org/drawingml/2006/table">
            <a:tbl>
              <a:tblPr firstRow="1" bandRow="1"/>
              <a:tblGrid>
                <a:gridCol w="11501138">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vi-VN" sz="2000" b="0" i="1" kern="1200" dirty="0">
                          <a:solidFill>
                            <a:schemeClr val="tx1"/>
                          </a:solidFill>
                          <a:effectLst/>
                          <a:latin typeface="Times New Roman" panose="02020603050405020304" pitchFamily="18" charset="0"/>
                          <a:ea typeface="+mn-ea"/>
                          <a:cs typeface="Times New Roman" panose="02020603050405020304" pitchFamily="18" charset="0"/>
                        </a:rPr>
                        <a:t>Trồng trọt: </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Công tác chuẩn bị sản xuất, </a:t>
                      </a:r>
                      <a:r>
                        <a:rPr lang="es-ES" sz="2000" b="0" kern="1200" dirty="0" err="1">
                          <a:solidFill>
                            <a:schemeClr val="tx1"/>
                          </a:solidFill>
                          <a:effectLst/>
                          <a:latin typeface="Times New Roman" panose="02020603050405020304" pitchFamily="18" charset="0"/>
                          <a:ea typeface="+mn-ea"/>
                          <a:cs typeface="Times New Roman" panose="02020603050405020304" pitchFamily="18" charset="0"/>
                        </a:rPr>
                        <a:t>phòng</a:t>
                      </a:r>
                      <a:r>
                        <a:rPr lang="es-E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tx1"/>
                          </a:solidFill>
                          <a:effectLst/>
                          <a:latin typeface="Times New Roman" panose="02020603050405020304" pitchFamily="18" charset="0"/>
                          <a:ea typeface="+mn-ea"/>
                          <a:cs typeface="Times New Roman" panose="02020603050405020304" pitchFamily="18" charset="0"/>
                        </a:rPr>
                        <a:t>chống</a:t>
                      </a:r>
                      <a:r>
                        <a:rPr lang="es-E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tx1"/>
                          </a:solidFill>
                          <a:effectLst/>
                          <a:latin typeface="Times New Roman" panose="02020603050405020304" pitchFamily="18" charset="0"/>
                          <a:ea typeface="+mn-ea"/>
                          <a:cs typeface="Times New Roman" panose="02020603050405020304" pitchFamily="18" charset="0"/>
                        </a:rPr>
                        <a:t>dịch</a:t>
                      </a:r>
                      <a:r>
                        <a:rPr lang="es-E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tx1"/>
                          </a:solidFill>
                          <a:effectLst/>
                          <a:latin typeface="Times New Roman" panose="02020603050405020304" pitchFamily="18" charset="0"/>
                          <a:ea typeface="+mn-ea"/>
                          <a:cs typeface="Times New Roman" panose="02020603050405020304" pitchFamily="18" charset="0"/>
                        </a:rPr>
                        <a:t>bệnh</a:t>
                      </a:r>
                      <a:r>
                        <a:rPr lang="es-E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tx1"/>
                          </a:solidFill>
                          <a:effectLst/>
                          <a:latin typeface="Times New Roman" panose="02020603050405020304" pitchFamily="18" charset="0"/>
                          <a:ea typeface="+mn-ea"/>
                          <a:cs typeface="Times New Roman" panose="02020603050405020304" pitchFamily="18" charset="0"/>
                        </a:rPr>
                        <a:t>và</a:t>
                      </a:r>
                      <a:r>
                        <a:rPr lang="es-E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tx1"/>
                          </a:solidFill>
                          <a:effectLst/>
                          <a:latin typeface="Times New Roman" panose="02020603050405020304" pitchFamily="18" charset="0"/>
                          <a:ea typeface="+mn-ea"/>
                          <a:cs typeface="Times New Roman" panose="02020603050405020304" pitchFamily="18" charset="0"/>
                        </a:rPr>
                        <a:t>chỉ</a:t>
                      </a:r>
                      <a:r>
                        <a:rPr lang="es-E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tx1"/>
                          </a:solidFill>
                          <a:effectLst/>
                          <a:latin typeface="Times New Roman" panose="02020603050405020304" pitchFamily="18" charset="0"/>
                          <a:ea typeface="+mn-ea"/>
                          <a:cs typeface="Times New Roman" panose="02020603050405020304" pitchFamily="18" charset="0"/>
                        </a:rPr>
                        <a:t>đạo</a:t>
                      </a:r>
                      <a:r>
                        <a:rPr lang="es-E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tx1"/>
                          </a:solidFill>
                          <a:effectLst/>
                          <a:latin typeface="Times New Roman" panose="02020603050405020304" pitchFamily="18" charset="0"/>
                          <a:ea typeface="+mn-ea"/>
                          <a:cs typeface="Times New Roman" panose="02020603050405020304" pitchFamily="18" charset="0"/>
                        </a:rPr>
                        <a:t>sản</a:t>
                      </a:r>
                      <a:r>
                        <a:rPr lang="es-E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tx1"/>
                          </a:solidFill>
                          <a:effectLst/>
                          <a:latin typeface="Times New Roman" panose="02020603050405020304" pitchFamily="18" charset="0"/>
                          <a:ea typeface="+mn-ea"/>
                          <a:cs typeface="Times New Roman" panose="02020603050405020304" pitchFamily="18" charset="0"/>
                        </a:rPr>
                        <a:t>xuất</a:t>
                      </a:r>
                      <a:r>
                        <a:rPr lang="es-E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tx1"/>
                          </a:solidFill>
                          <a:effectLst/>
                          <a:latin typeface="Times New Roman" panose="02020603050405020304" pitchFamily="18" charset="0"/>
                          <a:ea typeface="+mn-ea"/>
                          <a:cs typeface="Times New Roman" panose="02020603050405020304" pitchFamily="18" charset="0"/>
                        </a:rPr>
                        <a:t>được</a:t>
                      </a:r>
                      <a:r>
                        <a:rPr lang="es-E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tx1"/>
                          </a:solidFill>
                          <a:effectLst/>
                          <a:latin typeface="Times New Roman" panose="02020603050405020304" pitchFamily="18" charset="0"/>
                          <a:ea typeface="+mn-ea"/>
                          <a:cs typeface="Times New Roman" panose="02020603050405020304" pitchFamily="18" charset="0"/>
                        </a:rPr>
                        <a:t>thực</a:t>
                      </a:r>
                      <a:r>
                        <a:rPr lang="es-E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tx1"/>
                          </a:solidFill>
                          <a:effectLst/>
                          <a:latin typeface="Times New Roman" panose="02020603050405020304" pitchFamily="18" charset="0"/>
                          <a:ea typeface="+mn-ea"/>
                          <a:cs typeface="Times New Roman" panose="02020603050405020304" pitchFamily="18" charset="0"/>
                        </a:rPr>
                        <a:t>hiện</a:t>
                      </a:r>
                      <a:r>
                        <a:rPr lang="es-E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tx1"/>
                          </a:solidFill>
                          <a:effectLst/>
                          <a:latin typeface="Times New Roman" panose="02020603050405020304" pitchFamily="18" charset="0"/>
                          <a:ea typeface="+mn-ea"/>
                          <a:cs typeface="Times New Roman" panose="02020603050405020304" pitchFamily="18" charset="0"/>
                        </a:rPr>
                        <a:t>tốt</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 Diện tích gieo trồng cây hàng năm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ước</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đạt </a:t>
                      </a:r>
                      <a:r>
                        <a:rPr lang="nb-NO" sz="2000" b="0" kern="1200" dirty="0">
                          <a:solidFill>
                            <a:schemeClr val="tx1"/>
                          </a:solidFill>
                          <a:effectLst/>
                          <a:latin typeface="Times New Roman" panose="02020603050405020304" pitchFamily="18" charset="0"/>
                          <a:ea typeface="+mn-ea"/>
                          <a:cs typeface="Times New Roman" panose="02020603050405020304" pitchFamily="18" charset="0"/>
                        </a:rPr>
                        <a:t>154.274,6</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 ha,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tăng</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0,2% </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so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nb-NO" sz="2000" b="0" kern="1200" dirty="0">
                          <a:solidFill>
                            <a:schemeClr val="tx1"/>
                          </a:solidFill>
                          <a:effectLst/>
                          <a:latin typeface="Times New Roman" panose="02020603050405020304" pitchFamily="18" charset="0"/>
                          <a:ea typeface="+mn-ea"/>
                          <a:cs typeface="Times New Roman" panose="02020603050405020304" pitchFamily="18" charset="0"/>
                        </a:rPr>
                        <a:t>cùng kỳ</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a:t>
                      </a:r>
                      <a:r>
                        <a:rPr lang="nb-NO"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t</a:t>
                      </a:r>
                      <a:r>
                        <a:rPr lang="nb-NO" sz="2000" b="0" kern="1200" dirty="0">
                          <a:solidFill>
                            <a:schemeClr val="tx1"/>
                          </a:solidFill>
                          <a:effectLst/>
                          <a:latin typeface="Times New Roman" panose="02020603050405020304" pitchFamily="18" charset="0"/>
                          <a:ea typeface="+mn-ea"/>
                          <a:cs typeface="Times New Roman" panose="02020603050405020304" pitchFamily="18" charset="0"/>
                        </a:rPr>
                        <a:t>rong đó tổng diện tích lúa ước đạt 92.757 ha, giảm 1,8%</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 so với cùng kỳ.</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Tuy</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nhiên</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năng</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suất</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ước đạt 68,9 tạ/ha</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tăng</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2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tạ</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/ha so </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với năm 2022</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a:t>
                      </a:r>
                      <a:endParaRPr lang="vi-VN" sz="2000" b="0" kern="120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vi-VN" sz="2000" b="0" i="1" kern="1200" dirty="0">
                          <a:solidFill>
                            <a:schemeClr val="tx1"/>
                          </a:solidFill>
                          <a:effectLst/>
                          <a:latin typeface="Times New Roman" panose="02020603050405020304" pitchFamily="18" charset="0"/>
                          <a:ea typeface="+mn-ea"/>
                          <a:cs typeface="Times New Roman" panose="02020603050405020304" pitchFamily="18" charset="0"/>
                        </a:rPr>
                        <a:t>Chuyển đổi cơ cấu cây trồng: </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Công tác chuyển đổi cơ cấu cây trồng được chỉ đạo và triển khai tích cực. Tổng diện tích chuyển đổi cơ cấu cây trồng năm 2023 đạt 6.825 ha, vượt 158,2% kế hoạch năm 2023 (trong đó: vụ Đông Xuân 2.778 ha, vụ Hè Thu 3.407 ha, vụ Mùa 640 ha)</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tăng</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35,8% so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cùng</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kỳ</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năm</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2022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chuyển</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đổi</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5.024ha).</a:t>
                      </a:r>
                      <a:endParaRPr lang="vi-VN"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b="0" i="1" kern="1200" dirty="0">
                          <a:solidFill>
                            <a:schemeClr val="dk1"/>
                          </a:solidFill>
                          <a:effectLst/>
                          <a:latin typeface="Times New Roman" panose="02020603050405020304" pitchFamily="18" charset="0"/>
                          <a:ea typeface="+mn-ea"/>
                          <a:cs typeface="Times New Roman" panose="02020603050405020304" pitchFamily="18" charset="0"/>
                        </a:rPr>
                        <a:t>Chăn nuôi:</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Tiếp</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tục</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đẩy</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mạnh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phát</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triển</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chăn</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nuôi</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nhất</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là</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chăn</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nuôi</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quy</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mô</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trang</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trại</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phát</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triển</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chăn</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nuôi</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nông</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hộ</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phù</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hợp</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đảm</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bảo</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tác</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phòng</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ngừa</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kiểm</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soát</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dịch</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Số lượng đàn vật nuôi chủ lực đều tăng so với năm 2022, trong đó: Đàn bò </a:t>
                      </a:r>
                      <a:r>
                        <a:rPr lang="pt-BR" sz="2000" b="0" kern="1200" dirty="0">
                          <a:solidFill>
                            <a:schemeClr val="dk1"/>
                          </a:solidFill>
                          <a:effectLst/>
                          <a:latin typeface="Times New Roman" panose="02020603050405020304" pitchFamily="18" charset="0"/>
                          <a:ea typeface="+mn-ea"/>
                          <a:cs typeface="Times New Roman" panose="02020603050405020304" pitchFamily="18" charset="0"/>
                        </a:rPr>
                        <a:t>tăng 1,1%; đàn lợn tăng 4,8%; đàn gia cầm tăng 5,3%</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i="1" kern="1200" dirty="0">
                          <a:solidFill>
                            <a:schemeClr val="dk1"/>
                          </a:solidFill>
                          <a:effectLst/>
                          <a:latin typeface="Times New Roman" panose="02020603050405020304" pitchFamily="18" charset="0"/>
                          <a:ea typeface="+mn-ea"/>
                          <a:cs typeface="Times New Roman" panose="02020603050405020304" pitchFamily="18" charset="0"/>
                        </a:rPr>
                        <a:t> Lâm nghiệp</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Tiếp tục mời </a:t>
                      </a:r>
                      <a:r>
                        <a:rPr lang="pt-BR" sz="2000" b="0" kern="1200" dirty="0">
                          <a:solidFill>
                            <a:schemeClr val="dk1"/>
                          </a:solidFill>
                          <a:effectLst/>
                          <a:latin typeface="Times New Roman" panose="02020603050405020304" pitchFamily="18" charset="0"/>
                          <a:ea typeface="+mn-ea"/>
                          <a:cs typeface="Times New Roman" panose="02020603050405020304" pitchFamily="18" charset="0"/>
                        </a:rPr>
                        <a:t>gọi</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các doanh doanh nghiệ</a:t>
                      </a:r>
                      <a:r>
                        <a:rPr lang="pt-BR" sz="2000" b="0" kern="1200" dirty="0">
                          <a:solidFill>
                            <a:schemeClr val="dk1"/>
                          </a:solidFill>
                          <a:effectLst/>
                          <a:latin typeface="Times New Roman" panose="02020603050405020304" pitchFamily="18" charset="0"/>
                          <a:ea typeface="+mn-ea"/>
                          <a:cs typeface="Times New Roman" panose="02020603050405020304" pitchFamily="18" charset="0"/>
                        </a:rPr>
                        <a:t>p</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chế biến gỗ</a:t>
                      </a:r>
                      <a:r>
                        <a:rPr lang="pt-BR" sz="2000" b="0" kern="1200" dirty="0">
                          <a:solidFill>
                            <a:schemeClr val="dk1"/>
                          </a:solidFill>
                          <a:effectLst/>
                          <a:latin typeface="Times New Roman" panose="02020603050405020304" pitchFamily="18" charset="0"/>
                          <a:ea typeface="+mn-ea"/>
                          <a:cs typeface="Times New Roman" panose="02020603050405020304" pitchFamily="18" charset="0"/>
                        </a:rPr>
                        <a:t> liên doanh, liên kết đầu tư trồng rừng</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nhất là trồng rừng gỗ lớn. Tổng diện tích rừng trồng tập trung trong năm 2023 là 8.780 ha, </a:t>
                      </a:r>
                      <a:r>
                        <a:rPr lang="nl-NL" sz="2000" b="0" kern="1200" dirty="0">
                          <a:solidFill>
                            <a:schemeClr val="dk1"/>
                          </a:solidFill>
                          <a:effectLst/>
                          <a:latin typeface="Times New Roman" panose="02020603050405020304" pitchFamily="18" charset="0"/>
                          <a:ea typeface="+mn-ea"/>
                          <a:cs typeface="Times New Roman" panose="02020603050405020304" pitchFamily="18" charset="0"/>
                        </a:rPr>
                        <a:t>đạt 100% kế hoạch; trong đó, trồng rừng gỗ lớn là 4.752 ha, đạt 105,7% kế hoạch. Tổng diện tích trồng rừng gỗ lớn đến nay đạt 9.882 ha</a:t>
                      </a:r>
                      <a:endParaRPr lang="vi-VN" sz="20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TextBox 1">
            <a:extLst>
              <a:ext uri="{FF2B5EF4-FFF2-40B4-BE49-F238E27FC236}">
                <a16:creationId xmlns:a16="http://schemas.microsoft.com/office/drawing/2014/main" id="{C8484E25-F379-71B4-3715-E46887A9BDC4}"/>
              </a:ext>
            </a:extLst>
          </p:cNvPr>
          <p:cNvSpPr txBox="1"/>
          <p:nvPr/>
        </p:nvSpPr>
        <p:spPr>
          <a:xfrm>
            <a:off x="556889" y="201698"/>
            <a:ext cx="8323199"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III. PHÂN TÍCH CHI TIẾT CÁC NGÀNH, LĨNH VỰC</a:t>
            </a:r>
          </a:p>
        </p:txBody>
      </p:sp>
    </p:spTree>
    <p:extLst>
      <p:ext uri="{BB962C8B-B14F-4D97-AF65-F5344CB8AC3E}">
        <p14:creationId xmlns:p14="http://schemas.microsoft.com/office/powerpoint/2010/main" val="23363292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1189729" y="524204"/>
            <a:ext cx="3986277"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1. Nông, lâm, thủy sản (tt)</a:t>
            </a:r>
          </a:p>
        </p:txBody>
      </p:sp>
      <p:graphicFrame>
        <p:nvGraphicFramePr>
          <p:cNvPr id="5" name="Table 4">
            <a:extLst>
              <a:ext uri="{FF2B5EF4-FFF2-40B4-BE49-F238E27FC236}">
                <a16:creationId xmlns:a16="http://schemas.microsoft.com/office/drawing/2014/main" id="{803F5A21-C851-F4CD-D6D0-98750525D970}"/>
              </a:ext>
            </a:extLst>
          </p:cNvPr>
          <p:cNvGraphicFramePr>
            <a:graphicFrameLocks noGrp="1"/>
          </p:cNvGraphicFramePr>
          <p:nvPr>
            <p:extLst>
              <p:ext uri="{D42A27DB-BD31-4B8C-83A1-F6EECF244321}">
                <p14:modId xmlns:p14="http://schemas.microsoft.com/office/powerpoint/2010/main" val="2206631965"/>
              </p:ext>
            </p:extLst>
          </p:nvPr>
        </p:nvGraphicFramePr>
        <p:xfrm>
          <a:off x="446099" y="1195594"/>
          <a:ext cx="11501138" cy="4815840"/>
        </p:xfrm>
        <a:graphic>
          <a:graphicData uri="http://schemas.openxmlformats.org/drawingml/2006/table">
            <a:tbl>
              <a:tblPr firstRow="1" bandRow="1"/>
              <a:tblGrid>
                <a:gridCol w="11501138">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i="1" kern="1200">
                          <a:solidFill>
                            <a:schemeClr val="dk1"/>
                          </a:solidFill>
                          <a:effectLst/>
                          <a:latin typeface="Times New Roman" panose="02020603050405020304" pitchFamily="18" charset="0"/>
                          <a:ea typeface="+mn-ea"/>
                          <a:cs typeface="Times New Roman" panose="02020603050405020304" pitchFamily="18" charset="0"/>
                        </a:rPr>
                        <a:t> Thủy sản</a:t>
                      </a:r>
                      <a:r>
                        <a:rPr lang="vi-VN" sz="2000" b="0" kern="1200">
                          <a:solidFill>
                            <a:schemeClr val="dk1"/>
                          </a:solidFill>
                          <a:effectLst/>
                          <a:latin typeface="Times New Roman" panose="02020603050405020304" pitchFamily="18" charset="0"/>
                          <a:ea typeface="+mn-ea"/>
                          <a:cs typeface="Times New Roman" panose="02020603050405020304" pitchFamily="18" charset="0"/>
                        </a:rPr>
                        <a:t>: </a:t>
                      </a:r>
                      <a:r>
                        <a:rPr lang="nl-NL" sz="2000" b="0" i="0" kern="1200">
                          <a:solidFill>
                            <a:schemeClr val="dk1"/>
                          </a:solidFill>
                          <a:effectLst/>
                          <a:latin typeface="Times New Roman" panose="02020603050405020304" pitchFamily="18" charset="0"/>
                          <a:ea typeface="+mn-ea"/>
                          <a:cs typeface="Times New Roman" panose="02020603050405020304" pitchFamily="18" charset="0"/>
                        </a:rPr>
                        <a:t>Sản lượng khai thác và nuôi trồng thuỷ sản đều tăng so với cùng kỳ 2022</a:t>
                      </a:r>
                      <a:r>
                        <a:rPr lang="vi-VN" sz="2000" b="0" i="0" kern="1200">
                          <a:solidFill>
                            <a:schemeClr val="dk1"/>
                          </a:solidFill>
                          <a:effectLst/>
                          <a:latin typeface="Times New Roman" panose="02020603050405020304" pitchFamily="18" charset="0"/>
                          <a:ea typeface="+mn-ea"/>
                          <a:cs typeface="Times New Roman" panose="02020603050405020304" pitchFamily="18" charset="0"/>
                        </a:rPr>
                        <a:t> (</a:t>
                      </a:r>
                      <a:r>
                        <a:rPr lang="nl-NL" sz="2000" b="0" i="0" kern="1200">
                          <a:solidFill>
                            <a:schemeClr val="dk1"/>
                          </a:solidFill>
                          <a:effectLst/>
                          <a:latin typeface="Times New Roman" panose="02020603050405020304" pitchFamily="18" charset="0"/>
                          <a:ea typeface="+mn-ea"/>
                          <a:cs typeface="Times New Roman" panose="02020603050405020304" pitchFamily="18" charset="0"/>
                        </a:rPr>
                        <a:t>trong đó: </a:t>
                      </a:r>
                      <a:r>
                        <a:rPr lang="es-ES" sz="2000" b="0" i="0" kern="1200">
                          <a:solidFill>
                            <a:schemeClr val="dk1"/>
                          </a:solidFill>
                          <a:effectLst/>
                          <a:latin typeface="Times New Roman" panose="02020603050405020304" pitchFamily="18" charset="0"/>
                          <a:ea typeface="+mn-ea"/>
                          <a:cs typeface="Times New Roman" panose="02020603050405020304" pitchFamily="18" charset="0"/>
                        </a:rPr>
                        <a:t>khai thác tăng 3,2% </a:t>
                      </a:r>
                      <a:r>
                        <a:rPr lang="vi-VN" sz="2000" b="0" i="0" kern="1200">
                          <a:solidFill>
                            <a:schemeClr val="dk1"/>
                          </a:solidFill>
                          <a:effectLst/>
                          <a:latin typeface="Times New Roman" panose="02020603050405020304" pitchFamily="18" charset="0"/>
                          <a:ea typeface="+mn-ea"/>
                          <a:cs typeface="Times New Roman" panose="02020603050405020304" pitchFamily="18" charset="0"/>
                        </a:rPr>
                        <a:t>và </a:t>
                      </a:r>
                      <a:r>
                        <a:rPr lang="de-DE" sz="2000" b="0" i="0" kern="1200">
                          <a:solidFill>
                            <a:schemeClr val="dk1"/>
                          </a:solidFill>
                          <a:effectLst/>
                          <a:latin typeface="Times New Roman" panose="02020603050405020304" pitchFamily="18" charset="0"/>
                          <a:ea typeface="+mn-ea"/>
                          <a:cs typeface="Times New Roman" panose="02020603050405020304" pitchFamily="18" charset="0"/>
                        </a:rPr>
                        <a:t>nuôi trồng thủy sản tăng 1,3%</a:t>
                      </a:r>
                      <a:r>
                        <a:rPr lang="vi-VN" sz="2000" b="0" i="0" kern="1200">
                          <a:solidFill>
                            <a:schemeClr val="dk1"/>
                          </a:solidFill>
                          <a:effectLst/>
                          <a:latin typeface="Times New Roman" panose="02020603050405020304" pitchFamily="18" charset="0"/>
                          <a:ea typeface="+mn-ea"/>
                          <a:cs typeface="Times New Roman" panose="02020603050405020304" pitchFamily="18" charset="0"/>
                        </a:rPr>
                        <a:t> so với cùng kỳ). </a:t>
                      </a:r>
                      <a:r>
                        <a:rPr lang="de-DE" sz="2000" b="0" i="0" kern="1200">
                          <a:solidFill>
                            <a:schemeClr val="dk1"/>
                          </a:solidFill>
                          <a:effectLst/>
                          <a:latin typeface="Times New Roman" panose="02020603050405020304" pitchFamily="18" charset="0"/>
                          <a:ea typeface="+mn-ea"/>
                          <a:cs typeface="Times New Roman" panose="02020603050405020304" pitchFamily="18" charset="0"/>
                        </a:rPr>
                        <a:t>Công tác khắc phục cảnh báo của Ủy ban châu Âu về khai thác thủy sản bất hợp pháp, không báo cáo, không theo quy định (IUU)</a:t>
                      </a:r>
                      <a:r>
                        <a:rPr lang="vi-VN" sz="2000" b="0" i="0" kern="1200">
                          <a:solidFill>
                            <a:schemeClr val="dk1"/>
                          </a:solidFill>
                          <a:effectLst/>
                          <a:latin typeface="Times New Roman" panose="02020603050405020304" pitchFamily="18" charset="0"/>
                          <a:ea typeface="+mn-ea"/>
                          <a:cs typeface="Times New Roman" panose="02020603050405020304" pitchFamily="18" charset="0"/>
                        </a:rPr>
                        <a:t> được chỉ đạo quyết liệt xuyên suốt trong năm. </a:t>
                      </a:r>
                      <a:r>
                        <a:rPr lang="vi-VN" sz="2000" b="0" i="0" kern="1200">
                          <a:solidFill>
                            <a:schemeClr val="tx1"/>
                          </a:solidFill>
                          <a:effectLst/>
                          <a:latin typeface="Times New Roman" panose="02020603050405020304" pitchFamily="18" charset="0"/>
                          <a:ea typeface="+mn-ea"/>
                          <a:cs typeface="Times New Roman" panose="02020603050405020304" pitchFamily="18" charset="0"/>
                        </a:rPr>
                        <a:t>Vào tháng 10/2023,</a:t>
                      </a:r>
                      <a:r>
                        <a:rPr lang="nl-NL" sz="2000" b="0" i="0" kern="1200">
                          <a:solidFill>
                            <a:schemeClr val="tx1"/>
                          </a:solidFill>
                          <a:effectLst/>
                          <a:latin typeface="Times New Roman" panose="02020603050405020304" pitchFamily="18" charset="0"/>
                          <a:ea typeface="+mn-ea"/>
                          <a:cs typeface="Times New Roman" panose="02020603050405020304" pitchFamily="18" charset="0"/>
                        </a:rPr>
                        <a:t> Đoàn Thanh tra của Ủy ban châu Âu</a:t>
                      </a:r>
                      <a:r>
                        <a:rPr lang="vi-VN" sz="2000" b="0" i="0" kern="1200">
                          <a:solidFill>
                            <a:schemeClr val="tx1"/>
                          </a:solidFill>
                          <a:effectLst/>
                          <a:latin typeface="Times New Roman" panose="02020603050405020304" pitchFamily="18" charset="0"/>
                          <a:ea typeface="+mn-ea"/>
                          <a:cs typeface="Times New Roman" panose="02020603050405020304" pitchFamily="18" charset="0"/>
                        </a:rPr>
                        <a:t> đã tổ chức làm việc với tỉnh, qua kiểm tra đã </a:t>
                      </a:r>
                      <a:r>
                        <a:rPr lang="nl-NL" sz="2000" b="0" i="0" kern="1200">
                          <a:solidFill>
                            <a:schemeClr val="tx1"/>
                          </a:solidFill>
                          <a:effectLst/>
                          <a:latin typeface="Times New Roman" panose="02020603050405020304" pitchFamily="18" charset="0"/>
                          <a:ea typeface="+mn-ea"/>
                          <a:cs typeface="Times New Roman" panose="02020603050405020304" pitchFamily="18" charset="0"/>
                        </a:rPr>
                        <a:t>đánh giá cao những</a:t>
                      </a:r>
                      <a:r>
                        <a:rPr lang="vi-VN" sz="2000" b="0" i="0" kern="1200">
                          <a:solidFill>
                            <a:schemeClr val="tx1"/>
                          </a:solidFill>
                          <a:effectLst/>
                          <a:latin typeface="Times New Roman" panose="02020603050405020304" pitchFamily="18" charset="0"/>
                          <a:ea typeface="+mn-ea"/>
                          <a:cs typeface="Times New Roman" panose="02020603050405020304" pitchFamily="18" charset="0"/>
                        </a:rPr>
                        <a:t> nỗ lực</a:t>
                      </a:r>
                      <a:r>
                        <a:rPr lang="nl-NL" sz="2000" b="0" i="0" kern="1200">
                          <a:solidFill>
                            <a:schemeClr val="tx1"/>
                          </a:solidFill>
                          <a:effectLst/>
                          <a:latin typeface="Times New Roman" panose="02020603050405020304" pitchFamily="18" charset="0"/>
                          <a:ea typeface="+mn-ea"/>
                          <a:cs typeface="Times New Roman" panose="02020603050405020304" pitchFamily="18" charset="0"/>
                        </a:rPr>
                        <a:t> của tỉnh Bình Định về chống khai thác IUU và đề nghị địa phương cố gắng phát huy, duy </a:t>
                      </a:r>
                      <a:r>
                        <a:rPr lang="nl-NL" sz="2000" b="0" i="0" kern="1200">
                          <a:solidFill>
                            <a:schemeClr val="dk1"/>
                          </a:solidFill>
                          <a:effectLst/>
                          <a:latin typeface="Times New Roman" panose="02020603050405020304" pitchFamily="18" charset="0"/>
                          <a:ea typeface="+mn-ea"/>
                          <a:cs typeface="Times New Roman" panose="02020603050405020304" pitchFamily="18" charset="0"/>
                        </a:rPr>
                        <a:t>trì trong thời gian tới nhằm tháo gỡ “thẻ vàng” của Ủy ban Châu Âu</a:t>
                      </a:r>
                      <a:endParaRPr lang="vi-VN" sz="2000" b="0" i="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i="0" kern="1200">
                          <a:solidFill>
                            <a:schemeClr val="dk1"/>
                          </a:solidFill>
                          <a:effectLst/>
                          <a:latin typeface="Times New Roman" panose="02020603050405020304" pitchFamily="18" charset="0"/>
                          <a:ea typeface="+mn-ea"/>
                          <a:cs typeface="Times New Roman" panose="02020603050405020304" pitchFamily="18" charset="0"/>
                        </a:rPr>
                        <a:t> </a:t>
                      </a:r>
                      <a:r>
                        <a:rPr lang="vi-VN" sz="2000" b="0" i="1" kern="1200">
                          <a:solidFill>
                            <a:schemeClr val="dk1"/>
                          </a:solidFill>
                          <a:effectLst/>
                          <a:latin typeface="Times New Roman" panose="02020603050405020304" pitchFamily="18" charset="0"/>
                          <a:ea typeface="+mn-ea"/>
                          <a:cs typeface="Times New Roman" panose="02020603050405020304" pitchFamily="18" charset="0"/>
                        </a:rPr>
                        <a:t>Công tác xây dựng nông thôn mới </a:t>
                      </a:r>
                      <a:r>
                        <a:rPr lang="vi-VN" sz="2000" b="0" i="0" kern="1200">
                          <a:solidFill>
                            <a:schemeClr val="dk1"/>
                          </a:solidFill>
                          <a:effectLst/>
                          <a:latin typeface="Times New Roman" panose="02020603050405020304" pitchFamily="18" charset="0"/>
                          <a:ea typeface="+mn-ea"/>
                          <a:cs typeface="Times New Roman" panose="02020603050405020304" pitchFamily="18" charset="0"/>
                        </a:rPr>
                        <a:t>tiếp tục triển khai có hiệu quả</a:t>
                      </a:r>
                      <a:r>
                        <a:rPr lang="pt-BR" sz="2000" b="0" kern="1200" baseline="0">
                          <a:solidFill>
                            <a:schemeClr val="dk1"/>
                          </a:solidFill>
                          <a:effectLst/>
                          <a:latin typeface="Times New Roman" panose="02020603050405020304" pitchFamily="18" charset="0"/>
                          <a:ea typeface="+mn-ea"/>
                          <a:cs typeface="Times New Roman" panose="02020603050405020304" pitchFamily="18" charset="0"/>
                        </a:rPr>
                        <a:t>. </a:t>
                      </a:r>
                      <a:r>
                        <a:rPr lang="de-DE" sz="2000" b="0" kern="1200" baseline="0">
                          <a:solidFill>
                            <a:schemeClr val="dk1"/>
                          </a:solidFill>
                          <a:effectLst/>
                          <a:latin typeface="Times New Roman" panose="02020603050405020304" pitchFamily="18" charset="0"/>
                          <a:ea typeface="+mn-ea"/>
                          <a:cs typeface="Times New Roman" panose="02020603050405020304" pitchFamily="18" charset="0"/>
                        </a:rPr>
                        <a:t>Các cấp, các ngành tập trung triển khai thực hiện các tiêu chí ở các xã đăng ký đạt chuẩn nông thôn mới năm 2023, củng cố và nâng cao chất lượng các xã đã được công nhận đạt chuẩn trên địa bàn.</a:t>
                      </a:r>
                      <a:endParaRPr lang="vi-VN" sz="2000" b="0" kern="1200" baseline="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 K</a:t>
                      </a:r>
                      <a:r>
                        <a:rPr lang="de-DE" sz="2000" b="0" kern="1200" baseline="0">
                          <a:solidFill>
                            <a:schemeClr val="dk1"/>
                          </a:solidFill>
                          <a:effectLst/>
                          <a:latin typeface="Times New Roman" panose="02020603050405020304" pitchFamily="18" charset="0"/>
                          <a:ea typeface="+mn-ea"/>
                          <a:cs typeface="Times New Roman" panose="02020603050405020304" pitchFamily="18" charset="0"/>
                        </a:rPr>
                        <a:t>ết quả </a:t>
                      </a: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thực hiện nông thôn mới đến cuối năm 2023 như sau</a:t>
                      </a:r>
                      <a:r>
                        <a:rPr lang="de-DE" sz="2000" b="0" kern="1200" baseline="0">
                          <a:solidFill>
                            <a:schemeClr val="dk1"/>
                          </a:solidFill>
                          <a:effectLst/>
                          <a:latin typeface="Times New Roman" panose="02020603050405020304" pitchFamily="18" charset="0"/>
                          <a:ea typeface="+mn-ea"/>
                          <a:cs typeface="Times New Roman" panose="02020603050405020304" pitchFamily="18" charset="0"/>
                        </a:rPr>
                        <a:t>:</a:t>
                      </a:r>
                    </a:p>
                    <a:p>
                      <a:pPr marL="342900" marR="0" lvl="0" indent="284163"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84/111 xã đạt chuẩn nông thôn mới, tỷ lệ </a:t>
                      </a:r>
                      <a:r>
                        <a:rPr lang="pl-PL" sz="2000" b="0" kern="1200" baseline="0">
                          <a:solidFill>
                            <a:schemeClr val="dk1"/>
                          </a:solidFill>
                          <a:effectLst/>
                          <a:latin typeface="Times New Roman" panose="02020603050405020304" pitchFamily="18" charset="0"/>
                          <a:ea typeface="+mn-ea"/>
                          <a:cs typeface="Times New Roman" panose="02020603050405020304" pitchFamily="18" charset="0"/>
                        </a:rPr>
                        <a:t>7</a:t>
                      </a: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5,68%</a:t>
                      </a:r>
                    </a:p>
                    <a:p>
                      <a:pPr marL="342900" marR="0" lvl="0" indent="284163"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pl-PL" sz="2000" b="0" kern="1200" baseline="0">
                          <a:solidFill>
                            <a:schemeClr val="dk1"/>
                          </a:solidFill>
                          <a:effectLst/>
                          <a:latin typeface="Times New Roman" panose="02020603050405020304" pitchFamily="18" charset="0"/>
                          <a:ea typeface="+mn-ea"/>
                          <a:cs typeface="Times New Roman" panose="02020603050405020304" pitchFamily="18" charset="0"/>
                        </a:rPr>
                        <a:t>17</a:t>
                      </a: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/84 xã đạt chuẩn nông thôn mới nâng cao, tỷ lệ 20,24</a:t>
                      </a:r>
                      <a:r>
                        <a:rPr lang="de-DE" sz="2000" b="0" kern="1200" baseline="0">
                          <a:solidFill>
                            <a:schemeClr val="dk1"/>
                          </a:solidFill>
                          <a:effectLst/>
                          <a:latin typeface="Times New Roman" panose="02020603050405020304" pitchFamily="18" charset="0"/>
                          <a:ea typeface="+mn-ea"/>
                          <a:cs typeface="Times New Roman" panose="02020603050405020304" pitchFamily="18" charset="0"/>
                        </a:rPr>
                        <a:t>%</a:t>
                      </a:r>
                      <a:endParaRPr lang="vi-VN" sz="2000" b="0" kern="1200" baseline="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284163"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pl-PL" sz="2000" b="0" kern="1200" baseline="0">
                          <a:solidFill>
                            <a:schemeClr val="dk1"/>
                          </a:solidFill>
                          <a:effectLst/>
                          <a:latin typeface="Times New Roman" panose="02020603050405020304" pitchFamily="18" charset="0"/>
                          <a:ea typeface="+mn-ea"/>
                          <a:cs typeface="Times New Roman" panose="02020603050405020304" pitchFamily="18" charset="0"/>
                        </a:rPr>
                        <a:t>05 đơn vị cấp huyện được công nhận đạt chuẩn/hoàn thành nhiệm vụ nông thôn mới</a:t>
                      </a:r>
                      <a:r>
                        <a:rPr lang="en-US" sz="2000" b="0" kern="1200" baseline="0">
                          <a:solidFill>
                            <a:schemeClr val="dk1"/>
                          </a:solidFill>
                          <a:effectLst/>
                          <a:latin typeface="Times New Roman" panose="02020603050405020304" pitchFamily="18" charset="0"/>
                          <a:ea typeface="+mn-ea"/>
                          <a:cs typeface="Times New Roman" panose="02020603050405020304" pitchFamily="18" charset="0"/>
                        </a:rPr>
                        <a:t>,</a:t>
                      </a:r>
                      <a:r>
                        <a:rPr lang="pl-PL" sz="2000" b="0" kern="1200" baseline="0">
                          <a:solidFill>
                            <a:schemeClr val="dk1"/>
                          </a:solidFill>
                          <a:effectLst/>
                          <a:latin typeface="Times New Roman" panose="02020603050405020304" pitchFamily="18" charset="0"/>
                          <a:ea typeface="+mn-ea"/>
                          <a:cs typeface="Times New Roman" panose="02020603050405020304" pitchFamily="18" charset="0"/>
                        </a:rPr>
                        <a:t> tỷ lệ 45,45%</a:t>
                      </a:r>
                      <a:endParaRPr lang="en-US" sz="2000" b="0" kern="1200" baseline="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718936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1104930603"/>
              </p:ext>
            </p:extLst>
          </p:nvPr>
        </p:nvGraphicFramePr>
        <p:xfrm>
          <a:off x="498017" y="1501630"/>
          <a:ext cx="5500111" cy="4892040"/>
        </p:xfrm>
        <a:graphic>
          <a:graphicData uri="http://schemas.openxmlformats.org/drawingml/2006/table">
            <a:tbl>
              <a:tblPr firstRow="1" bandRow="1"/>
              <a:tblGrid>
                <a:gridCol w="5500111">
                  <a:extLst>
                    <a:ext uri="{9D8B030D-6E8A-4147-A177-3AD203B41FA5}">
                      <a16:colId xmlns:a16="http://schemas.microsoft.com/office/drawing/2014/main" val="3655493598"/>
                    </a:ext>
                  </a:extLst>
                </a:gridCol>
              </a:tblGrid>
              <a:tr h="162033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it-IT" sz="2000" b="0" kern="1200">
                          <a:solidFill>
                            <a:schemeClr val="dk1"/>
                          </a:solidFill>
                          <a:effectLst/>
                          <a:latin typeface="Times New Roman" panose="02020603050405020304" pitchFamily="18" charset="0"/>
                          <a:ea typeface="+mn-ea"/>
                          <a:cs typeface="Times New Roman" panose="02020603050405020304" pitchFamily="18" charset="0"/>
                        </a:rPr>
                        <a:t> </a:t>
                      </a:r>
                      <a:r>
                        <a:rPr lang="vi-VN" sz="2000" b="0" kern="1200">
                          <a:solidFill>
                            <a:schemeClr val="dk1"/>
                          </a:solidFill>
                          <a:effectLst/>
                          <a:latin typeface="Times New Roman" panose="02020603050405020304" pitchFamily="18" charset="0"/>
                          <a:ea typeface="+mn-ea"/>
                          <a:cs typeface="Times New Roman" panose="02020603050405020304" pitchFamily="18" charset="0"/>
                        </a:rPr>
                        <a:t>Trong bối cảnh nền kinh tế vẫn tiếp tục gặp nhiều khó khăn nhưng với các biện pháp đồng bộ được triển khai từ Trung ương và tỉnh, hoạt động sản xuất công nghiệp trong năm 2023 vẫn duy trì sự tăng trưởng</a:t>
                      </a: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 </a:t>
                      </a:r>
                      <a:r>
                        <a:rPr lang="it-IT" sz="2000" b="0" kern="1200">
                          <a:solidFill>
                            <a:schemeClr val="dk1"/>
                          </a:solidFill>
                          <a:effectLst/>
                          <a:latin typeface="Times New Roman" panose="02020603050405020304" pitchFamily="18" charset="0"/>
                          <a:ea typeface="+mn-ea"/>
                          <a:cs typeface="Times New Roman" panose="02020603050405020304" pitchFamily="18" charset="0"/>
                        </a:rPr>
                        <a:t>Chỉ </a:t>
                      </a:r>
                      <a:r>
                        <a:rPr lang="it-IT" sz="2000" b="0" kern="1200" dirty="0">
                          <a:solidFill>
                            <a:schemeClr val="dk1"/>
                          </a:solidFill>
                          <a:effectLst/>
                          <a:latin typeface="Times New Roman" panose="02020603050405020304" pitchFamily="18" charset="0"/>
                          <a:ea typeface="+mn-ea"/>
                          <a:cs typeface="Times New Roman" panose="02020603050405020304" pitchFamily="18" charset="0"/>
                        </a:rPr>
                        <a:t>số sản xuất công nghiệp (IIP</a:t>
                      </a:r>
                      <a:r>
                        <a:rPr lang="it-IT" sz="2000" b="0" kern="1200">
                          <a:solidFill>
                            <a:schemeClr val="dk1"/>
                          </a:solidFill>
                          <a:effectLst/>
                          <a:latin typeface="Times New Roman" panose="02020603050405020304" pitchFamily="18" charset="0"/>
                          <a:ea typeface="+mn-ea"/>
                          <a:cs typeface="Times New Roman" panose="02020603050405020304" pitchFamily="18" charset="0"/>
                        </a:rPr>
                        <a:t>)</a:t>
                      </a:r>
                      <a:r>
                        <a:rPr lang="vi-VN" sz="2000" b="0" kern="1200">
                          <a:solidFill>
                            <a:schemeClr val="dk1"/>
                          </a:solidFill>
                          <a:effectLst/>
                          <a:latin typeface="Times New Roman" panose="02020603050405020304" pitchFamily="18" charset="0"/>
                          <a:ea typeface="+mn-ea"/>
                          <a:cs typeface="Times New Roman" panose="02020603050405020304" pitchFamily="18" charset="0"/>
                        </a:rPr>
                        <a:t> năm 2023 ước tăng 3,5%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so </a:t>
                      </a:r>
                      <a:r>
                        <a:rPr lang="vi-VN" sz="2000" b="0" kern="1200">
                          <a:solidFill>
                            <a:schemeClr val="dk1"/>
                          </a:solidFill>
                          <a:effectLst/>
                          <a:latin typeface="Times New Roman" panose="02020603050405020304" pitchFamily="18" charset="0"/>
                          <a:ea typeface="+mn-ea"/>
                          <a:cs typeface="Times New Roman" panose="02020603050405020304" pitchFamily="18" charset="0"/>
                        </a:rPr>
                        <a:t>với cùng kỳ</a:t>
                      </a:r>
                      <a:endParaRPr lang="vi-VN"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 Một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số ngành có chỉ số sản </a:t>
                      </a:r>
                      <a:r>
                        <a:rPr lang="vi-VN" sz="2000" b="0" kern="1200">
                          <a:solidFill>
                            <a:schemeClr val="dk1"/>
                          </a:solidFill>
                          <a:effectLst/>
                          <a:latin typeface="Times New Roman" panose="02020603050405020304" pitchFamily="18" charset="0"/>
                          <a:ea typeface="+mn-ea"/>
                          <a:cs typeface="Times New Roman" panose="02020603050405020304" pitchFamily="18" charset="0"/>
                        </a:rPr>
                        <a:t>xuất tăng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so với cùng kỳ như: Sản xuất chế biến thực phẩm </a:t>
                      </a:r>
                      <a:r>
                        <a:rPr lang="vi-VN" sz="2000" b="0" kern="1200">
                          <a:solidFill>
                            <a:schemeClr val="dk1"/>
                          </a:solidFill>
                          <a:effectLst/>
                          <a:latin typeface="Times New Roman" panose="02020603050405020304" pitchFamily="18" charset="0"/>
                          <a:ea typeface="+mn-ea"/>
                          <a:cs typeface="Times New Roman" panose="02020603050405020304" pitchFamily="18" charset="0"/>
                        </a:rPr>
                        <a:t>tăng 6,67%;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Chế </a:t>
                      </a:r>
                      <a:r>
                        <a:rPr lang="vi-VN" sz="2000" b="0" kern="1200">
                          <a:solidFill>
                            <a:schemeClr val="dk1"/>
                          </a:solidFill>
                          <a:effectLst/>
                          <a:latin typeface="Times New Roman" panose="02020603050405020304" pitchFamily="18" charset="0"/>
                          <a:ea typeface="+mn-ea"/>
                          <a:cs typeface="Times New Roman" panose="02020603050405020304" pitchFamily="18" charset="0"/>
                        </a:rPr>
                        <a:t>biến gỗ và sản phẩm từ gỗ tăng 13,34%; sản xuất trang phục tăng 10,87%...</a:t>
                      </a: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 Bên cạnh đó một số ngành có chỉ số sản xuất giảm như: Sản xuất giường, tủ, bàn, ghế giảm 6,72%; </a:t>
                      </a:r>
                      <a:r>
                        <a:rPr lang="nl-NL" sz="2000" b="0" kern="1200">
                          <a:solidFill>
                            <a:schemeClr val="dk1"/>
                          </a:solidFill>
                          <a:effectLst/>
                          <a:latin typeface="Times New Roman" panose="02020603050405020304" pitchFamily="18" charset="0"/>
                          <a:ea typeface="+mn-ea"/>
                          <a:cs typeface="Times New Roman" panose="02020603050405020304" pitchFamily="18" charset="0"/>
                        </a:rPr>
                        <a:t>Sản xuất sản phẩm từ kim loại đúc sẵn giảm 7,03%</a:t>
                      </a:r>
                      <a:r>
                        <a:rPr lang="vi-VN" sz="2000" b="0" kern="1200">
                          <a:solidFill>
                            <a:schemeClr val="dk1"/>
                          </a:solidFill>
                          <a:effectLst/>
                          <a:latin typeface="Times New Roman" panose="02020603050405020304" pitchFamily="18" charset="0"/>
                          <a:ea typeface="+mn-ea"/>
                          <a:cs typeface="Times New Roman" panose="02020603050405020304" pitchFamily="18" charset="0"/>
                        </a:rPr>
                        <a:t>...</a:t>
                      </a:r>
                      <a:endParaRPr lang="en-US" sz="20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6" name="TextBox 5">
            <a:extLst>
              <a:ext uri="{FF2B5EF4-FFF2-40B4-BE49-F238E27FC236}">
                <a16:creationId xmlns:a16="http://schemas.microsoft.com/office/drawing/2014/main" id="{81D40E1E-E472-56C2-7A52-1D68B78E001A}"/>
              </a:ext>
            </a:extLst>
          </p:cNvPr>
          <p:cNvSpPr txBox="1"/>
          <p:nvPr/>
        </p:nvSpPr>
        <p:spPr>
          <a:xfrm>
            <a:off x="1357174" y="733216"/>
            <a:ext cx="344876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2.1. Công nghiệp</a:t>
            </a:r>
          </a:p>
        </p:txBody>
      </p:sp>
      <p:sp>
        <p:nvSpPr>
          <p:cNvPr id="12" name="TextBox 11">
            <a:extLst>
              <a:ext uri="{FF2B5EF4-FFF2-40B4-BE49-F238E27FC236}">
                <a16:creationId xmlns:a16="http://schemas.microsoft.com/office/drawing/2014/main" id="{9770937D-1377-CC7E-CF4C-63302C488F3E}"/>
              </a:ext>
            </a:extLst>
          </p:cNvPr>
          <p:cNvSpPr txBox="1"/>
          <p:nvPr/>
        </p:nvSpPr>
        <p:spPr>
          <a:xfrm>
            <a:off x="916752" y="271551"/>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graphicFrame>
        <p:nvGraphicFramePr>
          <p:cNvPr id="5" name="Table 4">
            <a:extLst>
              <a:ext uri="{FF2B5EF4-FFF2-40B4-BE49-F238E27FC236}">
                <a16:creationId xmlns:a16="http://schemas.microsoft.com/office/drawing/2014/main" id="{3BF9F00E-0C95-BB01-5663-156262C9BFCD}"/>
              </a:ext>
            </a:extLst>
          </p:cNvPr>
          <p:cNvGraphicFramePr>
            <a:graphicFrameLocks noGrp="1"/>
          </p:cNvGraphicFramePr>
          <p:nvPr>
            <p:extLst>
              <p:ext uri="{D42A27DB-BD31-4B8C-83A1-F6EECF244321}">
                <p14:modId xmlns:p14="http://schemas.microsoft.com/office/powerpoint/2010/main" val="366316118"/>
              </p:ext>
            </p:extLst>
          </p:nvPr>
        </p:nvGraphicFramePr>
        <p:xfrm>
          <a:off x="6266576" y="1367406"/>
          <a:ext cx="5587068" cy="3127016"/>
        </p:xfrm>
        <a:graphic>
          <a:graphicData uri="http://schemas.openxmlformats.org/drawingml/2006/table">
            <a:tbl>
              <a:tblPr/>
              <a:tblGrid>
                <a:gridCol w="4487426">
                  <a:extLst>
                    <a:ext uri="{9D8B030D-6E8A-4147-A177-3AD203B41FA5}">
                      <a16:colId xmlns:a16="http://schemas.microsoft.com/office/drawing/2014/main" val="3002463508"/>
                    </a:ext>
                  </a:extLst>
                </a:gridCol>
                <a:gridCol w="1099642">
                  <a:extLst>
                    <a:ext uri="{9D8B030D-6E8A-4147-A177-3AD203B41FA5}">
                      <a16:colId xmlns:a16="http://schemas.microsoft.com/office/drawing/2014/main" val="2393654018"/>
                    </a:ext>
                  </a:extLst>
                </a:gridCol>
              </a:tblGrid>
              <a:tr h="276404">
                <a:tc>
                  <a:txBody>
                    <a:bodyPr/>
                    <a:lstStyle/>
                    <a:p>
                      <a:pPr algn="l" fontAlgn="b"/>
                      <a:endParaRPr lang="vi-VN" sz="1000" b="0" i="0" u="none" strike="noStrike">
                        <a:effectLst/>
                        <a:latin typeface="Arial" panose="020B06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vi-VN" sz="1000" b="0" i="1" u="none" strike="noStrike">
                          <a:effectLst/>
                          <a:latin typeface="Arial" panose="020B0604020202020204" pitchFamily="34" charset="0"/>
                        </a:rPr>
                        <a:t>Đơn vị tính: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6572059"/>
                  </a:ext>
                </a:extLst>
              </a:tr>
              <a:tr h="888442">
                <a:tc>
                  <a:txBody>
                    <a:bodyPr/>
                    <a:lstStyle/>
                    <a:p>
                      <a:pPr algn="ctr" fontAlgn="b"/>
                      <a:r>
                        <a:rPr lang="vi-VN" sz="1600" b="0" i="0" u="none" strike="noStrike">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1" i="0" u="none" strike="noStrike">
                          <a:effectLst/>
                          <a:latin typeface="+mj-lt"/>
                        </a:rPr>
                        <a:t>Ước năm 2023 so với cùng kỳ năm 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7598144"/>
                  </a:ext>
                </a:extLst>
              </a:tr>
              <a:tr h="394863">
                <a:tc>
                  <a:txBody>
                    <a:bodyPr/>
                    <a:lstStyle/>
                    <a:p>
                      <a:pPr algn="l" fontAlgn="b"/>
                      <a:r>
                        <a:rPr lang="vi-VN" sz="1600" b="1" i="0" u="none" strike="noStrike">
                          <a:effectLst/>
                          <a:latin typeface="+mj-lt"/>
                        </a:rPr>
                        <a:t>TOÀN NGÀNH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vi-VN" sz="1600" b="1" i="0" u="none" strike="noStrike">
                          <a:effectLst/>
                          <a:latin typeface="+mj-lt"/>
                        </a:rPr>
                        <a:t>3,5</a:t>
                      </a:r>
                    </a:p>
                  </a:txBody>
                  <a:tcPr marL="9525" marR="2286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0798055"/>
                  </a:ext>
                </a:extLst>
              </a:tr>
              <a:tr h="276404">
                <a:tc>
                  <a:txBody>
                    <a:bodyPr/>
                    <a:lstStyle/>
                    <a:p>
                      <a:pPr algn="l" fontAlgn="b"/>
                      <a:r>
                        <a:rPr lang="vi-VN" sz="1600" b="0" i="1" u="none" strike="noStrike">
                          <a:effectLst/>
                          <a:latin typeface="+mj-lt"/>
                        </a:rPr>
                        <a:t>Phân theo ngành kinh tế</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vi-VN" sz="1600" b="0" i="0" u="none" strike="noStrike">
                          <a:effectLst/>
                          <a:latin typeface="+mj-lt"/>
                        </a:rPr>
                        <a:t> </a:t>
                      </a:r>
                    </a:p>
                  </a:txBody>
                  <a:tcPr marL="9525" marR="2286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8820998"/>
                  </a:ext>
                </a:extLst>
              </a:tr>
              <a:tr h="276404">
                <a:tc>
                  <a:txBody>
                    <a:bodyPr/>
                    <a:lstStyle/>
                    <a:p>
                      <a:pPr algn="l" fontAlgn="b"/>
                      <a:r>
                        <a:rPr lang="vi-VN" sz="1600" b="0" i="0" u="none" strike="noStrike">
                          <a:effectLst/>
                          <a:latin typeface="+mj-lt"/>
                        </a:rPr>
                        <a:t>Khai khoáng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vi-VN" sz="1600" b="0" i="0" u="none" strike="noStrike">
                          <a:effectLst/>
                          <a:latin typeface="+mj-lt"/>
                        </a:rPr>
                        <a:t>22,70</a:t>
                      </a:r>
                    </a:p>
                  </a:txBody>
                  <a:tcPr marL="9525" marR="2286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6493702"/>
                  </a:ext>
                </a:extLst>
              </a:tr>
              <a:tr h="276404">
                <a:tc>
                  <a:txBody>
                    <a:bodyPr/>
                    <a:lstStyle/>
                    <a:p>
                      <a:pPr algn="l" fontAlgn="b"/>
                      <a:r>
                        <a:rPr lang="vi-VN" sz="1600" b="0" i="0" u="none" strike="noStrike">
                          <a:effectLst/>
                          <a:latin typeface="+mj-lt"/>
                        </a:rPr>
                        <a:t>Công nghiệp chế biến, chế tạo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vi-VN" sz="1600" b="0" i="0" u="none" strike="noStrike">
                          <a:effectLst/>
                          <a:latin typeface="+mj-lt"/>
                        </a:rPr>
                        <a:t>3,76</a:t>
                      </a:r>
                    </a:p>
                  </a:txBody>
                  <a:tcPr marL="9525" marR="2286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0251625"/>
                  </a:ext>
                </a:extLst>
              </a:tr>
              <a:tr h="365248">
                <a:tc>
                  <a:txBody>
                    <a:bodyPr/>
                    <a:lstStyle/>
                    <a:p>
                      <a:pPr algn="l" fontAlgn="b"/>
                      <a:r>
                        <a:rPr lang="vi-VN" sz="1600" b="0" i="0" u="none" strike="noStrike">
                          <a:effectLst/>
                          <a:latin typeface="+mj-lt"/>
                        </a:rPr>
                        <a:t>Sản xuất và phân phối điện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vi-VN" sz="1600" b="0" i="0" u="none" strike="noStrike">
                          <a:effectLst/>
                          <a:latin typeface="+mj-lt"/>
                        </a:rPr>
                        <a:t>1,35</a:t>
                      </a:r>
                    </a:p>
                  </a:txBody>
                  <a:tcPr marL="9525" marR="2286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7386757"/>
                  </a:ext>
                </a:extLst>
              </a:tr>
              <a:tr h="276404">
                <a:tc>
                  <a:txBody>
                    <a:bodyPr/>
                    <a:lstStyle/>
                    <a:p>
                      <a:pPr algn="l" fontAlgn="b"/>
                      <a:r>
                        <a:rPr lang="vi-VN" sz="1600" b="0" i="0" u="none" strike="noStrike">
                          <a:effectLst/>
                          <a:latin typeface="+mj-lt"/>
                        </a:rPr>
                        <a:t>Cung cấp nước, quản lý và xử lý rác thải, nước thải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vi-VN" sz="1600" b="0" i="0" u="none" strike="noStrike">
                          <a:effectLst/>
                          <a:latin typeface="+mj-lt"/>
                        </a:rPr>
                        <a:t>15,16</a:t>
                      </a:r>
                    </a:p>
                  </a:txBody>
                  <a:tcPr marL="9525" marR="2286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9944253"/>
                  </a:ext>
                </a:extLst>
              </a:tr>
            </a:tbl>
          </a:graphicData>
        </a:graphic>
      </p:graphicFrame>
    </p:spTree>
    <p:extLst>
      <p:ext uri="{BB962C8B-B14F-4D97-AF65-F5344CB8AC3E}">
        <p14:creationId xmlns:p14="http://schemas.microsoft.com/office/powerpoint/2010/main" val="214843195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770937D-1377-CC7E-CF4C-63302C488F3E}"/>
              </a:ext>
            </a:extLst>
          </p:cNvPr>
          <p:cNvSpPr txBox="1"/>
          <p:nvPr/>
        </p:nvSpPr>
        <p:spPr>
          <a:xfrm>
            <a:off x="802102" y="220136"/>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sp>
        <p:nvSpPr>
          <p:cNvPr id="7" name="TextBox 6">
            <a:extLst>
              <a:ext uri="{FF2B5EF4-FFF2-40B4-BE49-F238E27FC236}">
                <a16:creationId xmlns:a16="http://schemas.microsoft.com/office/drawing/2014/main" id="{ACBD9817-7C26-4351-4F99-4699D41AD9E3}"/>
              </a:ext>
            </a:extLst>
          </p:cNvPr>
          <p:cNvSpPr txBox="1"/>
          <p:nvPr/>
        </p:nvSpPr>
        <p:spPr>
          <a:xfrm>
            <a:off x="1450481" y="728928"/>
            <a:ext cx="344876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2.1. Công nghiệp (tt)</a:t>
            </a:r>
          </a:p>
        </p:txBody>
      </p:sp>
      <p:graphicFrame>
        <p:nvGraphicFramePr>
          <p:cNvPr id="3" name="Table 2">
            <a:extLst>
              <a:ext uri="{FF2B5EF4-FFF2-40B4-BE49-F238E27FC236}">
                <a16:creationId xmlns:a16="http://schemas.microsoft.com/office/drawing/2014/main" id="{27267577-2F7F-EB37-FACE-F5430831095C}"/>
              </a:ext>
            </a:extLst>
          </p:cNvPr>
          <p:cNvGraphicFramePr>
            <a:graphicFrameLocks noGrp="1"/>
          </p:cNvGraphicFramePr>
          <p:nvPr>
            <p:extLst>
              <p:ext uri="{D42A27DB-BD31-4B8C-83A1-F6EECF244321}">
                <p14:modId xmlns:p14="http://schemas.microsoft.com/office/powerpoint/2010/main" val="3998166348"/>
              </p:ext>
            </p:extLst>
          </p:nvPr>
        </p:nvGraphicFramePr>
        <p:xfrm>
          <a:off x="462631" y="1278464"/>
          <a:ext cx="4955097" cy="1767840"/>
        </p:xfrm>
        <a:graphic>
          <a:graphicData uri="http://schemas.openxmlformats.org/drawingml/2006/table">
            <a:tbl>
              <a:tblPr firstRow="1" bandRow="1"/>
              <a:tblGrid>
                <a:gridCol w="4955097">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2000" b="1" kern="1200">
                          <a:solidFill>
                            <a:schemeClr val="tx1"/>
                          </a:solidFill>
                          <a:effectLst/>
                          <a:latin typeface="Times New Roman" panose="02020603050405020304" pitchFamily="18" charset="0"/>
                          <a:ea typeface="+mn-ea"/>
                          <a:cs typeface="Times New Roman" panose="02020603050405020304" pitchFamily="18" charset="0"/>
                        </a:rPr>
                        <a:t>Về tình hình triển khai các dự án sản xuất công nghiệp</a:t>
                      </a:r>
                      <a:r>
                        <a:rPr lang="en-US" sz="2000" b="0" kern="1200">
                          <a:solidFill>
                            <a:schemeClr val="tx1"/>
                          </a:solidFill>
                          <a:effectLst/>
                          <a:latin typeface="Times New Roman" panose="02020603050405020304" pitchFamily="18" charset="0"/>
                          <a:ea typeface="+mn-ea"/>
                          <a:cs typeface="Times New Roman" panose="02020603050405020304" pitchFamily="18" charset="0"/>
                        </a:rPr>
                        <a:t>:</a:t>
                      </a:r>
                      <a:r>
                        <a:rPr lang="vi-VN" sz="2000" b="0" kern="1200">
                          <a:solidFill>
                            <a:schemeClr val="tx1"/>
                          </a:solidFill>
                          <a:effectLst/>
                          <a:latin typeface="Times New Roman" panose="02020603050405020304" pitchFamily="18" charset="0"/>
                          <a:ea typeface="+mn-ea"/>
                          <a:cs typeface="Times New Roman" panose="02020603050405020304" pitchFamily="18" charset="0"/>
                        </a:rPr>
                        <a:t> Trong năm có 47 dự án sản xuất công nghiệp đi vào hoạt động, trong đó có 14 dự án trọng điểm. </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endParaRPr lang="vi-VN" sz="2000" b="0" kern="120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graphicFrame>
        <p:nvGraphicFramePr>
          <p:cNvPr id="5" name="Table 4">
            <a:extLst>
              <a:ext uri="{FF2B5EF4-FFF2-40B4-BE49-F238E27FC236}">
                <a16:creationId xmlns:a16="http://schemas.microsoft.com/office/drawing/2014/main" id="{8D73232E-413D-A94C-42C7-D93C201FCABA}"/>
              </a:ext>
            </a:extLst>
          </p:cNvPr>
          <p:cNvGraphicFramePr>
            <a:graphicFrameLocks noGrp="1"/>
          </p:cNvGraphicFramePr>
          <p:nvPr>
            <p:extLst>
              <p:ext uri="{D42A27DB-BD31-4B8C-83A1-F6EECF244321}">
                <p14:modId xmlns:p14="http://schemas.microsoft.com/office/powerpoint/2010/main" val="4016981143"/>
              </p:ext>
            </p:extLst>
          </p:nvPr>
        </p:nvGraphicFramePr>
        <p:xfrm>
          <a:off x="571585" y="2682849"/>
          <a:ext cx="4955096" cy="2257696"/>
        </p:xfrm>
        <a:graphic>
          <a:graphicData uri="http://schemas.openxmlformats.org/drawingml/2006/table">
            <a:tbl>
              <a:tblPr firstRow="1" firstCol="1" bandRow="1"/>
              <a:tblGrid>
                <a:gridCol w="1247942">
                  <a:extLst>
                    <a:ext uri="{9D8B030D-6E8A-4147-A177-3AD203B41FA5}">
                      <a16:colId xmlns:a16="http://schemas.microsoft.com/office/drawing/2014/main" val="431077339"/>
                    </a:ext>
                  </a:extLst>
                </a:gridCol>
                <a:gridCol w="1702912">
                  <a:extLst>
                    <a:ext uri="{9D8B030D-6E8A-4147-A177-3AD203B41FA5}">
                      <a16:colId xmlns:a16="http://schemas.microsoft.com/office/drawing/2014/main" val="3555561005"/>
                    </a:ext>
                  </a:extLst>
                </a:gridCol>
                <a:gridCol w="2004242">
                  <a:extLst>
                    <a:ext uri="{9D8B030D-6E8A-4147-A177-3AD203B41FA5}">
                      <a16:colId xmlns:a16="http://schemas.microsoft.com/office/drawing/2014/main" val="1790146610"/>
                    </a:ext>
                  </a:extLst>
                </a:gridCol>
              </a:tblGrid>
              <a:tr h="645056">
                <a:tc>
                  <a:txBody>
                    <a:bodyPr/>
                    <a:lstStyle/>
                    <a:p>
                      <a:pPr algn="ctr">
                        <a:spcBef>
                          <a:spcPts val="300"/>
                        </a:spcBef>
                        <a:spcAft>
                          <a:spcPts val="300"/>
                        </a:spcAft>
                      </a:pPr>
                      <a:r>
                        <a:rPr lang="en-US" sz="1800" b="1">
                          <a:effectLst/>
                          <a:latin typeface="Times New Roman" panose="02020603050405020304" pitchFamily="18" charset="0"/>
                          <a:ea typeface="Times New Roman" panose="02020603050405020304" pitchFamily="18" charset="0"/>
                        </a:rPr>
                        <a:t>Quý</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b="1">
                          <a:effectLst/>
                          <a:latin typeface="Times New Roman" panose="02020603050405020304" pitchFamily="18" charset="0"/>
                          <a:ea typeface="Times New Roman" panose="02020603050405020304" pitchFamily="18" charset="0"/>
                        </a:rPr>
                        <a:t>Dự án </a:t>
                      </a:r>
                      <a:r>
                        <a:rPr lang="vi-VN" sz="1800" b="1">
                          <a:effectLst/>
                          <a:latin typeface="Times New Roman" panose="02020603050405020304" pitchFamily="18" charset="0"/>
                          <a:ea typeface="Times New Roman" panose="02020603050405020304" pitchFamily="18" charset="0"/>
                        </a:rPr>
                        <a:t>đi </a:t>
                      </a:r>
                      <a:r>
                        <a:rPr lang="en-US" sz="1800" b="1">
                          <a:effectLst/>
                          <a:latin typeface="Times New Roman" panose="02020603050405020304" pitchFamily="18" charset="0"/>
                          <a:ea typeface="Times New Roman" panose="02020603050405020304" pitchFamily="18" charset="0"/>
                        </a:rPr>
                        <a:t>vào hoạt động</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300"/>
                        </a:spcBef>
                        <a:spcAft>
                          <a:spcPts val="300"/>
                        </a:spcAft>
                      </a:pPr>
                      <a:r>
                        <a:rPr lang="en-US" sz="1800" b="1">
                          <a:effectLst/>
                          <a:latin typeface="Times New Roman" panose="02020603050405020304" pitchFamily="18" charset="0"/>
                          <a:ea typeface="Times New Roman" panose="02020603050405020304" pitchFamily="18" charset="0"/>
                        </a:rPr>
                        <a:t>Trong đó</a:t>
                      </a:r>
                      <a:r>
                        <a:rPr lang="vi-VN" sz="1800" b="1">
                          <a:effectLst/>
                          <a:latin typeface="Times New Roman" panose="02020603050405020304" pitchFamily="18" charset="0"/>
                          <a:ea typeface="Times New Roman" panose="02020603050405020304" pitchFamily="18" charset="0"/>
                        </a:rPr>
                        <a:t>: </a:t>
                      </a:r>
                      <a:r>
                        <a:rPr lang="en-US" sz="1800" b="1">
                          <a:effectLst/>
                          <a:latin typeface="Times New Roman" panose="02020603050405020304" pitchFamily="18" charset="0"/>
                          <a:ea typeface="Times New Roman" panose="02020603050405020304" pitchFamily="18" charset="0"/>
                        </a:rPr>
                        <a:t>dự án trọng điểm</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2970514"/>
                  </a:ext>
                </a:extLst>
              </a:tr>
              <a:tr h="322528">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I</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02</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02</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7750033"/>
                  </a:ext>
                </a:extLst>
              </a:tr>
              <a:tr h="322528">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II</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18</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05</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7872266"/>
                  </a:ext>
                </a:extLst>
              </a:tr>
              <a:tr h="322528">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III</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16</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03</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7105684"/>
                  </a:ext>
                </a:extLst>
              </a:tr>
              <a:tr h="322528">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IV</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11</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04</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8787596"/>
                  </a:ext>
                </a:extLst>
              </a:tr>
              <a:tr h="322528">
                <a:tc>
                  <a:txBody>
                    <a:bodyPr/>
                    <a:lstStyle/>
                    <a:p>
                      <a:pPr algn="ctr">
                        <a:spcBef>
                          <a:spcPts val="300"/>
                        </a:spcBef>
                        <a:spcAft>
                          <a:spcPts val="300"/>
                        </a:spcAft>
                      </a:pPr>
                      <a:r>
                        <a:rPr lang="en-US" sz="1800" b="1">
                          <a:effectLst/>
                          <a:latin typeface="Times New Roman" panose="02020603050405020304" pitchFamily="18" charset="0"/>
                          <a:ea typeface="Times New Roman" panose="02020603050405020304" pitchFamily="18" charset="0"/>
                        </a:rPr>
                        <a:t>Tổng cộng</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b="1">
                          <a:effectLst/>
                          <a:latin typeface="Times New Roman" panose="02020603050405020304" pitchFamily="18" charset="0"/>
                          <a:ea typeface="Times New Roman" panose="02020603050405020304" pitchFamily="18" charset="0"/>
                        </a:rPr>
                        <a:t>47</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b="1">
                          <a:effectLst/>
                          <a:latin typeface="Times New Roman" panose="02020603050405020304" pitchFamily="18" charset="0"/>
                          <a:ea typeface="Times New Roman" panose="02020603050405020304" pitchFamily="18" charset="0"/>
                        </a:rPr>
                        <a:t>14</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8759056"/>
                  </a:ext>
                </a:extLst>
              </a:tr>
            </a:tbl>
          </a:graphicData>
        </a:graphic>
      </p:graphicFrame>
      <p:graphicFrame>
        <p:nvGraphicFramePr>
          <p:cNvPr id="6" name="Table 5">
            <a:extLst>
              <a:ext uri="{FF2B5EF4-FFF2-40B4-BE49-F238E27FC236}">
                <a16:creationId xmlns:a16="http://schemas.microsoft.com/office/drawing/2014/main" id="{1A6B9508-EDF2-6CBC-9D3B-D90FE5DAD358}"/>
              </a:ext>
            </a:extLst>
          </p:cNvPr>
          <p:cNvGraphicFramePr>
            <a:graphicFrameLocks noGrp="1"/>
          </p:cNvGraphicFramePr>
          <p:nvPr>
            <p:extLst>
              <p:ext uri="{D42A27DB-BD31-4B8C-83A1-F6EECF244321}">
                <p14:modId xmlns:p14="http://schemas.microsoft.com/office/powerpoint/2010/main" val="4061802730"/>
              </p:ext>
            </p:extLst>
          </p:nvPr>
        </p:nvGraphicFramePr>
        <p:xfrm>
          <a:off x="5635633" y="1246431"/>
          <a:ext cx="6358855" cy="1005840"/>
        </p:xfrm>
        <a:graphic>
          <a:graphicData uri="http://schemas.openxmlformats.org/drawingml/2006/table">
            <a:tbl>
              <a:tblPr firstRow="1" bandRow="1"/>
              <a:tblGrid>
                <a:gridCol w="6358855">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1" kern="1200">
                          <a:solidFill>
                            <a:schemeClr val="tx1"/>
                          </a:solidFill>
                          <a:effectLst/>
                          <a:latin typeface="Times New Roman" panose="02020603050405020304" pitchFamily="18" charset="0"/>
                          <a:ea typeface="+mn-ea"/>
                          <a:cs typeface="Times New Roman" panose="02020603050405020304" pitchFamily="18" charset="0"/>
                        </a:rPr>
                        <a:t>Danh sách 14 dự án </a:t>
                      </a:r>
                      <a:r>
                        <a:rPr lang="en-US" sz="2000" b="1" kern="1200">
                          <a:solidFill>
                            <a:schemeClr val="tx1"/>
                          </a:solidFill>
                          <a:effectLst/>
                          <a:latin typeface="Times New Roman" panose="02020603050405020304" pitchFamily="18" charset="0"/>
                          <a:ea typeface="+mn-ea"/>
                          <a:cs typeface="Times New Roman" panose="02020603050405020304" pitchFamily="18" charset="0"/>
                        </a:rPr>
                        <a:t>sản xuất công nghiệp </a:t>
                      </a:r>
                      <a:r>
                        <a:rPr lang="vi-VN" sz="2000" b="1" kern="1200">
                          <a:solidFill>
                            <a:schemeClr val="tx1"/>
                          </a:solidFill>
                          <a:effectLst/>
                          <a:latin typeface="Times New Roman" panose="02020603050405020304" pitchFamily="18" charset="0"/>
                          <a:ea typeface="+mn-ea"/>
                          <a:cs typeface="Times New Roman" panose="02020603050405020304" pitchFamily="18" charset="0"/>
                        </a:rPr>
                        <a:t>trọng điểm </a:t>
                      </a:r>
                      <a:r>
                        <a:rPr lang="vi-VN" sz="2000" b="0" kern="1200">
                          <a:solidFill>
                            <a:schemeClr val="tx1"/>
                          </a:solidFill>
                          <a:effectLst/>
                          <a:latin typeface="Times New Roman" panose="02020603050405020304" pitchFamily="18" charset="0"/>
                          <a:ea typeface="+mn-ea"/>
                          <a:cs typeface="Times New Roman" panose="02020603050405020304" pitchFamily="18" charset="0"/>
                        </a:rPr>
                        <a:t>đã đưa vào hoạt động năm 202</a:t>
                      </a:r>
                      <a:r>
                        <a:rPr lang="en-US" sz="2000" b="0" kern="1200">
                          <a:solidFill>
                            <a:schemeClr val="tx1"/>
                          </a:solidFill>
                          <a:effectLst/>
                          <a:latin typeface="Times New Roman" panose="02020603050405020304" pitchFamily="18" charset="0"/>
                          <a:ea typeface="+mn-ea"/>
                          <a:cs typeface="Times New Roman" panose="02020603050405020304" pitchFamily="18" charset="0"/>
                        </a:rPr>
                        <a:t>3 với tổng vốn đầu tư là </a:t>
                      </a:r>
                      <a:r>
                        <a:rPr lang="en-US" sz="2000" b="1" kern="1200">
                          <a:solidFill>
                            <a:schemeClr val="tx1"/>
                          </a:solidFill>
                          <a:effectLst/>
                          <a:latin typeface="Times New Roman" panose="02020603050405020304" pitchFamily="18" charset="0"/>
                          <a:ea typeface="+mn-ea"/>
                          <a:cs typeface="Times New Roman" panose="02020603050405020304" pitchFamily="18" charset="0"/>
                        </a:rPr>
                        <a:t>7.964 tỷ đồng</a:t>
                      </a:r>
                      <a:r>
                        <a:rPr lang="en-US" sz="2000" b="0" kern="1200">
                          <a:solidFill>
                            <a:schemeClr val="tx1"/>
                          </a:solidFill>
                          <a:effectLst/>
                          <a:latin typeface="Times New Roman" panose="02020603050405020304" pitchFamily="18" charset="0"/>
                          <a:ea typeface="+mn-ea"/>
                          <a:cs typeface="Times New Roman" panose="02020603050405020304" pitchFamily="18" charset="0"/>
                        </a:rPr>
                        <a:t>, cụ thể như sau:</a:t>
                      </a:r>
                      <a:endParaRPr lang="vi-VN" sz="2000" b="0" kern="120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graphicFrame>
        <p:nvGraphicFramePr>
          <p:cNvPr id="2" name="Table 1">
            <a:extLst>
              <a:ext uri="{FF2B5EF4-FFF2-40B4-BE49-F238E27FC236}">
                <a16:creationId xmlns:a16="http://schemas.microsoft.com/office/drawing/2014/main" id="{B8B0FA27-6332-1E71-91A8-6D1AB9AD2EA3}"/>
              </a:ext>
            </a:extLst>
          </p:cNvPr>
          <p:cNvGraphicFramePr>
            <a:graphicFrameLocks noGrp="1"/>
          </p:cNvGraphicFramePr>
          <p:nvPr>
            <p:extLst>
              <p:ext uri="{D42A27DB-BD31-4B8C-83A1-F6EECF244321}">
                <p14:modId xmlns:p14="http://schemas.microsoft.com/office/powerpoint/2010/main" val="3659163867"/>
              </p:ext>
            </p:extLst>
          </p:nvPr>
        </p:nvGraphicFramePr>
        <p:xfrm>
          <a:off x="6006517" y="2261851"/>
          <a:ext cx="5922628" cy="4539927"/>
        </p:xfrm>
        <a:graphic>
          <a:graphicData uri="http://schemas.openxmlformats.org/drawingml/2006/table">
            <a:tbl>
              <a:tblPr/>
              <a:tblGrid>
                <a:gridCol w="816495">
                  <a:extLst>
                    <a:ext uri="{9D8B030D-6E8A-4147-A177-3AD203B41FA5}">
                      <a16:colId xmlns:a16="http://schemas.microsoft.com/office/drawing/2014/main" val="634296914"/>
                    </a:ext>
                  </a:extLst>
                </a:gridCol>
                <a:gridCol w="1949835">
                  <a:extLst>
                    <a:ext uri="{9D8B030D-6E8A-4147-A177-3AD203B41FA5}">
                      <a16:colId xmlns:a16="http://schemas.microsoft.com/office/drawing/2014/main" val="3035107642"/>
                    </a:ext>
                  </a:extLst>
                </a:gridCol>
                <a:gridCol w="1693919">
                  <a:extLst>
                    <a:ext uri="{9D8B030D-6E8A-4147-A177-3AD203B41FA5}">
                      <a16:colId xmlns:a16="http://schemas.microsoft.com/office/drawing/2014/main" val="34176245"/>
                    </a:ext>
                  </a:extLst>
                </a:gridCol>
                <a:gridCol w="658071">
                  <a:extLst>
                    <a:ext uri="{9D8B030D-6E8A-4147-A177-3AD203B41FA5}">
                      <a16:colId xmlns:a16="http://schemas.microsoft.com/office/drawing/2014/main" val="3048355503"/>
                    </a:ext>
                  </a:extLst>
                </a:gridCol>
                <a:gridCol w="804308">
                  <a:extLst>
                    <a:ext uri="{9D8B030D-6E8A-4147-A177-3AD203B41FA5}">
                      <a16:colId xmlns:a16="http://schemas.microsoft.com/office/drawing/2014/main" val="2457650259"/>
                    </a:ext>
                  </a:extLst>
                </a:gridCol>
              </a:tblGrid>
              <a:tr h="348452">
                <a:tc>
                  <a:txBody>
                    <a:bodyPr/>
                    <a:lstStyle/>
                    <a:p>
                      <a:pPr algn="ctr" fontAlgn="ctr"/>
                      <a:r>
                        <a:rPr lang="vi-VN" sz="900" b="1" i="0" u="none" strike="noStrike">
                          <a:solidFill>
                            <a:srgbClr val="000000"/>
                          </a:solidFill>
                          <a:effectLst/>
                          <a:latin typeface="Times New Roman" panose="02020603050405020304" pitchFamily="18" charset="0"/>
                        </a:rPr>
                        <a:t>STT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1" i="0" u="none" strike="noStrike">
                          <a:solidFill>
                            <a:srgbClr val="000000"/>
                          </a:solidFill>
                          <a:effectLst/>
                          <a:latin typeface="Times New Roman" panose="02020603050405020304" pitchFamily="18" charset="0"/>
                        </a:rPr>
                        <a:t>Tên Dự án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1" i="0" u="none" strike="noStrike">
                          <a:solidFill>
                            <a:srgbClr val="000000"/>
                          </a:solidFill>
                          <a:effectLst/>
                          <a:latin typeface="Times New Roman" panose="02020603050405020304" pitchFamily="18" charset="0"/>
                        </a:rPr>
                        <a:t>Chủ đầu tư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1" i="0" u="none" strike="noStrike">
                          <a:solidFill>
                            <a:srgbClr val="000000"/>
                          </a:solidFill>
                          <a:effectLst/>
                          <a:latin typeface="Times New Roman" panose="02020603050405020304" pitchFamily="18" charset="0"/>
                        </a:rPr>
                        <a:t>Diện tích</a:t>
                      </a:r>
                      <a:br>
                        <a:rPr lang="vi-VN" sz="900" b="1" i="0" u="none" strike="noStrike">
                          <a:solidFill>
                            <a:srgbClr val="000000"/>
                          </a:solidFill>
                          <a:effectLst/>
                          <a:latin typeface="Times New Roman" panose="02020603050405020304" pitchFamily="18" charset="0"/>
                        </a:rPr>
                      </a:br>
                      <a:r>
                        <a:rPr lang="vi-VN" sz="900" b="1" i="0" u="none" strike="noStrike">
                          <a:solidFill>
                            <a:srgbClr val="000000"/>
                          </a:solidFill>
                          <a:effectLst/>
                          <a:latin typeface="Times New Roman" panose="02020603050405020304" pitchFamily="18" charset="0"/>
                        </a:rPr>
                        <a:t>(ha)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1" i="0" u="none" strike="noStrike">
                          <a:solidFill>
                            <a:srgbClr val="000000"/>
                          </a:solidFill>
                          <a:effectLst/>
                          <a:latin typeface="Times New Roman" panose="02020603050405020304" pitchFamily="18" charset="0"/>
                        </a:rPr>
                        <a:t>Vốn đầu tư</a:t>
                      </a:r>
                      <a:br>
                        <a:rPr lang="vi-VN" sz="900" b="1" i="0" u="none" strike="noStrike">
                          <a:solidFill>
                            <a:srgbClr val="000000"/>
                          </a:solidFill>
                          <a:effectLst/>
                          <a:latin typeface="Times New Roman" panose="02020603050405020304" pitchFamily="18" charset="0"/>
                        </a:rPr>
                      </a:br>
                      <a:r>
                        <a:rPr lang="vi-VN" sz="900" b="1" i="0" u="none" strike="noStrike">
                          <a:solidFill>
                            <a:srgbClr val="000000"/>
                          </a:solidFill>
                          <a:effectLst/>
                          <a:latin typeface="Times New Roman" panose="02020603050405020304" pitchFamily="18" charset="0"/>
                        </a:rPr>
                        <a:t>(tỷ đồng)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4008282"/>
                  </a:ext>
                </a:extLst>
              </a:tr>
              <a:tr h="354904">
                <a:tc>
                  <a:txBody>
                    <a:bodyPr/>
                    <a:lstStyle/>
                    <a:p>
                      <a:pPr algn="ctr" fontAlgn="ctr"/>
                      <a:r>
                        <a:rPr lang="vi-VN" sz="900" b="0" i="0" u="none" strike="noStrike">
                          <a:solidFill>
                            <a:srgbClr val="000000"/>
                          </a:solidFill>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NMSX đồ nội ngoại thất từ gỗ và kim loại đan nhựa giả mây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Cty TNHH Tổng hợp Tân Đại Hưng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166,0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5104559"/>
                  </a:ext>
                </a:extLst>
              </a:tr>
              <a:tr h="335546">
                <a:tc>
                  <a:txBody>
                    <a:bodyPr/>
                    <a:lstStyle/>
                    <a:p>
                      <a:pPr algn="ctr" fontAlgn="ctr"/>
                      <a:r>
                        <a:rPr lang="vi-VN" sz="900" b="0" i="0"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NM chế biến gỗ nội - ngoại thất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Cty TNHH Thiên Bắc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140,0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938795"/>
                  </a:ext>
                </a:extLst>
              </a:tr>
              <a:tr h="236603">
                <a:tc>
                  <a:txBody>
                    <a:bodyPr/>
                    <a:lstStyle/>
                    <a:p>
                      <a:pPr algn="ctr" fontAlgn="ctr"/>
                      <a:r>
                        <a:rPr lang="vi-VN" sz="900" b="0" i="0"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NM chế biến sản xuất nhiên liệu sinh học rắn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Cty TNHH Năng lượng xanh Idemitsu Việt Nam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890,0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4945566"/>
                  </a:ext>
                </a:extLst>
              </a:tr>
              <a:tr h="236603">
                <a:tc>
                  <a:txBody>
                    <a:bodyPr/>
                    <a:lstStyle/>
                    <a:p>
                      <a:pPr algn="ctr" fontAlgn="ctr"/>
                      <a:r>
                        <a:rPr lang="en-US" sz="900" b="0" i="0" u="none" strike="noStrike">
                          <a:solidFill>
                            <a:srgbClr val="000000"/>
                          </a:solidFill>
                          <a:effectLst/>
                          <a:latin typeface="Times New Roman" panose="02020603050405020304" pitchFamily="18" charset="0"/>
                        </a:rPr>
                        <a:t>4</a:t>
                      </a:r>
                      <a:endParaRPr lang="vi-VN" sz="9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NMSX chế biến lâm sản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Cty TNHH MTV Năng lượng An Việt Phát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546,0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0633360"/>
                  </a:ext>
                </a:extLst>
              </a:tr>
              <a:tr h="236603">
                <a:tc>
                  <a:txBody>
                    <a:bodyPr/>
                    <a:lstStyle/>
                    <a:p>
                      <a:pPr algn="ctr" fontAlgn="ctr"/>
                      <a:r>
                        <a:rPr lang="en-US" sz="900" b="0" i="0" u="none" strike="noStrike">
                          <a:solidFill>
                            <a:srgbClr val="000000"/>
                          </a:solidFill>
                          <a:effectLst/>
                          <a:latin typeface="Times New Roman" panose="02020603050405020304" pitchFamily="18" charset="0"/>
                        </a:rPr>
                        <a:t>5</a:t>
                      </a:r>
                      <a:endParaRPr lang="vi-VN" sz="9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NMSX thức ăn chăn nuôi Bigrfeed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Cty TNHH Bigrfeed Bình Định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182,0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2947867"/>
                  </a:ext>
                </a:extLst>
              </a:tr>
              <a:tr h="236603">
                <a:tc>
                  <a:txBody>
                    <a:bodyPr/>
                    <a:lstStyle/>
                    <a:p>
                      <a:pPr algn="ctr" fontAlgn="ctr"/>
                      <a:r>
                        <a:rPr lang="en-US" sz="900" b="0" i="0" u="none" strike="noStrike">
                          <a:solidFill>
                            <a:srgbClr val="000000"/>
                          </a:solidFill>
                          <a:effectLst/>
                          <a:latin typeface="Times New Roman" panose="02020603050405020304" pitchFamily="18" charset="0"/>
                        </a:rPr>
                        <a:t>6</a:t>
                      </a:r>
                      <a:endParaRPr lang="vi-VN" sz="9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n-US" sz="900" b="0" i="0" u="none" strike="noStrike">
                          <a:solidFill>
                            <a:srgbClr val="000000"/>
                          </a:solidFill>
                          <a:effectLst/>
                          <a:latin typeface="Times New Roman" panose="02020603050405020304" pitchFamily="18" charset="0"/>
                        </a:rPr>
                        <a:t>MR NM may Delta Galil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Cty TNHH Delta Galil Việt Nam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218,4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589052"/>
                  </a:ext>
                </a:extLst>
              </a:tr>
              <a:tr h="236603">
                <a:tc>
                  <a:txBody>
                    <a:bodyPr/>
                    <a:lstStyle/>
                    <a:p>
                      <a:pPr algn="ctr" fontAlgn="ctr"/>
                      <a:r>
                        <a:rPr lang="en-US" sz="900" b="0" i="0" u="none" strike="noStrike">
                          <a:solidFill>
                            <a:srgbClr val="000000"/>
                          </a:solidFill>
                          <a:effectLst/>
                          <a:latin typeface="Times New Roman" panose="02020603050405020304" pitchFamily="18" charset="0"/>
                        </a:rPr>
                        <a:t>7</a:t>
                      </a:r>
                      <a:endParaRPr lang="vi-VN" sz="9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NM điện Điện gió Nhơn Hội (Giai đoạn 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Cty CP Năng lượng FICO Bình Định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1.076,0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5924073"/>
                  </a:ext>
                </a:extLst>
              </a:tr>
              <a:tr h="354904">
                <a:tc>
                  <a:txBody>
                    <a:bodyPr/>
                    <a:lstStyle/>
                    <a:p>
                      <a:pPr algn="ctr" fontAlgn="ctr"/>
                      <a:r>
                        <a:rPr lang="en-US" sz="900" b="0" i="0" u="none" strike="noStrike">
                          <a:solidFill>
                            <a:srgbClr val="000000"/>
                          </a:solidFill>
                          <a:effectLst/>
                          <a:latin typeface="Times New Roman" panose="02020603050405020304" pitchFamily="18" charset="0"/>
                        </a:rPr>
                        <a:t>8</a:t>
                      </a:r>
                      <a:endParaRPr lang="vi-VN" sz="9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NM điện mặt trời Phù Mỹ 1 (Giai đoạn 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Cty CP Phát triển tầm nhìn Năng Lượng Sạch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95,4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1.491,1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1689311"/>
                  </a:ext>
                </a:extLst>
              </a:tr>
              <a:tr h="236603">
                <a:tc>
                  <a:txBody>
                    <a:bodyPr/>
                    <a:lstStyle/>
                    <a:p>
                      <a:pPr algn="ctr" fontAlgn="ctr"/>
                      <a:r>
                        <a:rPr lang="en-US" sz="900" b="0" i="0" u="none" strike="noStrike">
                          <a:solidFill>
                            <a:srgbClr val="000000"/>
                          </a:solidFill>
                          <a:effectLst/>
                          <a:latin typeface="Times New Roman" panose="02020603050405020304" pitchFamily="18" charset="0"/>
                        </a:rPr>
                        <a:t>9</a:t>
                      </a:r>
                      <a:endParaRPr lang="vi-VN" sz="9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NM điện mặt trời Phù Mỹ 3 (Giai đoạn 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Cty CP Phát triển tầm nhìn Năng Lượng Sạch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37,5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556,9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3230401"/>
                  </a:ext>
                </a:extLst>
              </a:tr>
              <a:tr h="236603">
                <a:tc>
                  <a:txBody>
                    <a:bodyPr/>
                    <a:lstStyle/>
                    <a:p>
                      <a:pPr algn="ctr" fontAlgn="ctr"/>
                      <a:r>
                        <a:rPr lang="en-US" sz="900" b="0" i="0" u="none" strike="noStrike">
                          <a:solidFill>
                            <a:srgbClr val="000000"/>
                          </a:solidFill>
                          <a:effectLst/>
                          <a:latin typeface="Times New Roman" panose="02020603050405020304" pitchFamily="18" charset="0"/>
                        </a:rPr>
                        <a:t>10</a:t>
                      </a:r>
                      <a:endParaRPr lang="vi-VN" sz="9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NM thuỷ điện Nước Lương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Cty CP Thủy điện Nước Lương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22,2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737,6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2357015"/>
                  </a:ext>
                </a:extLst>
              </a:tr>
              <a:tr h="354904">
                <a:tc>
                  <a:txBody>
                    <a:bodyPr/>
                    <a:lstStyle/>
                    <a:p>
                      <a:pPr algn="ctr" fontAlgn="ctr"/>
                      <a:r>
                        <a:rPr lang="en-US" sz="900" b="0" i="0" u="none" strike="noStrike">
                          <a:solidFill>
                            <a:srgbClr val="000000"/>
                          </a:solidFill>
                          <a:effectLst/>
                          <a:latin typeface="Times New Roman" panose="02020603050405020304" pitchFamily="18" charset="0"/>
                        </a:rPr>
                        <a:t>11</a:t>
                      </a:r>
                      <a:endParaRPr lang="vi-VN" sz="9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NM Thuỷ điện Đồng Mít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Cty CP Đầu tư và Xây dựng Thủy điện Đồng Mít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205,0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1158688"/>
                  </a:ext>
                </a:extLst>
              </a:tr>
              <a:tr h="354904">
                <a:tc>
                  <a:txBody>
                    <a:bodyPr/>
                    <a:lstStyle/>
                    <a:p>
                      <a:pPr algn="ctr" fontAlgn="ctr"/>
                      <a:r>
                        <a:rPr lang="en-US" sz="900" b="0" i="0" u="none" strike="noStrike">
                          <a:solidFill>
                            <a:srgbClr val="000000"/>
                          </a:solidFill>
                          <a:effectLst/>
                          <a:latin typeface="Times New Roman" panose="02020603050405020304" pitchFamily="18" charset="0"/>
                        </a:rPr>
                        <a:t>12</a:t>
                      </a:r>
                      <a:endParaRPr lang="vi-VN" sz="9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NMSX dược phẩm Bidiphar Công nghệ cao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Chi nhánh của Cty CP dược - trang thiết bị y tế Bình Định (Bidiphar)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300,0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5093937"/>
                  </a:ext>
                </a:extLst>
              </a:tr>
              <a:tr h="354904">
                <a:tc>
                  <a:txBody>
                    <a:bodyPr/>
                    <a:lstStyle/>
                    <a:p>
                      <a:pPr algn="ctr" fontAlgn="ctr"/>
                      <a:r>
                        <a:rPr lang="en-US" sz="900" b="0" i="0" u="none" strike="noStrike">
                          <a:solidFill>
                            <a:srgbClr val="000000"/>
                          </a:solidFill>
                          <a:effectLst/>
                          <a:latin typeface="Times New Roman" panose="02020603050405020304" pitchFamily="18" charset="0"/>
                        </a:rPr>
                        <a:t>13</a:t>
                      </a:r>
                      <a:endParaRPr lang="vi-VN" sz="9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NMSXKD dược phẩm, thực phẩm chức năng, mỹ phẩm và công nghệ sinh học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Cty CP Kỹ thuật dược Bình Định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550,0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6860212"/>
                  </a:ext>
                </a:extLst>
              </a:tr>
              <a:tr h="236603">
                <a:tc>
                  <a:txBody>
                    <a:bodyPr/>
                    <a:lstStyle/>
                    <a:p>
                      <a:pPr algn="ctr" fontAlgn="ctr"/>
                      <a:r>
                        <a:rPr lang="vi-VN" sz="900" b="0" i="0" u="none" strike="noStrike">
                          <a:solidFill>
                            <a:srgbClr val="000000"/>
                          </a:solidFill>
                          <a:effectLst/>
                          <a:latin typeface="Times New Roman" panose="02020603050405020304" pitchFamily="18"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NMSX decal trang trí lá dập mỏng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vi-VN" sz="900" b="0" i="0" u="none" strike="noStrike">
                          <a:solidFill>
                            <a:srgbClr val="000000"/>
                          </a:solidFill>
                          <a:effectLst/>
                          <a:latin typeface="Times New Roman" panose="02020603050405020304" pitchFamily="18" charset="0"/>
                        </a:rPr>
                        <a:t>Cty TNHH KURZ Việt Nam tại Bình Định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900" b="0" i="0" u="none" strike="noStrike">
                          <a:solidFill>
                            <a:srgbClr val="000000"/>
                          </a:solidFill>
                          <a:effectLst/>
                          <a:latin typeface="Times New Roman" panose="02020603050405020304" pitchFamily="18" charset="0"/>
                        </a:rPr>
                        <a:t>905,2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9648355"/>
                  </a:ext>
                </a:extLst>
              </a:tr>
            </a:tbl>
          </a:graphicData>
        </a:graphic>
      </p:graphicFrame>
    </p:spTree>
    <p:extLst>
      <p:ext uri="{BB962C8B-B14F-4D97-AF65-F5344CB8AC3E}">
        <p14:creationId xmlns:p14="http://schemas.microsoft.com/office/powerpoint/2010/main" val="181637813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3501851041"/>
              </p:ext>
            </p:extLst>
          </p:nvPr>
        </p:nvGraphicFramePr>
        <p:xfrm>
          <a:off x="435060" y="1404975"/>
          <a:ext cx="11166913" cy="5227320"/>
        </p:xfrm>
        <a:graphic>
          <a:graphicData uri="http://schemas.openxmlformats.org/drawingml/2006/table">
            <a:tbl>
              <a:tblPr firstRow="1" bandRow="1"/>
              <a:tblGrid>
                <a:gridCol w="11166913">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it-IT" sz="1800" b="0" kern="1200">
                          <a:solidFill>
                            <a:schemeClr val="dk1"/>
                          </a:solidFill>
                          <a:effectLst/>
                          <a:latin typeface="Times New Roman" panose="02020603050405020304" pitchFamily="18" charset="0"/>
                          <a:ea typeface="+mn-ea"/>
                          <a:cs typeface="Times New Roman" panose="02020603050405020304" pitchFamily="18" charset="0"/>
                        </a:rPr>
                        <a:t> </a:t>
                      </a:r>
                      <a:r>
                        <a:rPr lang="vi-VN" sz="1800" b="0" kern="1200">
                          <a:solidFill>
                            <a:schemeClr val="dk1"/>
                          </a:solidFill>
                          <a:effectLst/>
                          <a:latin typeface="Times New Roman" panose="02020603050405020304" pitchFamily="18" charset="0"/>
                          <a:ea typeface="+mn-ea"/>
                          <a:cs typeface="Times New Roman" panose="02020603050405020304" pitchFamily="18" charset="0"/>
                        </a:rPr>
                        <a:t>Trong năm tỉnh Đã </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ban hành 02 chính sách về “Hỗ trợ nhà ở cho hộ nghèo, hộ cận nghèo trên địa bàn tỉnh Bình </a:t>
                      </a:r>
                      <a:r>
                        <a:rPr lang="vi-VN" sz="1800" b="0" kern="1200" dirty="0">
                          <a:solidFill>
                            <a:schemeClr val="tx1"/>
                          </a:solidFill>
                          <a:effectLst/>
                          <a:latin typeface="Times New Roman" panose="02020603050405020304" pitchFamily="18" charset="0"/>
                          <a:ea typeface="+mn-ea"/>
                          <a:cs typeface="Times New Roman" panose="02020603050405020304" pitchFamily="18" charset="0"/>
                        </a:rPr>
                        <a:t>Định giai đoạn đến năm 2025” và “Quy định cơ chế hỗ trợ đầu tư xây dựng nhà ở xã hội trên địa bàn tỉnh Bình Định”</a:t>
                      </a:r>
                      <a:endParaRPr lang="en-US" sz="1800" b="0" kern="120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1800" b="0" kern="1200" dirty="0">
                          <a:solidFill>
                            <a:schemeClr val="tx1"/>
                          </a:solidFill>
                          <a:effectLst/>
                          <a:latin typeface="Times New Roman" panose="02020603050405020304" pitchFamily="18" charset="0"/>
                          <a:ea typeface="+mn-ea"/>
                          <a:cs typeface="Times New Roman" panose="02020603050405020304" pitchFamily="18" charset="0"/>
                        </a:rPr>
                        <a:t> UBND tỉnh đã tổ chức thành công Hội nghị “Nâng cao chất lượng các công trình xây dựng cơ bản trên địa bàn tỉnh”. Triển khai Thông báo số 70/TB-UBND ngày 13/3/2023 của Chủ tịch UBND tỉnh tại Hội nghị trên, đến nay các ngành, địa phương đã nghiêm túc thực hiện, chủ động triển khai một số giải pháp có thể thực hiện ngay nhằm nâng cao chất lượng công trình trên địa bàn do mình quản lý; Công tác kiểm tra chất lượng công trình theo chức năng nhiệm vụ đã được các Sở quản lý công trình chuyên ngành, UBND các huyện, thị xã, thành phố chủ động triển khai đạt kết quả tốt.</a:t>
                      </a: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UBND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tỉnh</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chỉ</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đạo</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sở</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ngành</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địa</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phương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tập</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trung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tác</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bồi</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thường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GPMB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dự</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án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cao </a:t>
                      </a:r>
                      <a:r>
                        <a:rPr lang="vi-VN" sz="1800" b="0" kern="1200" dirty="0">
                          <a:solidFill>
                            <a:schemeClr val="tx1"/>
                          </a:solidFill>
                          <a:effectLst/>
                          <a:latin typeface="Times New Roman" panose="02020603050405020304" pitchFamily="18" charset="0"/>
                          <a:ea typeface="+mn-ea"/>
                          <a:cs typeface="Times New Roman" panose="02020603050405020304" pitchFamily="18" charset="0"/>
                        </a:rPr>
                        <a:t>tốc Bắc-Nam</a:t>
                      </a:r>
                      <a:r>
                        <a:rPr lang="en-US" sz="1800" b="0" kern="1200" dirty="0">
                          <a:solidFill>
                            <a:schemeClr val="tx1"/>
                          </a:solidFill>
                          <a:effectLst/>
                          <a:latin typeface="Times New Roman" panose="02020603050405020304" pitchFamily="18" charset="0"/>
                          <a:ea typeface="+mn-ea"/>
                          <a:cs typeface="Times New Roman" panose="02020603050405020304" pitchFamily="18" charset="0"/>
                        </a:rPr>
                        <a:t> </a:t>
                      </a:r>
                      <a:r>
                        <a:rPr lang="it-IT" sz="1800" b="0" kern="1200" dirty="0">
                          <a:solidFill>
                            <a:schemeClr val="tx1"/>
                          </a:solidFill>
                          <a:effectLst/>
                          <a:latin typeface="Times New Roman" panose="02020603050405020304" pitchFamily="18" charset="0"/>
                          <a:ea typeface="+mn-ea"/>
                          <a:cs typeface="Times New Roman" panose="02020603050405020304" pitchFamily="18" charset="0"/>
                        </a:rPr>
                        <a:t>đoạn qua địa bàn tỉnh</a:t>
                      </a:r>
                      <a:r>
                        <a:rPr lang="vi-VN" sz="1800" b="0" kern="1200" dirty="0">
                          <a:solidFill>
                            <a:schemeClr val="tx1"/>
                          </a:solidFill>
                          <a:effectLst/>
                          <a:latin typeface="Times New Roman" panose="02020603050405020304" pitchFamily="18" charset="0"/>
                          <a:ea typeface="+mn-ea"/>
                          <a:cs typeface="Times New Roman" panose="02020603050405020304" pitchFamily="18" charset="0"/>
                        </a:rPr>
                        <a:t>. Đến nay đ</a:t>
                      </a:r>
                      <a:r>
                        <a:rPr lang="nl-NL" sz="1800" b="0" kern="1200" dirty="0">
                          <a:solidFill>
                            <a:schemeClr val="tx1"/>
                          </a:solidFill>
                          <a:effectLst/>
                          <a:latin typeface="Times New Roman" panose="02020603050405020304" pitchFamily="18" charset="0"/>
                          <a:ea typeface="+mn-ea"/>
                          <a:cs typeface="Times New Roman" panose="02020603050405020304" pitchFamily="18" charset="0"/>
                        </a:rPr>
                        <a:t>ã bàn giao mặt bằng </a:t>
                      </a:r>
                      <a:r>
                        <a:rPr lang="vi-VN" sz="1800" b="0" kern="1200">
                          <a:solidFill>
                            <a:schemeClr val="tx1"/>
                          </a:solidFill>
                          <a:effectLst/>
                          <a:latin typeface="Times New Roman" panose="02020603050405020304" pitchFamily="18" charset="0"/>
                          <a:ea typeface="+mn-ea"/>
                          <a:cs typeface="Times New Roman" panose="02020603050405020304" pitchFamily="18" charset="0"/>
                        </a:rPr>
                        <a:t>đạt </a:t>
                      </a:r>
                      <a:r>
                        <a:rPr lang="vi-VN" sz="1800" b="1" kern="1200">
                          <a:solidFill>
                            <a:schemeClr val="tx1"/>
                          </a:solidFill>
                          <a:effectLst/>
                          <a:latin typeface="Times New Roman" panose="02020603050405020304" pitchFamily="18" charset="0"/>
                          <a:ea typeface="+mn-ea"/>
                          <a:cs typeface="Times New Roman" panose="02020603050405020304" pitchFamily="18" charset="0"/>
                        </a:rPr>
                        <a:t>98,4%</a:t>
                      </a:r>
                      <a:r>
                        <a:rPr lang="vi-VN" sz="1800" b="0" kern="1200">
                          <a:solidFill>
                            <a:schemeClr val="tx1"/>
                          </a:solidFill>
                          <a:effectLst/>
                          <a:latin typeface="Times New Roman" panose="02020603050405020304" pitchFamily="18" charset="0"/>
                          <a:ea typeface="+mn-ea"/>
                          <a:cs typeface="Times New Roman" panose="02020603050405020304" pitchFamily="18" charset="0"/>
                        </a:rPr>
                        <a:t> </a:t>
                      </a:r>
                      <a:r>
                        <a:rPr lang="vi-VN" sz="1800" b="0" kern="1200" dirty="0">
                          <a:solidFill>
                            <a:schemeClr val="tx1"/>
                          </a:solidFill>
                          <a:effectLst/>
                          <a:latin typeface="Times New Roman" panose="02020603050405020304" pitchFamily="18" charset="0"/>
                          <a:ea typeface="+mn-ea"/>
                          <a:cs typeface="Times New Roman" panose="02020603050405020304" pitchFamily="18" charset="0"/>
                        </a:rPr>
                        <a:t>chiều dài toàn tuyến </a:t>
                      </a:r>
                      <a:r>
                        <a:rPr lang="vi-VN" sz="1800" b="0" kern="1200">
                          <a:solidFill>
                            <a:schemeClr val="tx1"/>
                          </a:solidFill>
                          <a:effectLst/>
                          <a:latin typeface="Times New Roman" panose="02020603050405020304" pitchFamily="18" charset="0"/>
                          <a:ea typeface="+mn-ea"/>
                          <a:cs typeface="Times New Roman" panose="02020603050405020304" pitchFamily="18" charset="0"/>
                        </a:rPr>
                        <a:t>(</a:t>
                      </a:r>
                      <a:r>
                        <a:rPr lang="vi-VN" sz="1800" b="1" kern="1200">
                          <a:solidFill>
                            <a:schemeClr val="tx1"/>
                          </a:solidFill>
                          <a:effectLst/>
                          <a:latin typeface="Times New Roman" panose="02020603050405020304" pitchFamily="18" charset="0"/>
                          <a:ea typeface="+mn-ea"/>
                          <a:cs typeface="Times New Roman" panose="02020603050405020304" pitchFamily="18" charset="0"/>
                        </a:rPr>
                        <a:t>116,4</a:t>
                      </a:r>
                      <a:r>
                        <a:rPr lang="nl-NL" sz="1800" b="1" kern="1200">
                          <a:solidFill>
                            <a:schemeClr val="tx1"/>
                          </a:solidFill>
                          <a:effectLst/>
                          <a:latin typeface="Times New Roman" panose="02020603050405020304" pitchFamily="18" charset="0"/>
                          <a:ea typeface="+mn-ea"/>
                          <a:cs typeface="Times New Roman" panose="02020603050405020304" pitchFamily="18" charset="0"/>
                        </a:rPr>
                        <a:t>/117,</a:t>
                      </a:r>
                      <a:r>
                        <a:rPr lang="vi-VN" sz="1800" b="1" kern="1200">
                          <a:solidFill>
                            <a:schemeClr val="tx1"/>
                          </a:solidFill>
                          <a:effectLst/>
                          <a:latin typeface="Times New Roman" panose="02020603050405020304" pitchFamily="18" charset="0"/>
                          <a:ea typeface="+mn-ea"/>
                          <a:cs typeface="Times New Roman" panose="02020603050405020304" pitchFamily="18" charset="0"/>
                        </a:rPr>
                        <a:t>9</a:t>
                      </a:r>
                      <a:r>
                        <a:rPr lang="nl-NL" sz="1800" b="1" kern="1200">
                          <a:solidFill>
                            <a:schemeClr val="tx1"/>
                          </a:solidFill>
                          <a:effectLst/>
                          <a:latin typeface="Times New Roman" panose="02020603050405020304" pitchFamily="18" charset="0"/>
                          <a:ea typeface="+mn-ea"/>
                          <a:cs typeface="Times New Roman" panose="02020603050405020304" pitchFamily="18" charset="0"/>
                        </a:rPr>
                        <a:t>km</a:t>
                      </a:r>
                      <a:r>
                        <a:rPr lang="vi-VN" sz="1800" b="0" kern="1200">
                          <a:solidFill>
                            <a:schemeClr val="tx1"/>
                          </a:solidFill>
                          <a:effectLst/>
                          <a:latin typeface="Times New Roman" panose="02020603050405020304" pitchFamily="18" charset="0"/>
                          <a:ea typeface="+mn-ea"/>
                          <a:cs typeface="Times New Roman" panose="02020603050405020304" pitchFamily="18" charset="0"/>
                        </a:rPr>
                        <a:t>)</a:t>
                      </a:r>
                      <a:r>
                        <a:rPr lang="nl-NL" sz="1800" b="0" kern="1200">
                          <a:solidFill>
                            <a:schemeClr val="tx1"/>
                          </a:solidFill>
                          <a:effectLst/>
                          <a:latin typeface="Times New Roman" panose="02020603050405020304" pitchFamily="18" charset="0"/>
                          <a:ea typeface="+mn-ea"/>
                          <a:cs typeface="Times New Roman" panose="02020603050405020304" pitchFamily="18" charset="0"/>
                        </a:rPr>
                        <a:t>.</a:t>
                      </a:r>
                      <a:r>
                        <a:rPr lang="vi-VN" sz="1800" b="0" kern="1200">
                          <a:solidFill>
                            <a:schemeClr val="tx1"/>
                          </a:solidFill>
                          <a:effectLst/>
                          <a:latin typeface="Times New Roman" panose="02020603050405020304" pitchFamily="18" charset="0"/>
                          <a:ea typeface="+mn-ea"/>
                          <a:cs typeface="Times New Roman" panose="02020603050405020304" pitchFamily="18" charset="0"/>
                        </a:rPr>
                        <a:t> Trong đó huyện Phù Mỹ là địa phương đã </a:t>
                      </a:r>
                      <a:r>
                        <a:rPr lang="vi-VN" sz="1800" b="0" kern="1200">
                          <a:solidFill>
                            <a:schemeClr val="dk1"/>
                          </a:solidFill>
                          <a:effectLst/>
                          <a:latin typeface="Times New Roman" panose="02020603050405020304" pitchFamily="18" charset="0"/>
                          <a:ea typeface="+mn-ea"/>
                          <a:cs typeface="Times New Roman" panose="02020603050405020304" pitchFamily="18" charset="0"/>
                        </a:rPr>
                        <a:t>bàn giao 100% chiều dài tuyến chính cho Chủ đầu tư, thấp huyện Tuy Phước đạt 95,2%</a:t>
                      </a: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1800" b="0" kern="1200">
                          <a:solidFill>
                            <a:schemeClr val="tx1"/>
                          </a:solidFill>
                          <a:effectLst/>
                          <a:latin typeface="Times New Roman" panose="02020603050405020304" pitchFamily="18" charset="0"/>
                          <a:ea typeface="+mn-ea"/>
                          <a:cs typeface="Times New Roman" panose="02020603050405020304" pitchFamily="18" charset="0"/>
                        </a:rPr>
                        <a:t> Các ngành, các địa phương </a:t>
                      </a:r>
                      <a:r>
                        <a:rPr lang="vi-VN" sz="1800" b="0" kern="1200">
                          <a:solidFill>
                            <a:schemeClr val="dk1"/>
                          </a:solidFill>
                          <a:effectLst/>
                          <a:latin typeface="Times New Roman" panose="02020603050405020304" pitchFamily="18" charset="0"/>
                          <a:ea typeface="+mn-ea"/>
                          <a:cs typeface="Times New Roman" panose="02020603050405020304" pitchFamily="18" charset="0"/>
                        </a:rPr>
                        <a:t>t</a:t>
                      </a:r>
                      <a:r>
                        <a:rPr lang="it-IT" sz="1800" b="0" kern="1200">
                          <a:solidFill>
                            <a:schemeClr val="dk1"/>
                          </a:solidFill>
                          <a:effectLst/>
                          <a:latin typeface="Times New Roman" panose="02020603050405020304" pitchFamily="18" charset="0"/>
                          <a:ea typeface="+mn-ea"/>
                          <a:cs typeface="Times New Roman" panose="02020603050405020304" pitchFamily="18" charset="0"/>
                        </a:rPr>
                        <a:t>iếp tục </a:t>
                      </a:r>
                      <a:r>
                        <a:rPr lang="vi-VN" sz="1800" b="0" kern="1200">
                          <a:solidFill>
                            <a:schemeClr val="dk1"/>
                          </a:solidFill>
                          <a:effectLst/>
                          <a:latin typeface="Times New Roman" panose="02020603050405020304" pitchFamily="18" charset="0"/>
                          <a:ea typeface="+mn-ea"/>
                          <a:cs typeface="Times New Roman" panose="02020603050405020304" pitchFamily="18" charset="0"/>
                        </a:rPr>
                        <a:t>triển khai các giải pháp nâng cao chất lượng các công trình xây dựng cơ bản trên địa bàn tỉnh</a:t>
                      </a:r>
                      <a:r>
                        <a:rPr lang="en-US" sz="1800" b="0" kern="1200">
                          <a:solidFill>
                            <a:schemeClr val="dk1"/>
                          </a:solidFill>
                          <a:effectLst/>
                          <a:latin typeface="Times New Roman" panose="02020603050405020304" pitchFamily="18" charset="0"/>
                          <a:ea typeface="+mn-ea"/>
                          <a:cs typeface="Times New Roman" panose="02020603050405020304" pitchFamily="18" charset="0"/>
                        </a:rPr>
                        <a:t>.</a:t>
                      </a: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en-US" sz="1800" b="0" kern="1200">
                          <a:solidFill>
                            <a:schemeClr val="dk1"/>
                          </a:solidFill>
                          <a:effectLst/>
                          <a:latin typeface="Times New Roman" panose="02020603050405020304" pitchFamily="18" charset="0"/>
                          <a:ea typeface="+mn-ea"/>
                          <a:cs typeface="Times New Roman" panose="02020603050405020304" pitchFamily="18" charset="0"/>
                        </a:rPr>
                        <a:t> </a:t>
                      </a:r>
                      <a:r>
                        <a:rPr lang="vi-VN" sz="1800" b="0" kern="1200">
                          <a:solidFill>
                            <a:schemeClr val="tx1"/>
                          </a:solidFill>
                          <a:effectLst/>
                          <a:latin typeface="Times New Roman" panose="02020603050405020304" pitchFamily="18" charset="0"/>
                          <a:ea typeface="+mn-ea"/>
                          <a:cs typeface="Times New Roman" panose="02020603050405020304" pitchFamily="18" charset="0"/>
                        </a:rPr>
                        <a:t>Các Sở quản lý công trình chuyên ngành, UBND các huyện, thị xã, thành phố thường xuyên, chủ động thực hiện công tác kiểm tra chất lượng công trình đạt kết quả tốt</a:t>
                      </a:r>
                      <a:endParaRPr lang="vi-VN" sz="1800" b="0" kern="120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6" name="TextBox 5">
            <a:extLst>
              <a:ext uri="{FF2B5EF4-FFF2-40B4-BE49-F238E27FC236}">
                <a16:creationId xmlns:a16="http://schemas.microsoft.com/office/drawing/2014/main" id="{93EF2A67-E697-52DD-6F39-0BAEA5AC34EE}"/>
              </a:ext>
            </a:extLst>
          </p:cNvPr>
          <p:cNvSpPr txBox="1"/>
          <p:nvPr/>
        </p:nvSpPr>
        <p:spPr>
          <a:xfrm>
            <a:off x="720565" y="326899"/>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sp>
        <p:nvSpPr>
          <p:cNvPr id="10" name="TextBox 9">
            <a:extLst>
              <a:ext uri="{FF2B5EF4-FFF2-40B4-BE49-F238E27FC236}">
                <a16:creationId xmlns:a16="http://schemas.microsoft.com/office/drawing/2014/main" id="{25C96158-722F-D4BE-94A7-161452760777}"/>
              </a:ext>
            </a:extLst>
          </p:cNvPr>
          <p:cNvSpPr txBox="1"/>
          <p:nvPr/>
        </p:nvSpPr>
        <p:spPr>
          <a:xfrm>
            <a:off x="1334359" y="801117"/>
            <a:ext cx="2247740" cy="461665"/>
          </a:xfrm>
          <a:prstGeom prst="rect">
            <a:avLst/>
          </a:prstGeom>
          <a:noFill/>
        </p:spPr>
        <p:txBody>
          <a:bodyPr wrap="square">
            <a:spAutoFit/>
          </a:bodyPr>
          <a:lstStyle/>
          <a:p>
            <a:pPr>
              <a:lnSpc>
                <a:spcPct val="100000"/>
              </a:lnSpc>
            </a:pPr>
            <a:r>
              <a:rPr lang="vi-VN" sz="2400" b="1" dirty="0">
                <a:latin typeface="+mj-lt"/>
                <a:cs typeface="Arial" panose="020B0604020202020204" pitchFamily="34" charset="0"/>
              </a:rPr>
              <a:t>2</a:t>
            </a:r>
            <a:r>
              <a:rPr lang="vi-VN" sz="2400" b="1">
                <a:latin typeface="+mj-lt"/>
                <a:cs typeface="Arial" panose="020B0604020202020204" pitchFamily="34" charset="0"/>
              </a:rPr>
              <a:t>.2</a:t>
            </a:r>
            <a:r>
              <a:rPr lang="vi-VN" sz="2400" b="1" dirty="0">
                <a:latin typeface="+mj-lt"/>
                <a:cs typeface="Arial" panose="020B0604020202020204" pitchFamily="34" charset="0"/>
              </a:rPr>
              <a:t>. Xây dựng</a:t>
            </a:r>
          </a:p>
        </p:txBody>
      </p:sp>
    </p:spTree>
    <p:extLst>
      <p:ext uri="{BB962C8B-B14F-4D97-AF65-F5344CB8AC3E}">
        <p14:creationId xmlns:p14="http://schemas.microsoft.com/office/powerpoint/2010/main" val="328340644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3810210370"/>
              </p:ext>
            </p:extLst>
          </p:nvPr>
        </p:nvGraphicFramePr>
        <p:xfrm>
          <a:off x="582456" y="1571713"/>
          <a:ext cx="11027088" cy="3972272"/>
        </p:xfrm>
        <a:graphic>
          <a:graphicData uri="http://schemas.openxmlformats.org/drawingml/2006/table">
            <a:tbl>
              <a:tblPr firstRow="1" bandRow="1"/>
              <a:tblGrid>
                <a:gridCol w="11027088">
                  <a:extLst>
                    <a:ext uri="{9D8B030D-6E8A-4147-A177-3AD203B41FA5}">
                      <a16:colId xmlns:a16="http://schemas.microsoft.com/office/drawing/2014/main" val="3655493598"/>
                    </a:ext>
                  </a:extLst>
                </a:gridCol>
              </a:tblGrid>
              <a:tr h="3454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Thị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trường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hàng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hóa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phong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phú</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dạng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giá</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cả</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ổn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định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đáp</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ứng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tốt</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nhu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cầu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mua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sắm</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tiêu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dùng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dân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nl-NL" sz="2000" b="0" kern="1200">
                          <a:solidFill>
                            <a:schemeClr val="dk1"/>
                          </a:solidFill>
                          <a:effectLst/>
                          <a:latin typeface="Times New Roman" panose="02020603050405020304" pitchFamily="18" charset="0"/>
                          <a:ea typeface="+mn-ea"/>
                          <a:cs typeface="Times New Roman" panose="02020603050405020304" pitchFamily="18" charset="0"/>
                        </a:rPr>
                        <a:t>Tổng mức bán lẻ hàng hoá và doanh thu dịch vụ năm 20</a:t>
                      </a:r>
                      <a:r>
                        <a:rPr lang="vi-VN" sz="2000" b="0" kern="1200">
                          <a:solidFill>
                            <a:schemeClr val="dk1"/>
                          </a:solidFill>
                          <a:effectLst/>
                          <a:latin typeface="Times New Roman" panose="02020603050405020304" pitchFamily="18" charset="0"/>
                          <a:ea typeface="+mn-ea"/>
                          <a:cs typeface="Times New Roman" panose="02020603050405020304" pitchFamily="18" charset="0"/>
                        </a:rPr>
                        <a:t>2</a:t>
                      </a:r>
                      <a:r>
                        <a:rPr lang="en-US" sz="2000" b="0" kern="1200">
                          <a:solidFill>
                            <a:schemeClr val="dk1"/>
                          </a:solidFill>
                          <a:effectLst/>
                          <a:latin typeface="Times New Roman" panose="02020603050405020304" pitchFamily="18" charset="0"/>
                          <a:ea typeface="+mn-ea"/>
                          <a:cs typeface="Times New Roman" panose="02020603050405020304" pitchFamily="18" charset="0"/>
                        </a:rPr>
                        <a:t>3</a:t>
                      </a:r>
                      <a:r>
                        <a:rPr lang="nl-NL" sz="2000" b="0" kern="1200">
                          <a:solidFill>
                            <a:schemeClr val="dk1"/>
                          </a:solidFill>
                          <a:effectLst/>
                          <a:latin typeface="Times New Roman" panose="02020603050405020304" pitchFamily="18" charset="0"/>
                          <a:ea typeface="+mn-ea"/>
                          <a:cs typeface="Times New Roman" panose="02020603050405020304" pitchFamily="18" charset="0"/>
                        </a:rPr>
                        <a:t> ước đạt </a:t>
                      </a:r>
                      <a:r>
                        <a:rPr lang="en-US" sz="2000" b="0" kern="1200">
                          <a:solidFill>
                            <a:schemeClr val="dk1"/>
                          </a:solidFill>
                          <a:effectLst/>
                          <a:latin typeface="Times New Roman" panose="02020603050405020304" pitchFamily="18" charset="0"/>
                          <a:ea typeface="+mn-ea"/>
                          <a:cs typeface="Times New Roman" panose="02020603050405020304" pitchFamily="18" charset="0"/>
                        </a:rPr>
                        <a:t>103.102,5</a:t>
                      </a:r>
                      <a:r>
                        <a:rPr lang="nl-NL" sz="2000" b="0" kern="1200">
                          <a:solidFill>
                            <a:schemeClr val="dk1"/>
                          </a:solidFill>
                          <a:effectLst/>
                          <a:latin typeface="Times New Roman" panose="02020603050405020304" pitchFamily="18" charset="0"/>
                          <a:ea typeface="+mn-ea"/>
                          <a:cs typeface="Times New Roman" panose="02020603050405020304" pitchFamily="18" charset="0"/>
                        </a:rPr>
                        <a:t> tỷ đồng, đạt 97,02% kế hoạch năm (</a:t>
                      </a:r>
                      <a:r>
                        <a:rPr lang="en-US" sz="2000" b="0" kern="1200">
                          <a:solidFill>
                            <a:schemeClr val="dk1"/>
                          </a:solidFill>
                          <a:effectLst/>
                          <a:latin typeface="Times New Roman" panose="02020603050405020304" pitchFamily="18" charset="0"/>
                          <a:ea typeface="+mn-ea"/>
                          <a:cs typeface="Times New Roman" panose="02020603050405020304" pitchFamily="18" charset="0"/>
                        </a:rPr>
                        <a:t>kế hoạch năm 2023 là 106.264 tỷ đồng), tăng 15,1% so với cùng kỳ.</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nl-NL" sz="2000" b="0" kern="1200">
                          <a:solidFill>
                            <a:schemeClr val="dk1"/>
                          </a:solidFill>
                          <a:effectLst/>
                          <a:latin typeface="Times New Roman" panose="02020603050405020304" pitchFamily="18" charset="0"/>
                          <a:ea typeface="+mn-ea"/>
                          <a:cs typeface="Times New Roman" panose="02020603050405020304" pitchFamily="18" charset="0"/>
                        </a:rPr>
                        <a:t>Công tác tổ chức các chương trình khuyến mại, giảm giá, đưa hàng Việt về nông thôn, góp phần bình ổn giá cả thị trường, kích cầu tiêu dùng tại các địa phương luôn được chú ý tăng cường</a:t>
                      </a:r>
                      <a:endParaRPr lang="en-US"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18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48528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endParaRPr lang="en-US" sz="2800" b="0" kern="1200" noProof="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6" name="TextBox 5">
            <a:extLst>
              <a:ext uri="{FF2B5EF4-FFF2-40B4-BE49-F238E27FC236}">
                <a16:creationId xmlns:a16="http://schemas.microsoft.com/office/drawing/2014/main" id="{1CB0CB7C-2336-84B1-57C9-3361036915F6}"/>
              </a:ext>
            </a:extLst>
          </p:cNvPr>
          <p:cNvSpPr txBox="1"/>
          <p:nvPr/>
        </p:nvSpPr>
        <p:spPr>
          <a:xfrm>
            <a:off x="694611" y="272372"/>
            <a:ext cx="679606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3. </a:t>
            </a:r>
            <a:r>
              <a:rPr lang="en-US" sz="2400" b="1" spc="-20">
                <a:solidFill>
                  <a:srgbClr val="100717"/>
                </a:solidFill>
                <a:latin typeface="Times New Roman" panose="02020603050405020304" pitchFamily="18" charset="0"/>
                <a:cs typeface="Times New Roman" panose="02020603050405020304" pitchFamily="18" charset="0"/>
              </a:rPr>
              <a:t>Thương mại, dịch vụ, du lịch, tài chính</a:t>
            </a:r>
            <a:endParaRPr lang="vi-VN" sz="2400" b="1">
              <a:latin typeface="+mj-lt"/>
              <a:cs typeface="Arial" panose="020B0604020202020204" pitchFamily="34" charset="0"/>
            </a:endParaRPr>
          </a:p>
        </p:txBody>
      </p:sp>
      <p:sp>
        <p:nvSpPr>
          <p:cNvPr id="7" name="TextBox 6">
            <a:extLst>
              <a:ext uri="{FF2B5EF4-FFF2-40B4-BE49-F238E27FC236}">
                <a16:creationId xmlns:a16="http://schemas.microsoft.com/office/drawing/2014/main" id="{C04F4D96-45AD-953D-5897-218BC956CD36}"/>
              </a:ext>
            </a:extLst>
          </p:cNvPr>
          <p:cNvSpPr txBox="1"/>
          <p:nvPr/>
        </p:nvSpPr>
        <p:spPr>
          <a:xfrm>
            <a:off x="1321863" y="691210"/>
            <a:ext cx="679606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3.1. </a:t>
            </a:r>
            <a:r>
              <a:rPr lang="en-US" sz="2400" b="1" spc="-20" dirty="0" err="1">
                <a:solidFill>
                  <a:srgbClr val="100717"/>
                </a:solidFill>
                <a:latin typeface="Times New Roman" panose="02020603050405020304" pitchFamily="18" charset="0"/>
                <a:cs typeface="Times New Roman" panose="02020603050405020304" pitchFamily="18" charset="0"/>
              </a:rPr>
              <a:t>Thương</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mại</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dịch</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vụ</a:t>
            </a:r>
            <a:endParaRPr lang="vi-VN" sz="2400" b="1" dirty="0">
              <a:latin typeface="+mj-lt"/>
              <a:cs typeface="Arial" panose="020B0604020202020204" pitchFamily="34" charset="0"/>
            </a:endParaRPr>
          </a:p>
        </p:txBody>
      </p:sp>
    </p:spTree>
    <p:extLst>
      <p:ext uri="{BB962C8B-B14F-4D97-AF65-F5344CB8AC3E}">
        <p14:creationId xmlns:p14="http://schemas.microsoft.com/office/powerpoint/2010/main" val="213681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D6FE299-8573-1A4B-3C63-313A94891E7F}"/>
              </a:ext>
            </a:extLst>
          </p:cNvPr>
          <p:cNvGrpSpPr>
            <a:grpSpLocks/>
          </p:cNvGrpSpPr>
          <p:nvPr/>
        </p:nvGrpSpPr>
        <p:grpSpPr>
          <a:xfrm>
            <a:off x="8931232" y="1815933"/>
            <a:ext cx="2998735" cy="1678297"/>
            <a:chOff x="5344188" y="615842"/>
            <a:chExt cx="2327323" cy="954635"/>
          </a:xfrm>
        </p:grpSpPr>
        <p:grpSp>
          <p:nvGrpSpPr>
            <p:cNvPr id="28" name="Group 27">
              <a:extLst>
                <a:ext uri="{FF2B5EF4-FFF2-40B4-BE49-F238E27FC236}">
                  <a16:creationId xmlns:a16="http://schemas.microsoft.com/office/drawing/2014/main" id="{0B90EE65-5738-4626-8A22-5E90379DC67A}"/>
                </a:ext>
              </a:extLst>
            </p:cNvPr>
            <p:cNvGrpSpPr>
              <a:grpSpLocks/>
            </p:cNvGrpSpPr>
            <p:nvPr/>
          </p:nvGrpSpPr>
          <p:grpSpPr>
            <a:xfrm>
              <a:off x="5344188" y="615842"/>
              <a:ext cx="2327323" cy="954635"/>
              <a:chOff x="2466519" y="326131"/>
              <a:chExt cx="2976909" cy="1381499"/>
            </a:xfrm>
          </p:grpSpPr>
          <p:sp>
            <p:nvSpPr>
              <p:cNvPr id="26" name="Rectangle 25">
                <a:extLst>
                  <a:ext uri="{FF2B5EF4-FFF2-40B4-BE49-F238E27FC236}">
                    <a16:creationId xmlns:a16="http://schemas.microsoft.com/office/drawing/2014/main" id="{E4C1109C-E907-4891-AAC9-9B2777BED936}"/>
                  </a:ext>
                </a:extLst>
              </p:cNvPr>
              <p:cNvSpPr>
                <a:spLocks/>
              </p:cNvSpPr>
              <p:nvPr/>
            </p:nvSpPr>
            <p:spPr>
              <a:xfrm>
                <a:off x="2472321" y="326131"/>
                <a:ext cx="2971107" cy="1381499"/>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28575">
                    <a:solidFill>
                      <a:schemeClr val="accent3"/>
                    </a:solidFill>
                  </a:ln>
                </a:endParaRPr>
              </a:p>
            </p:txBody>
          </p:sp>
          <p:sp>
            <p:nvSpPr>
              <p:cNvPr id="27" name="Rectangle 26">
                <a:extLst>
                  <a:ext uri="{FF2B5EF4-FFF2-40B4-BE49-F238E27FC236}">
                    <a16:creationId xmlns:a16="http://schemas.microsoft.com/office/drawing/2014/main" id="{DED54E44-91A3-49A6-8236-3EFCF1989608}"/>
                  </a:ext>
                </a:extLst>
              </p:cNvPr>
              <p:cNvSpPr>
                <a:spLocks/>
              </p:cNvSpPr>
              <p:nvPr/>
            </p:nvSpPr>
            <p:spPr>
              <a:xfrm>
                <a:off x="2466519" y="337788"/>
                <a:ext cx="2971108" cy="136026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39" name="Google Shape;2624;p37">
              <a:extLst>
                <a:ext uri="{FF2B5EF4-FFF2-40B4-BE49-F238E27FC236}">
                  <a16:creationId xmlns:a16="http://schemas.microsoft.com/office/drawing/2014/main" id="{7264A84C-57F7-F74D-C532-6F7E2AD94E1E}"/>
                </a:ext>
              </a:extLst>
            </p:cNvPr>
            <p:cNvSpPr txBox="1">
              <a:spLocks/>
            </p:cNvSpPr>
            <p:nvPr/>
          </p:nvSpPr>
          <p:spPr>
            <a:xfrm>
              <a:off x="5674126" y="658400"/>
              <a:ext cx="1696367" cy="318151"/>
            </a:xfrm>
            <a:prstGeom prst="rect">
              <a:avLst/>
            </a:prstGeom>
            <a:noFill/>
            <a:ln>
              <a:noFill/>
            </a:ln>
          </p:spPr>
          <p:txBody>
            <a:bodyPr spcFirstLastPara="1" wrap="square" lIns="91425" tIns="91425" rIns="91425" bIns="91425" anchor="ctr" anchorCtr="0">
              <a:noAutofit/>
            </a:bodyPr>
            <a:lstStyle/>
            <a:p>
              <a:pPr algn="ctr" defTabSz="914377">
                <a:defRPr/>
              </a:pPr>
              <a:r>
                <a:rPr lang="en-US" sz="3200" b="1">
                  <a:solidFill>
                    <a:srgbClr val="C00000"/>
                  </a:solidFill>
                  <a:latin typeface="Times New Roman" panose="02020603050405020304" pitchFamily="18" charset="0"/>
                  <a:ea typeface="Roboto"/>
                  <a:cs typeface="Times New Roman" panose="02020603050405020304" pitchFamily="18" charset="0"/>
                  <a:sym typeface="Roboto"/>
                </a:rPr>
                <a:t>1.600</a:t>
              </a:r>
              <a:r>
                <a:rPr lang="en-US" sz="3200" b="1">
                  <a:latin typeface="Times New Roman" panose="02020603050405020304" pitchFamily="18" charset="0"/>
                  <a:ea typeface="Roboto"/>
                  <a:cs typeface="Times New Roman" panose="02020603050405020304" pitchFamily="18" charset="0"/>
                  <a:sym typeface="Roboto"/>
                </a:rPr>
                <a:t> </a:t>
              </a:r>
              <a:r>
                <a:rPr lang="en-US" b="1">
                  <a:solidFill>
                    <a:schemeClr val="accent6">
                      <a:lumMod val="50000"/>
                    </a:schemeClr>
                  </a:solidFill>
                  <a:latin typeface="Times New Roman" panose="02020603050405020304" pitchFamily="18" charset="0"/>
                  <a:ea typeface="Roboto"/>
                  <a:cs typeface="Times New Roman" panose="02020603050405020304" pitchFamily="18" charset="0"/>
                  <a:sym typeface="Roboto"/>
                </a:rPr>
                <a:t>triệu </a:t>
              </a:r>
              <a:r>
                <a:rPr lang="en-US" b="1" dirty="0">
                  <a:solidFill>
                    <a:schemeClr val="accent6">
                      <a:lumMod val="50000"/>
                    </a:schemeClr>
                  </a:solidFill>
                  <a:latin typeface="Times New Roman" panose="02020603050405020304" pitchFamily="18" charset="0"/>
                  <a:ea typeface="Roboto"/>
                  <a:cs typeface="Times New Roman" panose="02020603050405020304" pitchFamily="18" charset="0"/>
                  <a:sym typeface="Roboto"/>
                </a:rPr>
                <a:t>USD</a:t>
              </a:r>
              <a:endParaRPr lang="en-US" sz="1600" dirty="0">
                <a:solidFill>
                  <a:schemeClr val="accent6">
                    <a:lumMod val="50000"/>
                  </a:schemeClr>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43" name="Google Shape;2623;p37">
              <a:extLst>
                <a:ext uri="{FF2B5EF4-FFF2-40B4-BE49-F238E27FC236}">
                  <a16:creationId xmlns:a16="http://schemas.microsoft.com/office/drawing/2014/main" id="{30203544-5CA4-077B-B78C-B19B96F8FC77}"/>
                </a:ext>
              </a:extLst>
            </p:cNvPr>
            <p:cNvSpPr txBox="1">
              <a:spLocks/>
            </p:cNvSpPr>
            <p:nvPr/>
          </p:nvSpPr>
          <p:spPr>
            <a:xfrm>
              <a:off x="5795546" y="1019198"/>
              <a:ext cx="1553081" cy="546144"/>
            </a:xfrm>
            <a:prstGeom prst="rect">
              <a:avLst/>
            </a:prstGeom>
            <a:noFill/>
            <a:ln>
              <a:noFill/>
            </a:ln>
          </p:spPr>
          <p:txBody>
            <a:bodyPr spcFirstLastPara="1" wrap="square" lIns="91425" tIns="91425" rIns="91425" bIns="91425" anchor="ctr" anchorCtr="0">
              <a:noAutofit/>
            </a:bodyPr>
            <a:lstStyle/>
            <a:p>
              <a:pPr algn="ctr"/>
              <a:r>
                <a:rPr lang="en" sz="1600" b="1" dirty="0">
                  <a:solidFill>
                    <a:schemeClr val="dk1"/>
                  </a:solidFill>
                  <a:latin typeface="Times New Roman" panose="02020603050405020304" pitchFamily="18" charset="0"/>
                  <a:ea typeface="Roboto"/>
                  <a:cs typeface="Times New Roman" panose="02020603050405020304" pitchFamily="18" charset="0"/>
                  <a:sym typeface="Roboto"/>
                </a:rPr>
                <a:t>Kim ngạch </a:t>
              </a:r>
              <a:r>
                <a:rPr lang="vi-VN" sz="1600" b="1" dirty="0">
                  <a:solidFill>
                    <a:schemeClr val="dk1"/>
                  </a:solidFill>
                  <a:latin typeface="Times New Roman" panose="02020603050405020304" pitchFamily="18" charset="0"/>
                  <a:ea typeface="Roboto"/>
                  <a:cs typeface="Times New Roman" panose="02020603050405020304" pitchFamily="18" charset="0"/>
                  <a:sym typeface="Roboto"/>
                </a:rPr>
                <a:t>xuất</a:t>
              </a:r>
              <a:r>
                <a:rPr lang="en" sz="1600" b="1" dirty="0">
                  <a:solidFill>
                    <a:schemeClr val="dk1"/>
                  </a:solidFill>
                  <a:latin typeface="Times New Roman" panose="02020603050405020304" pitchFamily="18" charset="0"/>
                  <a:ea typeface="Roboto"/>
                  <a:cs typeface="Times New Roman" panose="02020603050405020304" pitchFamily="18" charset="0"/>
                  <a:sym typeface="Roboto"/>
                </a:rPr>
                <a:t> khẩu</a:t>
              </a:r>
            </a:p>
            <a:p>
              <a:pPr algn="ctr"/>
              <a:r>
                <a:rPr lang="en" sz="1200" baseline="30000" dirty="0">
                  <a:solidFill>
                    <a:schemeClr val="dk1"/>
                  </a:solidFill>
                  <a:latin typeface="+mj-lt"/>
                  <a:ea typeface="Roboto"/>
                  <a:cs typeface="Roboto"/>
                  <a:sym typeface="Roboto"/>
                </a:rPr>
                <a:t>_________________________</a:t>
              </a:r>
            </a:p>
            <a:p>
              <a:pPr algn="ctr" defTabSz="914377">
                <a:defRPr/>
              </a:pPr>
              <a:r>
                <a:rPr lang="en-US" sz="2133" b="1">
                  <a:solidFill>
                    <a:srgbClr val="CC898E">
                      <a:lumMod val="75000"/>
                    </a:srgbClr>
                  </a:solidFill>
                  <a:latin typeface="Arial" panose="020B0604020202020204" pitchFamily="34" charset="0"/>
                  <a:ea typeface="Roboto" panose="02000000000000000000" pitchFamily="2" charset="0"/>
                  <a:cs typeface="Arial" panose="020B0604020202020204" pitchFamily="34" charset="0"/>
                  <a:sym typeface="Wingdings 3" panose="05040102010807070707" pitchFamily="18" charset="2"/>
                </a:rPr>
                <a:t>  2,8 %</a:t>
              </a:r>
              <a:endParaRPr lang="en-US" sz="2133" b="1" dirty="0">
                <a:latin typeface="Arial" panose="020B0604020202020204" pitchFamily="34" charset="0"/>
                <a:cs typeface="Arial" panose="020B0604020202020204" pitchFamily="34" charset="0"/>
              </a:endParaRPr>
            </a:p>
            <a:p>
              <a:pPr algn="ctr"/>
              <a:endParaRPr sz="1200" dirty="0">
                <a:solidFill>
                  <a:schemeClr val="dk1"/>
                </a:solidFill>
                <a:latin typeface="+mj-lt"/>
                <a:ea typeface="Roboto"/>
                <a:cs typeface="Roboto"/>
                <a:sym typeface="Roboto"/>
              </a:endParaRPr>
            </a:p>
          </p:txBody>
        </p:sp>
        <p:sp>
          <p:nvSpPr>
            <p:cNvPr id="44" name="Isosceles Triangle 43">
              <a:extLst>
                <a:ext uri="{FF2B5EF4-FFF2-40B4-BE49-F238E27FC236}">
                  <a16:creationId xmlns:a16="http://schemas.microsoft.com/office/drawing/2014/main" id="{50C95BBD-E23A-B1B8-65E6-50F0672F1BF9}"/>
                </a:ext>
              </a:extLst>
            </p:cNvPr>
            <p:cNvSpPr>
              <a:spLocks/>
            </p:cNvSpPr>
            <p:nvPr/>
          </p:nvSpPr>
          <p:spPr>
            <a:xfrm rot="10800000">
              <a:off x="6047804" y="1263897"/>
              <a:ext cx="220133" cy="16976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a:extLst>
              <a:ext uri="{FF2B5EF4-FFF2-40B4-BE49-F238E27FC236}">
                <a16:creationId xmlns:a16="http://schemas.microsoft.com/office/drawing/2014/main" id="{E56EEAD7-BA7C-5393-023B-57E291DB0A7A}"/>
              </a:ext>
            </a:extLst>
          </p:cNvPr>
          <p:cNvGrpSpPr>
            <a:grpSpLocks/>
          </p:cNvGrpSpPr>
          <p:nvPr/>
        </p:nvGrpSpPr>
        <p:grpSpPr>
          <a:xfrm>
            <a:off x="8907977" y="4281108"/>
            <a:ext cx="3004390" cy="1890652"/>
            <a:chOff x="5346834" y="2051588"/>
            <a:chExt cx="2324678" cy="934772"/>
          </a:xfrm>
        </p:grpSpPr>
        <p:grpSp>
          <p:nvGrpSpPr>
            <p:cNvPr id="40" name="Group 39">
              <a:extLst>
                <a:ext uri="{FF2B5EF4-FFF2-40B4-BE49-F238E27FC236}">
                  <a16:creationId xmlns:a16="http://schemas.microsoft.com/office/drawing/2014/main" id="{BE3E5856-2A5B-1525-172D-221374DB900C}"/>
                </a:ext>
              </a:extLst>
            </p:cNvPr>
            <p:cNvGrpSpPr>
              <a:grpSpLocks/>
            </p:cNvGrpSpPr>
            <p:nvPr/>
          </p:nvGrpSpPr>
          <p:grpSpPr>
            <a:xfrm>
              <a:off x="5346834" y="2051588"/>
              <a:ext cx="2324678" cy="912070"/>
              <a:chOff x="2466519" y="326131"/>
              <a:chExt cx="2976909" cy="1381499"/>
            </a:xfrm>
          </p:grpSpPr>
          <p:sp>
            <p:nvSpPr>
              <p:cNvPr id="41" name="Rectangle 40">
                <a:extLst>
                  <a:ext uri="{FF2B5EF4-FFF2-40B4-BE49-F238E27FC236}">
                    <a16:creationId xmlns:a16="http://schemas.microsoft.com/office/drawing/2014/main" id="{F77FA335-6173-114D-DB59-E0B0D744875D}"/>
                  </a:ext>
                </a:extLst>
              </p:cNvPr>
              <p:cNvSpPr>
                <a:spLocks/>
              </p:cNvSpPr>
              <p:nvPr/>
            </p:nvSpPr>
            <p:spPr>
              <a:xfrm>
                <a:off x="2472321" y="326131"/>
                <a:ext cx="2971107" cy="1381499"/>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28575">
                    <a:solidFill>
                      <a:schemeClr val="accent3"/>
                    </a:solidFill>
                  </a:ln>
                </a:endParaRPr>
              </a:p>
            </p:txBody>
          </p:sp>
          <p:sp>
            <p:nvSpPr>
              <p:cNvPr id="42" name="Rectangle 41">
                <a:extLst>
                  <a:ext uri="{FF2B5EF4-FFF2-40B4-BE49-F238E27FC236}">
                    <a16:creationId xmlns:a16="http://schemas.microsoft.com/office/drawing/2014/main" id="{9BF3F1D0-FD69-04F3-1CB0-90127AAFA987}"/>
                  </a:ext>
                </a:extLst>
              </p:cNvPr>
              <p:cNvSpPr>
                <a:spLocks/>
              </p:cNvSpPr>
              <p:nvPr/>
            </p:nvSpPr>
            <p:spPr>
              <a:xfrm>
                <a:off x="2466519" y="337788"/>
                <a:ext cx="2971108" cy="136026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38" name="Google Shape;2624;p37">
              <a:extLst>
                <a:ext uri="{FF2B5EF4-FFF2-40B4-BE49-F238E27FC236}">
                  <a16:creationId xmlns:a16="http://schemas.microsoft.com/office/drawing/2014/main" id="{E99E09BE-73DB-3EA0-743A-B6780F7EC077}"/>
                </a:ext>
              </a:extLst>
            </p:cNvPr>
            <p:cNvSpPr txBox="1">
              <a:spLocks/>
            </p:cNvSpPr>
            <p:nvPr/>
          </p:nvSpPr>
          <p:spPr>
            <a:xfrm>
              <a:off x="5675100" y="2100957"/>
              <a:ext cx="1696367" cy="318151"/>
            </a:xfrm>
            <a:prstGeom prst="rect">
              <a:avLst/>
            </a:prstGeom>
            <a:noFill/>
            <a:ln>
              <a:noFill/>
            </a:ln>
          </p:spPr>
          <p:txBody>
            <a:bodyPr spcFirstLastPara="1" wrap="square" lIns="91425" tIns="91425" rIns="91425" bIns="91425" anchor="ctr" anchorCtr="0">
              <a:noAutofit/>
            </a:bodyPr>
            <a:lstStyle/>
            <a:p>
              <a:pPr algn="ctr" defTabSz="914377">
                <a:defRPr/>
              </a:pPr>
              <a:r>
                <a:rPr lang="en-US" sz="3200" b="1">
                  <a:solidFill>
                    <a:srgbClr val="C00000"/>
                  </a:solidFill>
                  <a:latin typeface="Times New Roman" panose="02020603050405020304" pitchFamily="18" charset="0"/>
                  <a:ea typeface="Roboto"/>
                  <a:cs typeface="Times New Roman" panose="02020603050405020304" pitchFamily="18" charset="0"/>
                  <a:sym typeface="Roboto"/>
                </a:rPr>
                <a:t>435</a:t>
              </a:r>
              <a:r>
                <a:rPr lang="en-US" sz="3200" b="1">
                  <a:latin typeface="Times New Roman" panose="02020603050405020304" pitchFamily="18" charset="0"/>
                  <a:ea typeface="Roboto"/>
                  <a:cs typeface="Times New Roman" panose="02020603050405020304" pitchFamily="18" charset="0"/>
                  <a:sym typeface="Roboto"/>
                </a:rPr>
                <a:t> </a:t>
              </a:r>
              <a:r>
                <a:rPr lang="en-US" sz="1200" b="1">
                  <a:solidFill>
                    <a:schemeClr val="accent6">
                      <a:lumMod val="50000"/>
                    </a:schemeClr>
                  </a:solidFill>
                  <a:latin typeface="Times New Roman" panose="02020603050405020304" pitchFamily="18" charset="0"/>
                  <a:ea typeface="Roboto"/>
                  <a:cs typeface="Times New Roman" panose="02020603050405020304" pitchFamily="18" charset="0"/>
                  <a:sym typeface="Roboto"/>
                </a:rPr>
                <a:t>triệu </a:t>
              </a:r>
              <a:r>
                <a:rPr lang="en-US" sz="1200" b="1" dirty="0">
                  <a:solidFill>
                    <a:schemeClr val="accent6">
                      <a:lumMod val="50000"/>
                    </a:schemeClr>
                  </a:solidFill>
                  <a:latin typeface="Times New Roman" panose="02020603050405020304" pitchFamily="18" charset="0"/>
                  <a:ea typeface="Roboto"/>
                  <a:cs typeface="Times New Roman" panose="02020603050405020304" pitchFamily="18" charset="0"/>
                  <a:sym typeface="Roboto"/>
                </a:rPr>
                <a:t>USD</a:t>
              </a:r>
              <a:endParaRPr lang="en-US" sz="1600" dirty="0">
                <a:solidFill>
                  <a:schemeClr val="accent6">
                    <a:lumMod val="50000"/>
                  </a:schemeClr>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17" name="Google Shape;2623;p37">
              <a:extLst>
                <a:ext uri="{FF2B5EF4-FFF2-40B4-BE49-F238E27FC236}">
                  <a16:creationId xmlns:a16="http://schemas.microsoft.com/office/drawing/2014/main" id="{819C62AF-660F-4A4C-8D60-DED895CA4F86}"/>
                </a:ext>
              </a:extLst>
            </p:cNvPr>
            <p:cNvSpPr txBox="1">
              <a:spLocks/>
            </p:cNvSpPr>
            <p:nvPr/>
          </p:nvSpPr>
          <p:spPr>
            <a:xfrm>
              <a:off x="5896459" y="2440216"/>
              <a:ext cx="1553081" cy="546144"/>
            </a:xfrm>
            <a:prstGeom prst="rect">
              <a:avLst/>
            </a:prstGeom>
            <a:noFill/>
            <a:ln>
              <a:noFill/>
            </a:ln>
          </p:spPr>
          <p:txBody>
            <a:bodyPr spcFirstLastPara="1" wrap="square" lIns="91425" tIns="91425" rIns="91425" bIns="91425" anchor="ctr" anchorCtr="0">
              <a:noAutofit/>
            </a:bodyPr>
            <a:lstStyle/>
            <a:p>
              <a:pPr algn="ctr"/>
              <a:r>
                <a:rPr lang="en" sz="1600" b="1" dirty="0">
                  <a:solidFill>
                    <a:schemeClr val="dk1"/>
                  </a:solidFill>
                  <a:latin typeface="Times New Roman" panose="02020603050405020304" pitchFamily="18" charset="0"/>
                  <a:ea typeface="Roboto"/>
                  <a:cs typeface="Times New Roman" panose="02020603050405020304" pitchFamily="18" charset="0"/>
                  <a:sym typeface="Roboto"/>
                </a:rPr>
                <a:t>Kim ngạch nhập khẩu</a:t>
              </a:r>
            </a:p>
            <a:p>
              <a:pPr algn="ctr"/>
              <a:r>
                <a:rPr lang="en" sz="1200" baseline="30000" dirty="0">
                  <a:solidFill>
                    <a:schemeClr val="dk1"/>
                  </a:solidFill>
                  <a:latin typeface="+mj-lt"/>
                  <a:ea typeface="Roboto"/>
                  <a:cs typeface="Roboto"/>
                  <a:sym typeface="Roboto"/>
                </a:rPr>
                <a:t>_________________________</a:t>
              </a:r>
            </a:p>
            <a:p>
              <a:pPr algn="ctr" defTabSz="914377">
                <a:defRPr/>
              </a:pPr>
              <a:r>
                <a:rPr lang="en-US" sz="2400" b="1">
                  <a:solidFill>
                    <a:srgbClr val="CC898E">
                      <a:lumMod val="75000"/>
                    </a:srgbClr>
                  </a:solidFill>
                  <a:latin typeface="Arial" panose="020B0604020202020204" pitchFamily="34" charset="0"/>
                  <a:ea typeface="Roboto" panose="02000000000000000000" pitchFamily="2" charset="0"/>
                  <a:cs typeface="Arial" panose="020B0604020202020204" pitchFamily="34" charset="0"/>
                  <a:sym typeface="Wingdings 3" panose="05040102010807070707" pitchFamily="18" charset="2"/>
                </a:rPr>
                <a:t> 10,2%</a:t>
              </a:r>
              <a:endParaRPr lang="en-US" sz="2400" b="1" dirty="0">
                <a:latin typeface="Arial" panose="020B0604020202020204" pitchFamily="34" charset="0"/>
                <a:cs typeface="Arial" panose="020B0604020202020204" pitchFamily="34" charset="0"/>
              </a:endParaRPr>
            </a:p>
            <a:p>
              <a:pPr algn="ctr"/>
              <a:endParaRPr sz="1200" dirty="0">
                <a:solidFill>
                  <a:schemeClr val="dk1"/>
                </a:solidFill>
                <a:latin typeface="+mj-lt"/>
                <a:ea typeface="Roboto"/>
                <a:cs typeface="Roboto"/>
                <a:sym typeface="Roboto"/>
              </a:endParaRPr>
            </a:p>
          </p:txBody>
        </p:sp>
        <p:sp>
          <p:nvSpPr>
            <p:cNvPr id="45" name="Isosceles Triangle 44">
              <a:extLst>
                <a:ext uri="{FF2B5EF4-FFF2-40B4-BE49-F238E27FC236}">
                  <a16:creationId xmlns:a16="http://schemas.microsoft.com/office/drawing/2014/main" id="{CFBD9A4B-0FDC-858C-D3AD-8AD513C11683}"/>
                </a:ext>
              </a:extLst>
            </p:cNvPr>
            <p:cNvSpPr>
              <a:spLocks/>
            </p:cNvSpPr>
            <p:nvPr/>
          </p:nvSpPr>
          <p:spPr>
            <a:xfrm rot="10800000">
              <a:off x="6137876" y="2668237"/>
              <a:ext cx="220133" cy="16976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10" name="Picture 9" descr="A picture containing arrow&#10;&#10;Description automatically generated">
            <a:extLst>
              <a:ext uri="{FF2B5EF4-FFF2-40B4-BE49-F238E27FC236}">
                <a16:creationId xmlns:a16="http://schemas.microsoft.com/office/drawing/2014/main" id="{1E5AC274-1FDC-ED10-46A7-61EEC50075A0}"/>
              </a:ext>
            </a:extLst>
          </p:cNvPr>
          <p:cNvPicPr>
            <a:picLocks noChangeAspect="1"/>
          </p:cNvPicPr>
          <p:nvPr/>
        </p:nvPicPr>
        <p:blipFill>
          <a:blip r:embed="rId3"/>
          <a:stretch>
            <a:fillRect/>
          </a:stretch>
        </p:blipFill>
        <p:spPr>
          <a:xfrm>
            <a:off x="7116066" y="4265366"/>
            <a:ext cx="1677311" cy="1816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5FCB53AA-6BFD-342E-CE53-282CBE00B9C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126393" y="1830093"/>
            <a:ext cx="1675002" cy="1652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903B4ABF-B441-1F98-8475-ADC2F5108218}"/>
              </a:ext>
            </a:extLst>
          </p:cNvPr>
          <p:cNvSpPr txBox="1"/>
          <p:nvPr/>
        </p:nvSpPr>
        <p:spPr>
          <a:xfrm>
            <a:off x="750875" y="530031"/>
            <a:ext cx="6796060" cy="492443"/>
          </a:xfrm>
          <a:prstGeom prst="rect">
            <a:avLst/>
          </a:prstGeom>
          <a:noFill/>
        </p:spPr>
        <p:txBody>
          <a:bodyPr wrap="square">
            <a:spAutoFit/>
          </a:bodyPr>
          <a:lstStyle/>
          <a:p>
            <a:pPr>
              <a:lnSpc>
                <a:spcPct val="100000"/>
              </a:lnSpc>
            </a:pPr>
            <a:r>
              <a:rPr lang="vi-VN" sz="2600" b="1">
                <a:latin typeface="+mj-lt"/>
                <a:cs typeface="Arial" panose="020B0604020202020204" pitchFamily="34" charset="0"/>
              </a:rPr>
              <a:t>3.</a:t>
            </a:r>
            <a:r>
              <a:rPr lang="vi-VN" sz="2600" b="1" dirty="0">
                <a:latin typeface="Times New Roman" panose="02020603050405020304" pitchFamily="18" charset="0"/>
                <a:cs typeface="Times New Roman" panose="02020603050405020304" pitchFamily="18" charset="0"/>
              </a:rPr>
              <a:t>2</a:t>
            </a:r>
            <a:r>
              <a:rPr lang="vi-VN" sz="2600" b="1">
                <a:latin typeface="+mj-lt"/>
                <a:cs typeface="Arial" panose="020B0604020202020204" pitchFamily="34" charset="0"/>
              </a:rPr>
              <a:t>. </a:t>
            </a:r>
            <a:r>
              <a:rPr lang="en-US" sz="2600" b="1" spc="-20" dirty="0" err="1">
                <a:solidFill>
                  <a:srgbClr val="100717"/>
                </a:solidFill>
                <a:latin typeface="Times New Roman" panose="02020603050405020304" pitchFamily="18" charset="0"/>
                <a:cs typeface="Times New Roman" panose="02020603050405020304" pitchFamily="18" charset="0"/>
              </a:rPr>
              <a:t>Xuất</a:t>
            </a:r>
            <a:r>
              <a:rPr lang="en-US" sz="2600" b="1" spc="-20" dirty="0">
                <a:solidFill>
                  <a:srgbClr val="100717"/>
                </a:solidFill>
                <a:latin typeface="Times New Roman" panose="02020603050405020304" pitchFamily="18" charset="0"/>
                <a:cs typeface="Times New Roman" panose="02020603050405020304" pitchFamily="18" charset="0"/>
              </a:rPr>
              <a:t> </a:t>
            </a:r>
            <a:r>
              <a:rPr lang="en-US" sz="2600" b="1" spc="-20" dirty="0" err="1">
                <a:solidFill>
                  <a:srgbClr val="100717"/>
                </a:solidFill>
                <a:latin typeface="Times New Roman" panose="02020603050405020304" pitchFamily="18" charset="0"/>
                <a:cs typeface="Times New Roman" panose="02020603050405020304" pitchFamily="18" charset="0"/>
              </a:rPr>
              <a:t>Nhập</a:t>
            </a:r>
            <a:r>
              <a:rPr lang="en-US" sz="2600" b="1" spc="-20" dirty="0">
                <a:solidFill>
                  <a:srgbClr val="100717"/>
                </a:solidFill>
                <a:latin typeface="Times New Roman" panose="02020603050405020304" pitchFamily="18" charset="0"/>
                <a:cs typeface="Times New Roman" panose="02020603050405020304" pitchFamily="18" charset="0"/>
              </a:rPr>
              <a:t> </a:t>
            </a:r>
            <a:r>
              <a:rPr lang="en-US" sz="2600" b="1" spc="-20" dirty="0" err="1">
                <a:solidFill>
                  <a:srgbClr val="100717"/>
                </a:solidFill>
                <a:latin typeface="Times New Roman" panose="02020603050405020304" pitchFamily="18" charset="0"/>
                <a:cs typeface="Times New Roman" panose="02020603050405020304" pitchFamily="18" charset="0"/>
              </a:rPr>
              <a:t>khẩu</a:t>
            </a:r>
            <a:endParaRPr lang="vi-VN" sz="2600" b="1" dirty="0">
              <a:latin typeface="+mj-lt"/>
              <a:cs typeface="Arial" panose="020B0604020202020204" pitchFamily="34" charset="0"/>
            </a:endParaRPr>
          </a:p>
        </p:txBody>
      </p:sp>
      <p:graphicFrame>
        <p:nvGraphicFramePr>
          <p:cNvPr id="7" name="Table 6">
            <a:extLst>
              <a:ext uri="{FF2B5EF4-FFF2-40B4-BE49-F238E27FC236}">
                <a16:creationId xmlns:a16="http://schemas.microsoft.com/office/drawing/2014/main" id="{8C111DB2-3155-8868-4AD6-91C52E56A6E9}"/>
              </a:ext>
            </a:extLst>
          </p:cNvPr>
          <p:cNvGraphicFramePr>
            <a:graphicFrameLocks noGrp="1"/>
          </p:cNvGraphicFramePr>
          <p:nvPr>
            <p:extLst>
              <p:ext uri="{D42A27DB-BD31-4B8C-83A1-F6EECF244321}">
                <p14:modId xmlns:p14="http://schemas.microsoft.com/office/powerpoint/2010/main" val="4144257759"/>
              </p:ext>
            </p:extLst>
          </p:nvPr>
        </p:nvGraphicFramePr>
        <p:xfrm>
          <a:off x="166892" y="1466238"/>
          <a:ext cx="6567159" cy="5158886"/>
        </p:xfrm>
        <a:graphic>
          <a:graphicData uri="http://schemas.openxmlformats.org/drawingml/2006/table">
            <a:tbl>
              <a:tblPr firstRow="1" bandRow="1"/>
              <a:tblGrid>
                <a:gridCol w="6567159">
                  <a:extLst>
                    <a:ext uri="{9D8B030D-6E8A-4147-A177-3AD203B41FA5}">
                      <a16:colId xmlns:a16="http://schemas.microsoft.com/office/drawing/2014/main" val="3655493598"/>
                    </a:ext>
                  </a:extLst>
                </a:gridCol>
              </a:tblGrid>
              <a:tr h="257837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nl-NL" sz="2200" b="0" kern="1200" dirty="0">
                          <a:solidFill>
                            <a:schemeClr val="dk1"/>
                          </a:solidFill>
                          <a:effectLst/>
                          <a:latin typeface="Times New Roman" panose="02020603050405020304" pitchFamily="18" charset="0"/>
                          <a:ea typeface="+mn-ea"/>
                          <a:cs typeface="Times New Roman" panose="02020603050405020304" pitchFamily="18" charset="0"/>
                        </a:rPr>
                        <a:t>Hoạt động xuất </a:t>
                      </a:r>
                      <a:r>
                        <a:rPr lang="nl-NL" sz="2200" b="0" kern="1200">
                          <a:solidFill>
                            <a:schemeClr val="dk1"/>
                          </a:solidFill>
                          <a:effectLst/>
                          <a:latin typeface="Times New Roman" panose="02020603050405020304" pitchFamily="18" charset="0"/>
                          <a:ea typeface="+mn-ea"/>
                          <a:cs typeface="Times New Roman" panose="02020603050405020304" pitchFamily="18" charset="0"/>
                        </a:rPr>
                        <a:t>khẩu </a:t>
                      </a:r>
                      <a:r>
                        <a:rPr lang="vi-VN" sz="2200" b="0" kern="1200">
                          <a:solidFill>
                            <a:schemeClr val="dk1"/>
                          </a:solidFill>
                          <a:effectLst/>
                          <a:latin typeface="Times New Roman" panose="02020603050405020304" pitchFamily="18" charset="0"/>
                          <a:ea typeface="+mn-ea"/>
                          <a:cs typeface="Times New Roman" panose="02020603050405020304" pitchFamily="18" charset="0"/>
                        </a:rPr>
                        <a:t>gặp khó khăn trong 6 tháng đầu năm nhưng dần phục hồi trong các tháng cuối năm khi các doanh nghiệp nhận được nhiều đơn hàng hơn.</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nl-NL" sz="2200" b="0" kern="1200">
                          <a:solidFill>
                            <a:schemeClr val="dk1"/>
                          </a:solidFill>
                          <a:effectLst/>
                          <a:latin typeface="Times New Roman" panose="02020603050405020304" pitchFamily="18" charset="0"/>
                          <a:ea typeface="+mn-ea"/>
                          <a:cs typeface="Times New Roman" panose="02020603050405020304" pitchFamily="18" charset="0"/>
                        </a:rPr>
                        <a:t>Tổng kim ngạch xuất khẩu năm 2023 ước đạt 1.600 triệu USD (đạt 100% kế hoạch năm), giảm 2,8% so với cùng kỳ.</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2200" b="0" kern="1200">
                          <a:solidFill>
                            <a:schemeClr val="dk1"/>
                          </a:solidFill>
                          <a:effectLst/>
                          <a:latin typeface="Times New Roman" panose="02020603050405020304" pitchFamily="18" charset="0"/>
                          <a:ea typeface="+mn-ea"/>
                          <a:cs typeface="Times New Roman" panose="02020603050405020304" pitchFamily="18" charset="0"/>
                        </a:rPr>
                        <a:t>Một số mặt hàng tăng cao so với cùng kỳ như: Gỗ tăng 18,5%; hàng dệt may tăng 12,7%; gạo tăng 58,1%. Trong khi đó hàng thủy sản giảm 24,2%; sản phẩm gỗ giảm 25,9%...</a:t>
                      </a:r>
                      <a:endParaRPr lang="vi-VN" sz="2200" b="0" kern="120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200" b="0" kern="1200">
                          <a:solidFill>
                            <a:schemeClr val="dk1"/>
                          </a:solidFill>
                          <a:effectLst/>
                          <a:latin typeface="Times New Roman" panose="02020603050405020304" pitchFamily="18" charset="0"/>
                          <a:ea typeface="+mn-ea"/>
                          <a:cs typeface="Times New Roman" panose="02020603050405020304" pitchFamily="18" charset="0"/>
                        </a:rPr>
                        <a:t>Kim ngạch nhập khẩu </a:t>
                      </a:r>
                      <a:r>
                        <a:rPr lang="en-US" sz="2200" b="0" kern="1200">
                          <a:solidFill>
                            <a:schemeClr val="dk1"/>
                          </a:solidFill>
                          <a:effectLst/>
                          <a:latin typeface="Times New Roman" panose="02020603050405020304" pitchFamily="18" charset="0"/>
                          <a:ea typeface="+mn-ea"/>
                          <a:cs typeface="Times New Roman" panose="02020603050405020304" pitchFamily="18" charset="0"/>
                        </a:rPr>
                        <a:t>năm 2023 </a:t>
                      </a:r>
                      <a:r>
                        <a:rPr lang="vi-VN" sz="2200" b="0" kern="1200">
                          <a:solidFill>
                            <a:schemeClr val="dk1"/>
                          </a:solidFill>
                          <a:effectLst/>
                          <a:latin typeface="Times New Roman" panose="02020603050405020304" pitchFamily="18" charset="0"/>
                          <a:ea typeface="+mn-ea"/>
                          <a:cs typeface="Times New Roman" panose="02020603050405020304" pitchFamily="18" charset="0"/>
                        </a:rPr>
                        <a:t>ước đạt 4</a:t>
                      </a:r>
                      <a:r>
                        <a:rPr lang="en-US" sz="2200" b="0" kern="1200">
                          <a:solidFill>
                            <a:schemeClr val="dk1"/>
                          </a:solidFill>
                          <a:effectLst/>
                          <a:latin typeface="Times New Roman" panose="02020603050405020304" pitchFamily="18" charset="0"/>
                          <a:ea typeface="+mn-ea"/>
                          <a:cs typeface="Times New Roman" panose="02020603050405020304" pitchFamily="18" charset="0"/>
                        </a:rPr>
                        <a:t>35 </a:t>
                      </a:r>
                      <a:r>
                        <a:rPr lang="vi-VN" sz="2200" b="0" kern="1200">
                          <a:solidFill>
                            <a:schemeClr val="dk1"/>
                          </a:solidFill>
                          <a:effectLst/>
                          <a:latin typeface="Times New Roman" panose="02020603050405020304" pitchFamily="18" charset="0"/>
                          <a:ea typeface="+mn-ea"/>
                          <a:cs typeface="Times New Roman" panose="02020603050405020304" pitchFamily="18" charset="0"/>
                        </a:rPr>
                        <a:t>triệu USD, giảm 1</a:t>
                      </a:r>
                      <a:r>
                        <a:rPr lang="en-US" sz="2200" b="0" kern="1200">
                          <a:solidFill>
                            <a:schemeClr val="dk1"/>
                          </a:solidFill>
                          <a:effectLst/>
                          <a:latin typeface="Times New Roman" panose="02020603050405020304" pitchFamily="18" charset="0"/>
                          <a:ea typeface="+mn-ea"/>
                          <a:cs typeface="Times New Roman" panose="02020603050405020304" pitchFamily="18" charset="0"/>
                        </a:rPr>
                        <a:t>0,2</a:t>
                      </a:r>
                      <a:r>
                        <a:rPr lang="vi-VN" sz="2200" b="0" kern="1200">
                          <a:solidFill>
                            <a:schemeClr val="dk1"/>
                          </a:solidFill>
                          <a:effectLst/>
                          <a:latin typeface="Times New Roman" panose="02020603050405020304" pitchFamily="18" charset="0"/>
                          <a:ea typeface="+mn-ea"/>
                          <a:cs typeface="Times New Roman" panose="02020603050405020304" pitchFamily="18" charset="0"/>
                        </a:rPr>
                        <a:t>% so với cùng kỳ.</a:t>
                      </a:r>
                      <a:endParaRPr lang="en-US" sz="22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5868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800" b="0" kern="1200" noProof="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Tree>
    <p:extLst>
      <p:ext uri="{BB962C8B-B14F-4D97-AF65-F5344CB8AC3E}">
        <p14:creationId xmlns:p14="http://schemas.microsoft.com/office/powerpoint/2010/main" val="374992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804880" y="317774"/>
            <a:ext cx="1902765"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3.3. Du </a:t>
            </a:r>
            <a:r>
              <a:rPr lang="en-US" sz="2800" b="1" spc="-20" err="1">
                <a:solidFill>
                  <a:srgbClr val="100717"/>
                </a:solidFill>
                <a:latin typeface="Times New Roman" panose="02020603050405020304" pitchFamily="18" charset="0"/>
                <a:cs typeface="Times New Roman" panose="02020603050405020304" pitchFamily="18" charset="0"/>
              </a:rPr>
              <a:t>lịch</a:t>
            </a:r>
            <a:endParaRPr lang="en-US" sz="2800" b="1" spc="-20">
              <a:solidFill>
                <a:srgbClr val="100717"/>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207C86B0-DBF4-FD20-221B-BD96FD50EA79}"/>
              </a:ext>
            </a:extLst>
          </p:cNvPr>
          <p:cNvGraphicFramePr>
            <a:graphicFrameLocks noGrp="1"/>
          </p:cNvGraphicFramePr>
          <p:nvPr>
            <p:extLst>
              <p:ext uri="{D42A27DB-BD31-4B8C-83A1-F6EECF244321}">
                <p14:modId xmlns:p14="http://schemas.microsoft.com/office/powerpoint/2010/main" val="3900860929"/>
              </p:ext>
            </p:extLst>
          </p:nvPr>
        </p:nvGraphicFramePr>
        <p:xfrm>
          <a:off x="617873" y="1223825"/>
          <a:ext cx="6037924" cy="4793181"/>
        </p:xfrm>
        <a:graphic>
          <a:graphicData uri="http://schemas.openxmlformats.org/drawingml/2006/table">
            <a:tbl>
              <a:tblPr firstRow="1" bandRow="1"/>
              <a:tblGrid>
                <a:gridCol w="6037924">
                  <a:extLst>
                    <a:ext uri="{9D8B030D-6E8A-4147-A177-3AD203B41FA5}">
                      <a16:colId xmlns:a16="http://schemas.microsoft.com/office/drawing/2014/main" val="3655493598"/>
                    </a:ext>
                  </a:extLst>
                </a:gridCol>
              </a:tblGrid>
              <a:tr h="54647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1800" b="0" kern="1200">
                          <a:solidFill>
                            <a:schemeClr val="dk1"/>
                          </a:solidFill>
                          <a:effectLst/>
                          <a:latin typeface="Times New Roman" panose="02020603050405020304" pitchFamily="18" charset="0"/>
                          <a:ea typeface="+mn-ea"/>
                          <a:cs typeface="Times New Roman" panose="02020603050405020304" pitchFamily="18" charset="0"/>
                        </a:rPr>
                        <a:t> </a:t>
                      </a:r>
                      <a:r>
                        <a:rPr lang="vi-VN" sz="1800" b="0" kern="1200">
                          <a:solidFill>
                            <a:schemeClr val="dk1"/>
                          </a:solidFill>
                          <a:effectLst/>
                          <a:latin typeface="Times New Roman" panose="02020603050405020304" pitchFamily="18" charset="0"/>
                          <a:ea typeface="+mn-ea"/>
                          <a:cs typeface="Times New Roman" panose="02020603050405020304" pitchFamily="18" charset="0"/>
                        </a:rPr>
                        <a:t>Tỉnh đã tổ chức nhiều Chương trình, Lễ hội kích cầu du lịch như: Lễ hội du lịch Bình Định “Quy Nhơn – Thiên đường biển”, Lễ hội Khinh khí cầu; Giải chạy VnExpress Marathon Quy Nhơn 2023; </a:t>
                      </a:r>
                      <a:r>
                        <a:rPr lang="de-DE" sz="1800" b="0" kern="1200">
                          <a:solidFill>
                            <a:schemeClr val="dk1"/>
                          </a:solidFill>
                          <a:effectLst/>
                          <a:latin typeface="Times New Roman" panose="02020603050405020304" pitchFamily="18" charset="0"/>
                          <a:ea typeface="+mn-ea"/>
                          <a:cs typeface="Times New Roman" panose="02020603050405020304" pitchFamily="18" charset="0"/>
                        </a:rPr>
                        <a:t>Vòng chung kết cuộc thi Hoa hậu Thế giới Việt Nam 2023</a:t>
                      </a:r>
                      <a:r>
                        <a:rPr lang="vi-VN" sz="1800" b="0" kern="1200">
                          <a:solidFill>
                            <a:schemeClr val="dk1"/>
                          </a:solidFill>
                          <a:effectLst/>
                          <a:latin typeface="Times New Roman" panose="02020603050405020304" pitchFamily="18" charset="0"/>
                          <a:ea typeface="+mn-ea"/>
                          <a:cs typeface="Times New Roman" panose="02020603050405020304" pitchFamily="18" charset="0"/>
                        </a:rPr>
                        <a:t>; Giải đua thuyền buồm quốc tế và ván chèo đứng Quy Nhơn 2023</a:t>
                      </a:r>
                      <a:endParaRPr lang="en-US" sz="18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1800" b="0" kern="1200">
                          <a:solidFill>
                            <a:schemeClr val="tx1"/>
                          </a:solidFill>
                          <a:effectLst/>
                          <a:latin typeface="Times New Roman" panose="02020603050405020304" pitchFamily="18" charset="0"/>
                          <a:ea typeface="+mn-ea"/>
                          <a:cs typeface="Times New Roman" panose="02020603050405020304" pitchFamily="18" charset="0"/>
                        </a:rPr>
                        <a:t> Bên cạnh đó, tỉnh tiếp tục đẩy mạnh quảng bá, xúc tiến, ban hành nhiều giải pháp để thu hút, đón khách du lịch MICE đến với tỉnh nhà.</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1800" b="0" kern="1200">
                          <a:solidFill>
                            <a:schemeClr val="tx1"/>
                          </a:solidFill>
                          <a:effectLst/>
                          <a:latin typeface="Times New Roman" panose="02020603050405020304" pitchFamily="18" charset="0"/>
                          <a:ea typeface="+mn-ea"/>
                          <a:cs typeface="Times New Roman" panose="02020603050405020304" pitchFamily="18" charset="0"/>
                        </a:rPr>
                        <a:t> Trong năm 2023, Bình Định đã tổ chức hơn 176 hội nghị, hội thảo, thu hút gần 38.185 lượt khách.</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1800" b="0" kern="1200">
                          <a:solidFill>
                            <a:schemeClr val="tx1"/>
                          </a:solidFill>
                          <a:effectLst/>
                          <a:latin typeface="Times New Roman" panose="02020603050405020304" pitchFamily="18" charset="0"/>
                          <a:ea typeface="+mn-ea"/>
                          <a:cs typeface="Times New Roman" panose="02020603050405020304" pitchFamily="18" charset="0"/>
                        </a:rPr>
                        <a:t>Ước cả </a:t>
                      </a:r>
                      <a:r>
                        <a:rPr lang="en-US" sz="1800" b="0" kern="1200">
                          <a:solidFill>
                            <a:schemeClr val="dk1"/>
                          </a:solidFill>
                          <a:effectLst/>
                          <a:latin typeface="Times New Roman" panose="02020603050405020304" pitchFamily="18" charset="0"/>
                          <a:ea typeface="+mn-ea"/>
                          <a:cs typeface="Times New Roman" panose="02020603050405020304" pitchFamily="18" charset="0"/>
                        </a:rPr>
                        <a:t>năm 2023, </a:t>
                      </a:r>
                      <a:r>
                        <a:rPr lang="en-US" sz="1800" b="0" kern="1200" err="1">
                          <a:solidFill>
                            <a:schemeClr val="dk1"/>
                          </a:solidFill>
                          <a:effectLst/>
                          <a:latin typeface="Times New Roman" panose="02020603050405020304" pitchFamily="18" charset="0"/>
                          <a:ea typeface="+mn-ea"/>
                          <a:cs typeface="Times New Roman" panose="02020603050405020304" pitchFamily="18" charset="0"/>
                        </a:rPr>
                        <a:t>ngành</a:t>
                      </a:r>
                      <a:r>
                        <a:rPr lang="en-US" sz="1800" b="0" kern="1200">
                          <a:solidFill>
                            <a:schemeClr val="dk1"/>
                          </a:solidFill>
                          <a:effectLst/>
                          <a:latin typeface="Times New Roman" panose="02020603050405020304" pitchFamily="18" charset="0"/>
                          <a:ea typeface="+mn-ea"/>
                          <a:cs typeface="Times New Roman" panose="02020603050405020304" pitchFamily="18" charset="0"/>
                        </a:rPr>
                        <a:t> </a:t>
                      </a:r>
                      <a:r>
                        <a:rPr lang="vi-VN" sz="1800" b="0" kern="1200">
                          <a:solidFill>
                            <a:schemeClr val="dk1"/>
                          </a:solidFill>
                          <a:effectLst/>
                          <a:latin typeface="Times New Roman" panose="02020603050405020304" pitchFamily="18" charset="0"/>
                          <a:ea typeface="+mn-ea"/>
                          <a:cs typeface="Times New Roman" panose="02020603050405020304" pitchFamily="18" charset="0"/>
                        </a:rPr>
                        <a:t>d</a:t>
                      </a:r>
                      <a:r>
                        <a:rPr lang="en-US" sz="1800" b="0" kern="1200">
                          <a:solidFill>
                            <a:schemeClr val="dk1"/>
                          </a:solidFill>
                          <a:effectLst/>
                          <a:latin typeface="Times New Roman" panose="02020603050405020304" pitchFamily="18" charset="0"/>
                          <a:ea typeface="+mn-ea"/>
                          <a:cs typeface="Times New Roman" panose="02020603050405020304" pitchFamily="18" charset="0"/>
                        </a:rPr>
                        <a:t>u </a:t>
                      </a:r>
                      <a:r>
                        <a:rPr lang="en-US" sz="1800" b="0" kern="1200" err="1">
                          <a:solidFill>
                            <a:schemeClr val="dk1"/>
                          </a:solidFill>
                          <a:effectLst/>
                          <a:latin typeface="Times New Roman" panose="02020603050405020304" pitchFamily="18" charset="0"/>
                          <a:ea typeface="+mn-ea"/>
                          <a:cs typeface="Times New Roman" panose="02020603050405020304" pitchFamily="18" charset="0"/>
                        </a:rPr>
                        <a:t>lịch</a:t>
                      </a:r>
                      <a:r>
                        <a:rPr lang="en-US" sz="1800" b="0" kern="1200">
                          <a:solidFill>
                            <a:schemeClr val="dk1"/>
                          </a:solidFill>
                          <a:effectLst/>
                          <a:latin typeface="Times New Roman" panose="02020603050405020304" pitchFamily="18" charset="0"/>
                          <a:ea typeface="+mn-ea"/>
                          <a:cs typeface="Times New Roman" panose="02020603050405020304" pitchFamily="18" charset="0"/>
                        </a:rPr>
                        <a:t> </a:t>
                      </a:r>
                      <a:r>
                        <a:rPr lang="en-US" sz="1800" b="0" kern="1200" err="1">
                          <a:solidFill>
                            <a:schemeClr val="dk1"/>
                          </a:solidFill>
                          <a:effectLst/>
                          <a:latin typeface="Times New Roman" panose="02020603050405020304" pitchFamily="18" charset="0"/>
                          <a:ea typeface="+mn-ea"/>
                          <a:cs typeface="Times New Roman" panose="02020603050405020304" pitchFamily="18" charset="0"/>
                        </a:rPr>
                        <a:t>ước</a:t>
                      </a:r>
                      <a:r>
                        <a:rPr lang="en-US" sz="1800" b="0" kern="1200">
                          <a:solidFill>
                            <a:schemeClr val="dk1"/>
                          </a:solidFill>
                          <a:effectLst/>
                          <a:latin typeface="Times New Roman" panose="02020603050405020304" pitchFamily="18" charset="0"/>
                          <a:ea typeface="+mn-ea"/>
                          <a:cs typeface="Times New Roman" panose="02020603050405020304" pitchFamily="18" charset="0"/>
                        </a:rPr>
                        <a:t> </a:t>
                      </a:r>
                      <a:r>
                        <a:rPr lang="en-US" sz="1800" b="0" kern="1200" err="1">
                          <a:solidFill>
                            <a:schemeClr val="dk1"/>
                          </a:solidFill>
                          <a:effectLst/>
                          <a:latin typeface="Times New Roman" panose="02020603050405020304" pitchFamily="18" charset="0"/>
                          <a:ea typeface="+mn-ea"/>
                          <a:cs typeface="Times New Roman" panose="02020603050405020304" pitchFamily="18" charset="0"/>
                        </a:rPr>
                        <a:t>đón</a:t>
                      </a:r>
                      <a:r>
                        <a:rPr lang="en-US" sz="1800" b="0" kern="1200">
                          <a:solidFill>
                            <a:schemeClr val="dk1"/>
                          </a:solidFill>
                          <a:effectLst/>
                          <a:latin typeface="Times New Roman" panose="02020603050405020304" pitchFamily="18" charset="0"/>
                          <a:ea typeface="+mn-ea"/>
                          <a:cs typeface="Times New Roman" panose="02020603050405020304" pitchFamily="18" charset="0"/>
                        </a:rPr>
                        <a:t> </a:t>
                      </a:r>
                      <a:r>
                        <a:rPr lang="en-US" sz="1800" b="0" kern="1200" err="1">
                          <a:solidFill>
                            <a:schemeClr val="dk1"/>
                          </a:solidFill>
                          <a:effectLst/>
                          <a:latin typeface="Times New Roman" panose="02020603050405020304" pitchFamily="18" charset="0"/>
                          <a:ea typeface="+mn-ea"/>
                          <a:cs typeface="Times New Roman" panose="02020603050405020304" pitchFamily="18" charset="0"/>
                        </a:rPr>
                        <a:t>được</a:t>
                      </a:r>
                      <a:r>
                        <a:rPr lang="en-US" sz="1800" b="0" kern="1200">
                          <a:solidFill>
                            <a:schemeClr val="dk1"/>
                          </a:solidFill>
                          <a:effectLst/>
                          <a:latin typeface="Times New Roman" panose="02020603050405020304" pitchFamily="18" charset="0"/>
                          <a:ea typeface="+mn-ea"/>
                          <a:cs typeface="Times New Roman" panose="02020603050405020304" pitchFamily="18" charset="0"/>
                        </a:rPr>
                        <a:t> </a:t>
                      </a:r>
                      <a:r>
                        <a:rPr lang="en-US" sz="1800" b="0" kern="1200" err="1">
                          <a:solidFill>
                            <a:schemeClr val="dk1"/>
                          </a:solidFill>
                          <a:effectLst/>
                          <a:latin typeface="Times New Roman" panose="02020603050405020304" pitchFamily="18" charset="0"/>
                          <a:ea typeface="+mn-ea"/>
                          <a:cs typeface="Times New Roman" panose="02020603050405020304" pitchFamily="18" charset="0"/>
                        </a:rPr>
                        <a:t>trên</a:t>
                      </a:r>
                      <a:r>
                        <a:rPr lang="en-US" sz="1800" b="0" kern="1200">
                          <a:solidFill>
                            <a:schemeClr val="dk1"/>
                          </a:solidFill>
                          <a:effectLst/>
                          <a:latin typeface="Times New Roman" panose="02020603050405020304" pitchFamily="18" charset="0"/>
                          <a:ea typeface="+mn-ea"/>
                          <a:cs typeface="Times New Roman" panose="02020603050405020304" pitchFamily="18" charset="0"/>
                        </a:rPr>
                        <a:t> 5 </a:t>
                      </a:r>
                      <a:r>
                        <a:rPr lang="en-US" sz="1800" b="0" kern="1200" err="1">
                          <a:solidFill>
                            <a:schemeClr val="dk1"/>
                          </a:solidFill>
                          <a:effectLst/>
                          <a:latin typeface="Times New Roman" panose="02020603050405020304" pitchFamily="18" charset="0"/>
                          <a:ea typeface="+mn-ea"/>
                          <a:cs typeface="Times New Roman" panose="02020603050405020304" pitchFamily="18" charset="0"/>
                        </a:rPr>
                        <a:t>triệu</a:t>
                      </a:r>
                      <a:r>
                        <a:rPr lang="en-US" sz="1800" b="0" kern="1200">
                          <a:solidFill>
                            <a:schemeClr val="dk1"/>
                          </a:solidFill>
                          <a:effectLst/>
                          <a:latin typeface="Times New Roman" panose="02020603050405020304" pitchFamily="18" charset="0"/>
                          <a:ea typeface="+mn-ea"/>
                          <a:cs typeface="Times New Roman" panose="02020603050405020304" pitchFamily="18" charset="0"/>
                        </a:rPr>
                        <a:t> </a:t>
                      </a:r>
                      <a:r>
                        <a:rPr lang="en-US" sz="1800" b="0" kern="1200" err="1">
                          <a:solidFill>
                            <a:schemeClr val="dk1"/>
                          </a:solidFill>
                          <a:effectLst/>
                          <a:latin typeface="Times New Roman" panose="02020603050405020304" pitchFamily="18" charset="0"/>
                          <a:ea typeface="+mn-ea"/>
                          <a:cs typeface="Times New Roman" panose="02020603050405020304" pitchFamily="18" charset="0"/>
                        </a:rPr>
                        <a:t>lượt</a:t>
                      </a:r>
                      <a:r>
                        <a:rPr lang="en-US" sz="1800" b="0" kern="1200">
                          <a:solidFill>
                            <a:schemeClr val="dk1"/>
                          </a:solidFill>
                          <a:effectLst/>
                          <a:latin typeface="Times New Roman" panose="02020603050405020304" pitchFamily="18" charset="0"/>
                          <a:ea typeface="+mn-ea"/>
                          <a:cs typeface="Times New Roman" panose="02020603050405020304" pitchFamily="18" charset="0"/>
                        </a:rPr>
                        <a:t> </a:t>
                      </a:r>
                      <a:r>
                        <a:rPr lang="en-US" sz="1800" b="0" kern="1200" err="1">
                          <a:solidFill>
                            <a:schemeClr val="dk1"/>
                          </a:solidFill>
                          <a:effectLst/>
                          <a:latin typeface="Times New Roman" panose="02020603050405020304" pitchFamily="18" charset="0"/>
                          <a:ea typeface="+mn-ea"/>
                          <a:cs typeface="Times New Roman" panose="02020603050405020304" pitchFamily="18" charset="0"/>
                        </a:rPr>
                        <a:t>khách</a:t>
                      </a:r>
                      <a:r>
                        <a:rPr lang="en-US" sz="1800" b="0" kern="1200">
                          <a:solidFill>
                            <a:schemeClr val="dk1"/>
                          </a:solidFill>
                          <a:effectLst/>
                          <a:latin typeface="Times New Roman" panose="02020603050405020304" pitchFamily="18" charset="0"/>
                          <a:ea typeface="+mn-ea"/>
                          <a:cs typeface="Times New Roman" panose="02020603050405020304" pitchFamily="18" charset="0"/>
                        </a:rPr>
                        <a:t>, </a:t>
                      </a:r>
                      <a:r>
                        <a:rPr lang="en-US" sz="1800" b="0" kern="1200" err="1">
                          <a:solidFill>
                            <a:schemeClr val="dk1"/>
                          </a:solidFill>
                          <a:effectLst/>
                          <a:latin typeface="Times New Roman" panose="02020603050405020304" pitchFamily="18" charset="0"/>
                          <a:ea typeface="+mn-ea"/>
                          <a:cs typeface="Times New Roman" panose="02020603050405020304" pitchFamily="18" charset="0"/>
                        </a:rPr>
                        <a:t>tăng</a:t>
                      </a:r>
                      <a:r>
                        <a:rPr lang="en-US" sz="1800" b="0" kern="1200">
                          <a:solidFill>
                            <a:schemeClr val="dk1"/>
                          </a:solidFill>
                          <a:effectLst/>
                          <a:latin typeface="Times New Roman" panose="02020603050405020304" pitchFamily="18" charset="0"/>
                          <a:ea typeface="+mn-ea"/>
                          <a:cs typeface="Times New Roman" panose="02020603050405020304" pitchFamily="18" charset="0"/>
                        </a:rPr>
                        <a:t> </a:t>
                      </a:r>
                      <a:r>
                        <a:rPr lang="en-US" sz="1800" b="0" kern="1200">
                          <a:solidFill>
                            <a:schemeClr val="tx1"/>
                          </a:solidFill>
                          <a:effectLst/>
                          <a:latin typeface="Times New Roman" panose="02020603050405020304" pitchFamily="18" charset="0"/>
                          <a:ea typeface="+mn-ea"/>
                          <a:cs typeface="Times New Roman" panose="02020603050405020304" pitchFamily="18" charset="0"/>
                        </a:rPr>
                        <a:t>21,5% so </a:t>
                      </a:r>
                      <a:r>
                        <a:rPr lang="en-US" sz="1800" b="0" kern="1200" err="1">
                          <a:solidFill>
                            <a:schemeClr val="tx1"/>
                          </a:solidFill>
                          <a:effectLst/>
                          <a:latin typeface="Times New Roman" panose="02020603050405020304" pitchFamily="18" charset="0"/>
                          <a:ea typeface="+mn-ea"/>
                          <a:cs typeface="Times New Roman" panose="02020603050405020304" pitchFamily="18" charset="0"/>
                        </a:rPr>
                        <a:t>với</a:t>
                      </a:r>
                      <a:r>
                        <a:rPr lang="en-US" sz="1800" b="0" kern="1200">
                          <a:solidFill>
                            <a:schemeClr val="tx1"/>
                          </a:solidFill>
                          <a:effectLst/>
                          <a:latin typeface="Times New Roman" panose="02020603050405020304" pitchFamily="18" charset="0"/>
                          <a:ea typeface="+mn-ea"/>
                          <a:cs typeface="Times New Roman" panose="02020603050405020304" pitchFamily="18" charset="0"/>
                        </a:rPr>
                        <a:t> </a:t>
                      </a:r>
                      <a:r>
                        <a:rPr lang="en-US" sz="1800" b="0" kern="1200" err="1">
                          <a:solidFill>
                            <a:schemeClr val="tx1"/>
                          </a:solidFill>
                          <a:effectLst/>
                          <a:latin typeface="Times New Roman" panose="02020603050405020304" pitchFamily="18" charset="0"/>
                          <a:ea typeface="+mn-ea"/>
                          <a:cs typeface="Times New Roman" panose="02020603050405020304" pitchFamily="18" charset="0"/>
                        </a:rPr>
                        <a:t>cùng</a:t>
                      </a:r>
                      <a:r>
                        <a:rPr lang="en-US" sz="1800" b="0" kern="1200">
                          <a:solidFill>
                            <a:schemeClr val="tx1"/>
                          </a:solidFill>
                          <a:effectLst/>
                          <a:latin typeface="Times New Roman" panose="02020603050405020304" pitchFamily="18" charset="0"/>
                          <a:ea typeface="+mn-ea"/>
                          <a:cs typeface="Times New Roman" panose="02020603050405020304" pitchFamily="18" charset="0"/>
                        </a:rPr>
                        <a:t> </a:t>
                      </a:r>
                      <a:r>
                        <a:rPr lang="en-US" sz="1800" b="0" kern="1200" err="1">
                          <a:solidFill>
                            <a:schemeClr val="tx1"/>
                          </a:solidFill>
                          <a:effectLst/>
                          <a:latin typeface="Times New Roman" panose="02020603050405020304" pitchFamily="18" charset="0"/>
                          <a:ea typeface="+mn-ea"/>
                          <a:cs typeface="Times New Roman" panose="02020603050405020304" pitchFamily="18" charset="0"/>
                        </a:rPr>
                        <a:t>kỳ</a:t>
                      </a:r>
                      <a:r>
                        <a:rPr lang="en-US" sz="1800" b="0" kern="1200">
                          <a:solidFill>
                            <a:schemeClr val="tx1"/>
                          </a:solidFill>
                          <a:effectLst/>
                          <a:latin typeface="Times New Roman" panose="02020603050405020304" pitchFamily="18" charset="0"/>
                          <a:ea typeface="+mn-ea"/>
                          <a:cs typeface="Times New Roman" panose="02020603050405020304" pitchFamily="18" charset="0"/>
                        </a:rPr>
                        <a:t>; </a:t>
                      </a:r>
                      <a:r>
                        <a:rPr lang="en-US" sz="1800" b="0" kern="1200" err="1">
                          <a:solidFill>
                            <a:schemeClr val="tx1"/>
                          </a:solidFill>
                          <a:effectLst/>
                          <a:latin typeface="Times New Roman" panose="02020603050405020304" pitchFamily="18" charset="0"/>
                          <a:ea typeface="+mn-ea"/>
                          <a:cs typeface="Times New Roman" panose="02020603050405020304" pitchFamily="18" charset="0"/>
                        </a:rPr>
                        <a:t>doanh</a:t>
                      </a:r>
                      <a:r>
                        <a:rPr lang="en-US" sz="1800" b="0" kern="1200">
                          <a:solidFill>
                            <a:schemeClr val="tx1"/>
                          </a:solidFill>
                          <a:effectLst/>
                          <a:latin typeface="Times New Roman" panose="02020603050405020304" pitchFamily="18" charset="0"/>
                          <a:ea typeface="+mn-ea"/>
                          <a:cs typeface="Times New Roman" panose="02020603050405020304" pitchFamily="18" charset="0"/>
                        </a:rPr>
                        <a:t> </a:t>
                      </a:r>
                      <a:r>
                        <a:rPr lang="en-US" sz="1800" b="0" kern="1200" err="1">
                          <a:solidFill>
                            <a:schemeClr val="tx1"/>
                          </a:solidFill>
                          <a:effectLst/>
                          <a:latin typeface="Times New Roman" panose="02020603050405020304" pitchFamily="18" charset="0"/>
                          <a:ea typeface="+mn-ea"/>
                          <a:cs typeface="Times New Roman" panose="02020603050405020304" pitchFamily="18" charset="0"/>
                        </a:rPr>
                        <a:t>thu</a:t>
                      </a:r>
                      <a:r>
                        <a:rPr lang="en-US" sz="1800" b="0" kern="1200">
                          <a:solidFill>
                            <a:schemeClr val="tx1"/>
                          </a:solidFill>
                          <a:effectLst/>
                          <a:latin typeface="Times New Roman" panose="02020603050405020304" pitchFamily="18" charset="0"/>
                          <a:ea typeface="+mn-ea"/>
                          <a:cs typeface="Times New Roman" panose="02020603050405020304" pitchFamily="18" charset="0"/>
                        </a:rPr>
                        <a:t> du </a:t>
                      </a:r>
                      <a:r>
                        <a:rPr lang="en-US" sz="1800" b="0" kern="1200" err="1">
                          <a:solidFill>
                            <a:schemeClr val="tx1"/>
                          </a:solidFill>
                          <a:effectLst/>
                          <a:latin typeface="Times New Roman" panose="02020603050405020304" pitchFamily="18" charset="0"/>
                          <a:ea typeface="+mn-ea"/>
                          <a:cs typeface="Times New Roman" panose="02020603050405020304" pitchFamily="18" charset="0"/>
                        </a:rPr>
                        <a:t>lịch</a:t>
                      </a:r>
                      <a:r>
                        <a:rPr lang="en-US" sz="1800" b="0" kern="1200">
                          <a:solidFill>
                            <a:schemeClr val="tx1"/>
                          </a:solidFill>
                          <a:effectLst/>
                          <a:latin typeface="Times New Roman" panose="02020603050405020304" pitchFamily="18" charset="0"/>
                          <a:ea typeface="+mn-ea"/>
                          <a:cs typeface="Times New Roman" panose="02020603050405020304" pitchFamily="18" charset="0"/>
                        </a:rPr>
                        <a:t> </a:t>
                      </a:r>
                      <a:r>
                        <a:rPr lang="en-US" sz="1800" b="0" kern="1200" err="1">
                          <a:solidFill>
                            <a:schemeClr val="tx1"/>
                          </a:solidFill>
                          <a:effectLst/>
                          <a:latin typeface="Times New Roman" panose="02020603050405020304" pitchFamily="18" charset="0"/>
                          <a:ea typeface="+mn-ea"/>
                          <a:cs typeface="Times New Roman" panose="02020603050405020304" pitchFamily="18" charset="0"/>
                        </a:rPr>
                        <a:t>đạt</a:t>
                      </a:r>
                      <a:r>
                        <a:rPr lang="en-US" sz="1800" b="0" kern="1200">
                          <a:solidFill>
                            <a:schemeClr val="tx1"/>
                          </a:solidFill>
                          <a:effectLst/>
                          <a:latin typeface="Times New Roman" panose="02020603050405020304" pitchFamily="18" charset="0"/>
                          <a:ea typeface="+mn-ea"/>
                          <a:cs typeface="Times New Roman" panose="02020603050405020304" pitchFamily="18" charset="0"/>
                        </a:rPr>
                        <a:t> 15.060 </a:t>
                      </a:r>
                      <a:r>
                        <a:rPr lang="en-US" sz="1800" b="0" kern="1200" err="1">
                          <a:solidFill>
                            <a:schemeClr val="tx1"/>
                          </a:solidFill>
                          <a:effectLst/>
                          <a:latin typeface="Times New Roman" panose="02020603050405020304" pitchFamily="18" charset="0"/>
                          <a:ea typeface="+mn-ea"/>
                          <a:cs typeface="Times New Roman" panose="02020603050405020304" pitchFamily="18" charset="0"/>
                        </a:rPr>
                        <a:t>tỷ</a:t>
                      </a:r>
                      <a:r>
                        <a:rPr lang="en-US" sz="1800" b="0" kern="1200">
                          <a:solidFill>
                            <a:schemeClr val="tx1"/>
                          </a:solidFill>
                          <a:effectLst/>
                          <a:latin typeface="Times New Roman" panose="02020603050405020304" pitchFamily="18" charset="0"/>
                          <a:ea typeface="+mn-ea"/>
                          <a:cs typeface="Times New Roman" panose="02020603050405020304" pitchFamily="18" charset="0"/>
                        </a:rPr>
                        <a:t> </a:t>
                      </a:r>
                      <a:r>
                        <a:rPr lang="en-US" sz="1800" b="0" kern="1200" err="1">
                          <a:solidFill>
                            <a:schemeClr val="tx1"/>
                          </a:solidFill>
                          <a:effectLst/>
                          <a:latin typeface="Times New Roman" panose="02020603050405020304" pitchFamily="18" charset="0"/>
                          <a:ea typeface="+mn-ea"/>
                          <a:cs typeface="Times New Roman" panose="02020603050405020304" pitchFamily="18" charset="0"/>
                        </a:rPr>
                        <a:t>đồng</a:t>
                      </a:r>
                      <a:r>
                        <a:rPr lang="en-US" sz="1800" b="0" kern="1200">
                          <a:solidFill>
                            <a:schemeClr val="tx1"/>
                          </a:solidFill>
                          <a:effectLst/>
                          <a:latin typeface="Times New Roman" panose="02020603050405020304" pitchFamily="18" charset="0"/>
                          <a:ea typeface="+mn-ea"/>
                          <a:cs typeface="Times New Roman" panose="02020603050405020304" pitchFamily="18" charset="0"/>
                        </a:rPr>
                        <a:t>, </a:t>
                      </a:r>
                      <a:r>
                        <a:rPr lang="en-US" sz="1800" b="0" kern="1200" err="1">
                          <a:solidFill>
                            <a:schemeClr val="tx1"/>
                          </a:solidFill>
                          <a:effectLst/>
                          <a:latin typeface="Times New Roman" panose="02020603050405020304" pitchFamily="18" charset="0"/>
                          <a:ea typeface="+mn-ea"/>
                          <a:cs typeface="Times New Roman" panose="02020603050405020304" pitchFamily="18" charset="0"/>
                        </a:rPr>
                        <a:t>tăng</a:t>
                      </a:r>
                      <a:r>
                        <a:rPr lang="en-US" sz="1800" b="0" kern="1200">
                          <a:solidFill>
                            <a:schemeClr val="tx1"/>
                          </a:solidFill>
                          <a:effectLst/>
                          <a:latin typeface="Times New Roman" panose="02020603050405020304" pitchFamily="18" charset="0"/>
                          <a:ea typeface="+mn-ea"/>
                          <a:cs typeface="Times New Roman" panose="02020603050405020304" pitchFamily="18" charset="0"/>
                        </a:rPr>
                        <a:t> 25,6% so </a:t>
                      </a:r>
                      <a:r>
                        <a:rPr lang="en-US" sz="1800" b="0" kern="1200" err="1">
                          <a:solidFill>
                            <a:schemeClr val="tx1"/>
                          </a:solidFill>
                          <a:effectLst/>
                          <a:latin typeface="Times New Roman" panose="02020603050405020304" pitchFamily="18" charset="0"/>
                          <a:ea typeface="+mn-ea"/>
                          <a:cs typeface="Times New Roman" panose="02020603050405020304" pitchFamily="18" charset="0"/>
                        </a:rPr>
                        <a:t>với</a:t>
                      </a:r>
                      <a:r>
                        <a:rPr lang="en-US" sz="1800" b="0" kern="1200">
                          <a:solidFill>
                            <a:schemeClr val="tx1"/>
                          </a:solidFill>
                          <a:effectLst/>
                          <a:latin typeface="Times New Roman" panose="02020603050405020304" pitchFamily="18" charset="0"/>
                          <a:ea typeface="+mn-ea"/>
                          <a:cs typeface="Times New Roman" panose="02020603050405020304" pitchFamily="18" charset="0"/>
                        </a:rPr>
                        <a:t> </a:t>
                      </a:r>
                      <a:r>
                        <a:rPr lang="en-US" sz="1800" b="0" kern="1200" err="1">
                          <a:solidFill>
                            <a:schemeClr val="tx1"/>
                          </a:solidFill>
                          <a:effectLst/>
                          <a:latin typeface="Times New Roman" panose="02020603050405020304" pitchFamily="18" charset="0"/>
                          <a:ea typeface="+mn-ea"/>
                          <a:cs typeface="Times New Roman" panose="02020603050405020304" pitchFamily="18" charset="0"/>
                        </a:rPr>
                        <a:t>cùng</a:t>
                      </a:r>
                      <a:r>
                        <a:rPr lang="en-US" sz="1800" b="0" kern="1200">
                          <a:solidFill>
                            <a:schemeClr val="tx1"/>
                          </a:solidFill>
                          <a:effectLst/>
                          <a:latin typeface="Times New Roman" panose="02020603050405020304" pitchFamily="18" charset="0"/>
                          <a:ea typeface="+mn-ea"/>
                          <a:cs typeface="Times New Roman" panose="02020603050405020304" pitchFamily="18" charset="0"/>
                        </a:rPr>
                        <a:t> </a:t>
                      </a:r>
                      <a:r>
                        <a:rPr lang="en-US" sz="1800" b="0" kern="1200" err="1">
                          <a:solidFill>
                            <a:schemeClr val="tx1"/>
                          </a:solidFill>
                          <a:effectLst/>
                          <a:latin typeface="Times New Roman" panose="02020603050405020304" pitchFamily="18" charset="0"/>
                          <a:ea typeface="+mn-ea"/>
                          <a:cs typeface="Times New Roman" panose="02020603050405020304" pitchFamily="18" charset="0"/>
                        </a:rPr>
                        <a:t>kỳ</a:t>
                      </a:r>
                      <a:r>
                        <a:rPr lang="vi-VN" sz="1800" b="0" kern="1200">
                          <a:solidFill>
                            <a:schemeClr val="tx1"/>
                          </a:solidFill>
                          <a:effectLst/>
                          <a:latin typeface="Times New Roman" panose="02020603050405020304" pitchFamily="18" charset="0"/>
                          <a:ea typeface="+mn-ea"/>
                          <a:cs typeface="Times New Roman" panose="02020603050405020304" pitchFamily="18" charset="0"/>
                        </a:rPr>
                        <a:t>  </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40406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1800" b="0" kern="1200" noProof="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pic>
        <p:nvPicPr>
          <p:cNvPr id="4" name="Picture 3" descr="A group of sailboats on a beach&#10;&#10;Description automatically generated">
            <a:extLst>
              <a:ext uri="{FF2B5EF4-FFF2-40B4-BE49-F238E27FC236}">
                <a16:creationId xmlns:a16="http://schemas.microsoft.com/office/drawing/2014/main" id="{F53343DB-9632-2572-A86F-50CDD8D37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8139" y="568900"/>
            <a:ext cx="5078807" cy="3051516"/>
          </a:xfrm>
          <a:prstGeom prst="rect">
            <a:avLst/>
          </a:prstGeom>
        </p:spPr>
      </p:pic>
      <p:pic>
        <p:nvPicPr>
          <p:cNvPr id="6" name="Picture 5" descr="Several sailboats in the water&#10;&#10;Description automatically generated">
            <a:extLst>
              <a:ext uri="{FF2B5EF4-FFF2-40B4-BE49-F238E27FC236}">
                <a16:creationId xmlns:a16="http://schemas.microsoft.com/office/drawing/2014/main" id="{45CD76DB-7D15-2C61-77AC-AA74C6CC6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139" y="3770559"/>
            <a:ext cx="5078806" cy="2953521"/>
          </a:xfrm>
          <a:prstGeom prst="rect">
            <a:avLst/>
          </a:prstGeom>
        </p:spPr>
      </p:pic>
    </p:spTree>
    <p:extLst>
      <p:ext uri="{BB962C8B-B14F-4D97-AF65-F5344CB8AC3E}">
        <p14:creationId xmlns:p14="http://schemas.microsoft.com/office/powerpoint/2010/main" val="112994958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A9C000-165F-E95A-7887-87E444772F67}"/>
              </a:ext>
            </a:extLst>
          </p:cNvPr>
          <p:cNvSpPr txBox="1"/>
          <p:nvPr/>
        </p:nvSpPr>
        <p:spPr>
          <a:xfrm>
            <a:off x="434551" y="1789429"/>
            <a:ext cx="11117089" cy="2708434"/>
          </a:xfrm>
          <a:prstGeom prst="rect">
            <a:avLst/>
          </a:prstGeom>
          <a:noFill/>
        </p:spPr>
        <p:txBody>
          <a:bodyPr wrap="square">
            <a:spAutoFit/>
          </a:bodyPr>
          <a:lstStyle/>
          <a:p>
            <a:pPr marL="342900" marR="0" lvl="0" indent="-342900" algn="just" defTabSz="1219170" rtl="0" eaLnBrk="1" fontAlgn="auto" latinLnBrk="0" hangingPunct="1">
              <a:lnSpc>
                <a:spcPct val="100000"/>
              </a:lnSpc>
              <a:spcBef>
                <a:spcPts val="0"/>
              </a:spcBef>
              <a:spcAft>
                <a:spcPts val="1200"/>
              </a:spcAft>
              <a:buClrTx/>
              <a:buSzTx/>
              <a:buFont typeface="Wingdings" pitchFamily="2" charset="2"/>
              <a:buChar char="v"/>
              <a:tabLst/>
              <a:defRPr/>
            </a:pPr>
            <a:r>
              <a:rPr lang="en-US" sz="2000" dirty="0">
                <a:solidFill>
                  <a:schemeClr val="dk1"/>
                </a:solidFill>
                <a:latin typeface="Times New Roman" panose="02020603050405020304" pitchFamily="18" charset="0"/>
                <a:cs typeface="Times New Roman" panose="02020603050405020304" pitchFamily="18" charset="0"/>
              </a:rPr>
              <a:t>Trong </a:t>
            </a:r>
            <a:r>
              <a:rPr lang="en-US" sz="2000" dirty="0" err="1">
                <a:solidFill>
                  <a:schemeClr val="dk1"/>
                </a:solidFill>
                <a:latin typeface="Times New Roman" panose="02020603050405020304" pitchFamily="18" charset="0"/>
                <a:cs typeface="Times New Roman" panose="02020603050405020304" pitchFamily="18" charset="0"/>
              </a:rPr>
              <a:t>thời</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gian</a:t>
            </a:r>
            <a:r>
              <a:rPr lang="en-US" sz="2000" dirty="0">
                <a:solidFill>
                  <a:schemeClr val="dk1"/>
                </a:solidFill>
                <a:latin typeface="Times New Roman" panose="02020603050405020304" pitchFamily="18" charset="0"/>
                <a:cs typeface="Times New Roman" panose="02020603050405020304" pitchFamily="18" charset="0"/>
              </a:rPr>
              <a:t> qua, </a:t>
            </a:r>
            <a:r>
              <a:rPr lang="en-US" sz="2000" dirty="0" err="1">
                <a:solidFill>
                  <a:schemeClr val="dk1"/>
                </a:solidFill>
                <a:latin typeface="Times New Roman" panose="02020603050405020304" pitchFamily="18" charset="0"/>
                <a:cs typeface="Times New Roman" panose="02020603050405020304" pitchFamily="18" charset="0"/>
              </a:rPr>
              <a:t>các</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Sở</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ngành</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địa</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phương</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đã</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cơ</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bản</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thực</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hiện</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theo</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đúng</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chỉ</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đạo</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của</a:t>
            </a:r>
            <a:r>
              <a:rPr lang="en-US" sz="2000" dirty="0">
                <a:solidFill>
                  <a:schemeClr val="dk1"/>
                </a:solidFill>
                <a:latin typeface="Times New Roman" panose="02020603050405020304" pitchFamily="18" charset="0"/>
                <a:cs typeface="Times New Roman" panose="02020603050405020304" pitchFamily="18" charset="0"/>
              </a:rPr>
              <a:t> UBND </a:t>
            </a:r>
            <a:r>
              <a:rPr lang="en-US" sz="2000" dirty="0" err="1">
                <a:solidFill>
                  <a:schemeClr val="dk1"/>
                </a:solidFill>
                <a:latin typeface="Times New Roman" panose="02020603050405020304" pitchFamily="18" charset="0"/>
                <a:cs typeface="Times New Roman" panose="02020603050405020304" pitchFamily="18" charset="0"/>
              </a:rPr>
              <a:t>tỉnh</a:t>
            </a: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tại Quyết định số 19/QĐ-UBND ngày 04/01/2023 và văn bản số 20/UBND-TH ngày 03/01/2023, báo cáo kết quả về Sở Kế hoạch và Đầu tư để tổng hợp, phục vụ các cuộc họp định kỳ hằng tháng, quý, 6 tháng và cả năm của UBND tỉnh.</a:t>
            </a:r>
            <a:endParaRPr lang="en-US" sz="2000" dirty="0">
              <a:solidFill>
                <a:schemeClr val="dk1"/>
              </a:solidFill>
              <a:latin typeface="Times New Roman" panose="02020603050405020304" pitchFamily="18" charset="0"/>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itchFamily="2" charset="2"/>
              <a:buChar char="v"/>
              <a:tabLst/>
              <a:defRPr/>
            </a:pPr>
            <a:r>
              <a:rPr lang="vi-VN" sz="2000" dirty="0">
                <a:solidFill>
                  <a:schemeClr val="dk1"/>
                </a:solidFill>
                <a:latin typeface="Times New Roman" panose="02020603050405020304" pitchFamily="18" charset="0"/>
                <a:cs typeface="Times New Roman" panose="02020603050405020304" pitchFamily="18" charset="0"/>
              </a:rPr>
              <a:t>Đối với việc nhập số liệu lên Hệ thống của tỉnh: Hiện nay việc nhập số liệu thực hiện trên Hệ thống do Cục Thống kê quản lý (kể từ giữa tháng 5/2023). Tuy nhiên đến nay Hệ thống chưa triển khai được</a:t>
            </a:r>
            <a:r>
              <a:rPr lang="en-US" sz="2000" dirty="0">
                <a:solidFill>
                  <a:schemeClr val="dk1"/>
                </a:solidFill>
                <a:latin typeface="Times New Roman" panose="02020603050405020304" pitchFamily="18" charset="0"/>
                <a:cs typeface="Times New Roman" panose="02020603050405020304" pitchFamily="18" charset="0"/>
              </a:rPr>
              <a:t>, do </a:t>
            </a:r>
            <a:r>
              <a:rPr lang="en-US" sz="2000" dirty="0" err="1">
                <a:solidFill>
                  <a:schemeClr val="dk1"/>
                </a:solidFill>
                <a:latin typeface="Times New Roman" panose="02020603050405020304" pitchFamily="18" charset="0"/>
                <a:cs typeface="Times New Roman" panose="02020603050405020304" pitchFamily="18" charset="0"/>
              </a:rPr>
              <a:t>đó</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Sở</a:t>
            </a:r>
            <a:r>
              <a:rPr lang="en-US" sz="2000" dirty="0">
                <a:solidFill>
                  <a:schemeClr val="dk1"/>
                </a:solidFill>
                <a:latin typeface="Times New Roman" panose="02020603050405020304" pitchFamily="18" charset="0"/>
                <a:cs typeface="Times New Roman" panose="02020603050405020304" pitchFamily="18" charset="0"/>
              </a:rPr>
              <a:t> KHĐT </a:t>
            </a:r>
            <a:r>
              <a:rPr lang="en-US" sz="2000" dirty="0" err="1">
                <a:solidFill>
                  <a:schemeClr val="dk1"/>
                </a:solidFill>
                <a:latin typeface="Times New Roman" panose="02020603050405020304" pitchFamily="18" charset="0"/>
                <a:cs typeface="Times New Roman" panose="02020603050405020304" pitchFamily="18" charset="0"/>
              </a:rPr>
              <a:t>vẫn</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còn</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phối</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hợp</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với</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các</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địa</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phương</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và</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các</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sở</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ngành</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liên</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quan</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để</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tổng</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hợp</a:t>
            </a:r>
            <a:r>
              <a:rPr lang="en-US" sz="2000">
                <a:solidFill>
                  <a:schemeClr val="dk1"/>
                </a:solidFill>
                <a:latin typeface="Times New Roman" panose="02020603050405020304" pitchFamily="18" charset="0"/>
                <a:cs typeface="Times New Roman" panose="02020603050405020304" pitchFamily="18" charset="0"/>
              </a:rPr>
              <a:t> kịp</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thời</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số</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liệu</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phục</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vụ</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công</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tác</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chỉ</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đạo</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điều</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hành</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của</a:t>
            </a:r>
            <a:r>
              <a:rPr lang="en-US" sz="2000" dirty="0">
                <a:solidFill>
                  <a:schemeClr val="dk1"/>
                </a:solidFill>
                <a:latin typeface="Times New Roman" panose="02020603050405020304" pitchFamily="18" charset="0"/>
                <a:cs typeface="Times New Roman" panose="02020603050405020304" pitchFamily="18" charset="0"/>
              </a:rPr>
              <a:t> </a:t>
            </a:r>
            <a:r>
              <a:rPr lang="en-US" sz="2000" dirty="0" err="1">
                <a:solidFill>
                  <a:schemeClr val="dk1"/>
                </a:solidFill>
                <a:latin typeface="Times New Roman" panose="02020603050405020304" pitchFamily="18" charset="0"/>
                <a:cs typeface="Times New Roman" panose="02020603050405020304" pitchFamily="18" charset="0"/>
              </a:rPr>
              <a:t>tỉnh</a:t>
            </a:r>
            <a:endParaRPr lang="vi-VN" sz="2000" dirty="0">
              <a:solidFill>
                <a:schemeClr val="dk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C30F92D-3C47-CF58-6C37-0DBB6FF2F2DF}"/>
              </a:ext>
            </a:extLst>
          </p:cNvPr>
          <p:cNvSpPr txBox="1"/>
          <p:nvPr/>
        </p:nvSpPr>
        <p:spPr>
          <a:xfrm>
            <a:off x="434551" y="446366"/>
            <a:ext cx="11516091" cy="830997"/>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A – VIỆC TRIỂN KHAI THỰC HIỆN QUYẾT ĐỊNH SỐ 19/QĐ-UBND VÀ VĂN BẢN SỐ 20/UBND-TH CỦA UBND TỈNH</a:t>
            </a:r>
          </a:p>
        </p:txBody>
      </p:sp>
    </p:spTree>
    <p:extLst>
      <p:ext uri="{BB962C8B-B14F-4D97-AF65-F5344CB8AC3E}">
        <p14:creationId xmlns:p14="http://schemas.microsoft.com/office/powerpoint/2010/main" val="98016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A953A66-BAF1-340A-A407-B9DFF5A3A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7810" y="3828038"/>
            <a:ext cx="2719305" cy="1283242"/>
          </a:xfrm>
          <a:prstGeom prst="rect">
            <a:avLst/>
          </a:prstGeom>
        </p:spPr>
      </p:pic>
      <p:cxnSp>
        <p:nvCxnSpPr>
          <p:cNvPr id="26" name="Straight Arrow Connector 25">
            <a:extLst>
              <a:ext uri="{FF2B5EF4-FFF2-40B4-BE49-F238E27FC236}">
                <a16:creationId xmlns:a16="http://schemas.microsoft.com/office/drawing/2014/main" id="{169C6F43-6D5B-95B4-AB42-3B41CFB5B6B7}"/>
              </a:ext>
            </a:extLst>
          </p:cNvPr>
          <p:cNvCxnSpPr>
            <a:cxnSpLocks/>
          </p:cNvCxnSpPr>
          <p:nvPr/>
        </p:nvCxnSpPr>
        <p:spPr>
          <a:xfrm>
            <a:off x="4524782" y="3805141"/>
            <a:ext cx="1039903" cy="1015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8" name="Rectangle 717"/>
          <p:cNvSpPr/>
          <p:nvPr/>
        </p:nvSpPr>
        <p:spPr>
          <a:xfrm>
            <a:off x="5634436" y="895505"/>
            <a:ext cx="5921084" cy="149362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19" name="TextBox 718"/>
          <p:cNvSpPr txBox="1"/>
          <p:nvPr/>
        </p:nvSpPr>
        <p:spPr>
          <a:xfrm>
            <a:off x="6441510" y="851400"/>
            <a:ext cx="4774245" cy="830997"/>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Thu nội địa</a:t>
            </a:r>
          </a:p>
          <a:p>
            <a:pPr algn="ctr"/>
            <a:r>
              <a:rPr lang="en-US" b="1">
                <a:solidFill>
                  <a:srgbClr val="002060"/>
                </a:solidFill>
                <a:latin typeface="Times New Roman" panose="02020603050405020304" pitchFamily="18" charset="0"/>
                <a:cs typeface="Times New Roman" panose="02020603050405020304" pitchFamily="18" charset="0"/>
              </a:rPr>
              <a:t>(trừ tiền SDĐ, SXKT và lợi nhuận được chia)</a:t>
            </a: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720" name="TextBox 719"/>
          <p:cNvSpPr txBox="1"/>
          <p:nvPr/>
        </p:nvSpPr>
        <p:spPr>
          <a:xfrm>
            <a:off x="6778501" y="1557466"/>
            <a:ext cx="4774245" cy="830997"/>
          </a:xfrm>
          <a:prstGeom prst="rect">
            <a:avLst/>
          </a:prstGeom>
          <a:noFill/>
        </p:spPr>
        <p:txBody>
          <a:bodyPr wrap="square" rtlCol="0">
            <a:spAutoFit/>
          </a:bodyPr>
          <a:lstStyle/>
          <a:p>
            <a:pPr algn="ctr"/>
            <a:r>
              <a:rPr lang="en-US" sz="2400" b="1">
                <a:solidFill>
                  <a:srgbClr val="C00000"/>
                </a:solidFill>
                <a:latin typeface="Times New Roman" panose="02020603050405020304" pitchFamily="18" charset="0"/>
                <a:cs typeface="Times New Roman" panose="02020603050405020304" pitchFamily="18" charset="0"/>
              </a:rPr>
              <a:t>7.500 </a:t>
            </a:r>
            <a:r>
              <a:rPr lang="en-US" sz="2400" b="1" err="1">
                <a:solidFill>
                  <a:srgbClr val="C00000"/>
                </a:solidFill>
                <a:latin typeface="Times New Roman" panose="02020603050405020304" pitchFamily="18" charset="0"/>
                <a:cs typeface="Times New Roman" panose="02020603050405020304" pitchFamily="18" charset="0"/>
              </a:rPr>
              <a:t>tỷ</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đồng</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đạt</a:t>
            </a:r>
            <a:r>
              <a:rPr lang="en-US" sz="2400" b="1">
                <a:solidFill>
                  <a:srgbClr val="C00000"/>
                </a:solidFill>
                <a:latin typeface="Times New Roman" panose="02020603050405020304" pitchFamily="18" charset="0"/>
                <a:cs typeface="Times New Roman" panose="02020603050405020304" pitchFamily="18" charset="0"/>
              </a:rPr>
              <a:t> 108,2% </a:t>
            </a:r>
            <a:r>
              <a:rPr lang="en-US" sz="2400" b="1" err="1">
                <a:solidFill>
                  <a:srgbClr val="C00000"/>
                </a:solidFill>
                <a:latin typeface="Times New Roman" panose="02020603050405020304" pitchFamily="18" charset="0"/>
                <a:cs typeface="Times New Roman" panose="02020603050405020304" pitchFamily="18" charset="0"/>
              </a:rPr>
              <a:t>dự</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toán</a:t>
            </a:r>
            <a:endParaRPr lang="en-US" sz="2400" b="1">
              <a:solidFill>
                <a:srgbClr val="C00000"/>
              </a:solidFill>
              <a:latin typeface="Times New Roman" panose="02020603050405020304" pitchFamily="18" charset="0"/>
              <a:cs typeface="Times New Roman" panose="02020603050405020304" pitchFamily="18" charset="0"/>
            </a:endParaRPr>
          </a:p>
          <a:p>
            <a:pPr algn="ctr"/>
            <a:r>
              <a:rPr lang="en-US" sz="2400" b="1">
                <a:solidFill>
                  <a:srgbClr val="C00000"/>
                </a:solidFill>
                <a:latin typeface="Times New Roman" panose="02020603050405020304" pitchFamily="18" charset="0"/>
                <a:cs typeface="Times New Roman" panose="02020603050405020304" pitchFamily="18" charset="0"/>
              </a:rPr>
              <a:t>    5,1%</a:t>
            </a:r>
          </a:p>
        </p:txBody>
      </p:sp>
      <p:sp>
        <p:nvSpPr>
          <p:cNvPr id="724" name="Rectangle 723"/>
          <p:cNvSpPr/>
          <p:nvPr/>
        </p:nvSpPr>
        <p:spPr>
          <a:xfrm>
            <a:off x="5648335" y="2687365"/>
            <a:ext cx="5904411" cy="122129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25" name="TextBox 724"/>
          <p:cNvSpPr txBox="1"/>
          <p:nvPr/>
        </p:nvSpPr>
        <p:spPr>
          <a:xfrm>
            <a:off x="7231134" y="2723966"/>
            <a:ext cx="2968819" cy="400110"/>
          </a:xfrm>
          <a:prstGeom prst="rect">
            <a:avLst/>
          </a:prstGeom>
          <a:noFill/>
        </p:spPr>
        <p:txBody>
          <a:bodyPr wrap="square" rtlCol="0">
            <a:spAutoFit/>
          </a:bodyPr>
          <a:lstStyle/>
          <a:p>
            <a:pPr algn="ctr"/>
            <a:r>
              <a:rPr lang="en-US" sz="2000" b="1">
                <a:solidFill>
                  <a:srgbClr val="002060"/>
                </a:solidFill>
                <a:latin typeface="Times New Roman" panose="02020603050405020304" pitchFamily="18" charset="0"/>
                <a:cs typeface="Times New Roman" panose="02020603050405020304" pitchFamily="18" charset="0"/>
              </a:rPr>
              <a:t>Thu tiền sử dụng đất</a:t>
            </a:r>
          </a:p>
        </p:txBody>
      </p:sp>
      <p:sp>
        <p:nvSpPr>
          <p:cNvPr id="726" name="TextBox 725"/>
          <p:cNvSpPr txBox="1"/>
          <p:nvPr/>
        </p:nvSpPr>
        <p:spPr>
          <a:xfrm>
            <a:off x="6441510" y="3077662"/>
            <a:ext cx="4893897" cy="830997"/>
          </a:xfrm>
          <a:prstGeom prst="rect">
            <a:avLst/>
          </a:prstGeom>
          <a:noFill/>
        </p:spPr>
        <p:txBody>
          <a:bodyPr wrap="square" rtlCol="0">
            <a:spAutoFit/>
          </a:bodyPr>
          <a:lstStyle/>
          <a:p>
            <a:pPr algn="ctr"/>
            <a:r>
              <a:rPr lang="en-US" sz="2400" b="1">
                <a:solidFill>
                  <a:srgbClr val="C00000"/>
                </a:solidFill>
                <a:latin typeface="Times New Roman" panose="02020603050405020304" pitchFamily="18" charset="0"/>
                <a:cs typeface="Times New Roman" panose="02020603050405020304" pitchFamily="18" charset="0"/>
              </a:rPr>
              <a:t>5.600 </a:t>
            </a:r>
            <a:r>
              <a:rPr lang="en-US" sz="2400" b="1" err="1">
                <a:solidFill>
                  <a:srgbClr val="C00000"/>
                </a:solidFill>
                <a:latin typeface="Times New Roman" panose="02020603050405020304" pitchFamily="18" charset="0"/>
                <a:cs typeface="Times New Roman" panose="02020603050405020304" pitchFamily="18" charset="0"/>
              </a:rPr>
              <a:t>tỷ</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đồng</a:t>
            </a:r>
            <a:r>
              <a:rPr lang="en-US" sz="2400" b="1">
                <a:solidFill>
                  <a:srgbClr val="C00000"/>
                </a:solidFill>
                <a:latin typeface="Times New Roman" panose="02020603050405020304" pitchFamily="18" charset="0"/>
                <a:cs typeface="Times New Roman" panose="02020603050405020304" pitchFamily="18" charset="0"/>
              </a:rPr>
              <a:t>, đạt 101,8% </a:t>
            </a:r>
            <a:r>
              <a:rPr lang="en-US" sz="2400" b="1" err="1">
                <a:solidFill>
                  <a:srgbClr val="C00000"/>
                </a:solidFill>
                <a:latin typeface="Times New Roman" panose="02020603050405020304" pitchFamily="18" charset="0"/>
                <a:cs typeface="Times New Roman" panose="02020603050405020304" pitchFamily="18" charset="0"/>
              </a:rPr>
              <a:t>dự</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toán</a:t>
            </a:r>
            <a:endParaRPr lang="en-US" sz="2400" b="1">
              <a:solidFill>
                <a:srgbClr val="C00000"/>
              </a:solidFill>
              <a:latin typeface="Times New Roman" panose="02020603050405020304" pitchFamily="18" charset="0"/>
              <a:cs typeface="Times New Roman" panose="02020603050405020304" pitchFamily="18" charset="0"/>
            </a:endParaRPr>
          </a:p>
          <a:p>
            <a:pPr algn="ctr"/>
            <a:r>
              <a:rPr lang="en-US" sz="2400" b="1">
                <a:solidFill>
                  <a:srgbClr val="C00000"/>
                </a:solidFill>
                <a:latin typeface="Times New Roman" panose="02020603050405020304" pitchFamily="18" charset="0"/>
                <a:cs typeface="Times New Roman" panose="02020603050405020304" pitchFamily="18" charset="0"/>
              </a:rPr>
              <a:t>15,1%</a:t>
            </a:r>
          </a:p>
        </p:txBody>
      </p:sp>
      <p:sp>
        <p:nvSpPr>
          <p:cNvPr id="730" name="Arrow: Down 59">
            <a:extLst>
              <a:ext uri="{FF2B5EF4-FFF2-40B4-BE49-F238E27FC236}">
                <a16:creationId xmlns:a16="http://schemas.microsoft.com/office/drawing/2014/main" id="{76FC2223-CBDC-4B1C-A8C6-0DBB61B65684}"/>
              </a:ext>
            </a:extLst>
          </p:cNvPr>
          <p:cNvSpPr/>
          <p:nvPr/>
        </p:nvSpPr>
        <p:spPr>
          <a:xfrm>
            <a:off x="8166892" y="3557768"/>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2" name="Rectangle 1">
            <a:extLst>
              <a:ext uri="{FF2B5EF4-FFF2-40B4-BE49-F238E27FC236}">
                <a16:creationId xmlns:a16="http://schemas.microsoft.com/office/drawing/2014/main" id="{80607D77-8D89-B2B8-17A1-5EC409702721}"/>
              </a:ext>
            </a:extLst>
          </p:cNvPr>
          <p:cNvSpPr/>
          <p:nvPr/>
        </p:nvSpPr>
        <p:spPr>
          <a:xfrm>
            <a:off x="177757" y="2060553"/>
            <a:ext cx="4251630" cy="178072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A0D5D58A-756E-802D-A09E-1BEA6D184E77}"/>
              </a:ext>
            </a:extLst>
          </p:cNvPr>
          <p:cNvSpPr txBox="1"/>
          <p:nvPr/>
        </p:nvSpPr>
        <p:spPr>
          <a:xfrm>
            <a:off x="-54546" y="2604655"/>
            <a:ext cx="4693658" cy="830997"/>
          </a:xfrm>
          <a:prstGeom prst="rect">
            <a:avLst/>
          </a:prstGeom>
          <a:noFill/>
        </p:spPr>
        <p:txBody>
          <a:bodyPr wrap="square" rtlCol="0">
            <a:spAutoFit/>
          </a:bodyPr>
          <a:lstStyle/>
          <a:p>
            <a:pPr algn="ctr"/>
            <a:r>
              <a:rPr lang="en-US" sz="2200" b="1">
                <a:solidFill>
                  <a:srgbClr val="C00000"/>
                </a:solidFill>
                <a:latin typeface="Times New Roman" panose="02020603050405020304" pitchFamily="18" charset="0"/>
                <a:cs typeface="Times New Roman" panose="02020603050405020304" pitchFamily="18" charset="0"/>
              </a:rPr>
              <a:t>13.828,2 </a:t>
            </a:r>
            <a:r>
              <a:rPr lang="en-US" sz="2000" b="1">
                <a:solidFill>
                  <a:srgbClr val="C00000"/>
                </a:solidFill>
                <a:latin typeface="Times New Roman" panose="02020603050405020304" pitchFamily="18" charset="0"/>
                <a:cs typeface="Times New Roman" panose="02020603050405020304" pitchFamily="18" charset="0"/>
              </a:rPr>
              <a:t>tỷ </a:t>
            </a:r>
            <a:r>
              <a:rPr lang="en-US" sz="2000" b="1" err="1">
                <a:solidFill>
                  <a:srgbClr val="C00000"/>
                </a:solidFill>
                <a:latin typeface="Times New Roman" panose="02020603050405020304" pitchFamily="18" charset="0"/>
                <a:cs typeface="Times New Roman" panose="02020603050405020304" pitchFamily="18" charset="0"/>
              </a:rPr>
              <a:t>đồng</a:t>
            </a:r>
            <a:r>
              <a:rPr lang="en-US" sz="2200" b="1">
                <a:solidFill>
                  <a:srgbClr val="C00000"/>
                </a:solidFill>
                <a:latin typeface="Times New Roman" panose="02020603050405020304" pitchFamily="18" charset="0"/>
                <a:cs typeface="Times New Roman" panose="02020603050405020304" pitchFamily="18" charset="0"/>
              </a:rPr>
              <a:t>, </a:t>
            </a:r>
            <a:r>
              <a:rPr lang="en-US" sz="2200" b="1" err="1">
                <a:solidFill>
                  <a:srgbClr val="C00000"/>
                </a:solidFill>
                <a:latin typeface="Times New Roman" panose="02020603050405020304" pitchFamily="18" charset="0"/>
                <a:cs typeface="Times New Roman" panose="02020603050405020304" pitchFamily="18" charset="0"/>
              </a:rPr>
              <a:t>đạt</a:t>
            </a:r>
            <a:r>
              <a:rPr lang="en-US" sz="2200" b="1">
                <a:solidFill>
                  <a:srgbClr val="C00000"/>
                </a:solidFill>
                <a:latin typeface="Times New Roman" panose="02020603050405020304" pitchFamily="18" charset="0"/>
                <a:cs typeface="Times New Roman" panose="02020603050405020304" pitchFamily="18" charset="0"/>
              </a:rPr>
              <a:t> 101,3% </a:t>
            </a:r>
            <a:r>
              <a:rPr lang="en-US" b="1" err="1">
                <a:solidFill>
                  <a:srgbClr val="C00000"/>
                </a:solidFill>
                <a:latin typeface="Times New Roman" panose="02020603050405020304" pitchFamily="18" charset="0"/>
                <a:cs typeface="Times New Roman" panose="02020603050405020304" pitchFamily="18" charset="0"/>
              </a:rPr>
              <a:t>dự</a:t>
            </a:r>
            <a:r>
              <a:rPr lang="en-US" b="1">
                <a:solidFill>
                  <a:srgbClr val="C00000"/>
                </a:solidFill>
                <a:latin typeface="Times New Roman" panose="02020603050405020304" pitchFamily="18" charset="0"/>
                <a:cs typeface="Times New Roman" panose="02020603050405020304" pitchFamily="18" charset="0"/>
              </a:rPr>
              <a:t> </a:t>
            </a:r>
            <a:r>
              <a:rPr lang="en-US" b="1" err="1">
                <a:solidFill>
                  <a:srgbClr val="C00000"/>
                </a:solidFill>
                <a:latin typeface="Times New Roman" panose="02020603050405020304" pitchFamily="18" charset="0"/>
                <a:cs typeface="Times New Roman" panose="02020603050405020304" pitchFamily="18" charset="0"/>
              </a:rPr>
              <a:t>toán</a:t>
            </a:r>
            <a:endParaRPr lang="en-US" b="1">
              <a:solidFill>
                <a:srgbClr val="C00000"/>
              </a:solidFill>
              <a:latin typeface="Times New Roman" panose="02020603050405020304" pitchFamily="18" charset="0"/>
              <a:cs typeface="Times New Roman" panose="02020603050405020304" pitchFamily="18" charset="0"/>
            </a:endParaRPr>
          </a:p>
          <a:p>
            <a:pPr algn="ctr"/>
            <a:r>
              <a:rPr lang="en-US" b="1">
                <a:solidFill>
                  <a:srgbClr val="C00000"/>
                </a:solidFill>
                <a:latin typeface="Times New Roman" panose="02020603050405020304" pitchFamily="18" charset="0"/>
                <a:cs typeface="Times New Roman" panose="02020603050405020304" pitchFamily="18" charset="0"/>
              </a:rPr>
              <a:t>      </a:t>
            </a:r>
            <a:r>
              <a:rPr lang="en-US" sz="2400" b="1">
                <a:solidFill>
                  <a:srgbClr val="C00000"/>
                </a:solidFill>
                <a:latin typeface="Times New Roman" panose="02020603050405020304" pitchFamily="18" charset="0"/>
                <a:cs typeface="Times New Roman" panose="02020603050405020304" pitchFamily="18" charset="0"/>
              </a:rPr>
              <a:t>12%</a:t>
            </a:r>
            <a:endParaRPr lang="en-US" b="1">
              <a:solidFill>
                <a:srgbClr val="C0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50931EF-4279-23FD-6428-18C12049025E}"/>
              </a:ext>
            </a:extLst>
          </p:cNvPr>
          <p:cNvSpPr txBox="1"/>
          <p:nvPr/>
        </p:nvSpPr>
        <p:spPr>
          <a:xfrm>
            <a:off x="226837" y="2152411"/>
            <a:ext cx="4129108" cy="400110"/>
          </a:xfrm>
          <a:prstGeom prst="rect">
            <a:avLst/>
          </a:prstGeom>
          <a:noFill/>
        </p:spPr>
        <p:txBody>
          <a:bodyPr wrap="square" rtlCol="0">
            <a:spAutoFit/>
          </a:bodyPr>
          <a:lstStyle/>
          <a:p>
            <a:pPr algn="ctr"/>
            <a:r>
              <a:rPr lang="en-US" sz="2000" b="1">
                <a:solidFill>
                  <a:srgbClr val="002060"/>
                </a:solidFill>
                <a:latin typeface="Times New Roman" panose="02020603050405020304" pitchFamily="18" charset="0"/>
                <a:cs typeface="Times New Roman" panose="02020603050405020304" pitchFamily="18" charset="0"/>
              </a:rPr>
              <a:t>Tổng thu ngân sách nhà nước</a:t>
            </a:r>
          </a:p>
        </p:txBody>
      </p:sp>
      <p:sp>
        <p:nvSpPr>
          <p:cNvPr id="13" name="Arrow: Down 59">
            <a:extLst>
              <a:ext uri="{FF2B5EF4-FFF2-40B4-BE49-F238E27FC236}">
                <a16:creationId xmlns:a16="http://schemas.microsoft.com/office/drawing/2014/main" id="{CFB1DF66-0E98-FC84-B508-AAB8AC25D4B3}"/>
              </a:ext>
            </a:extLst>
          </p:cNvPr>
          <p:cNvSpPr/>
          <p:nvPr/>
        </p:nvSpPr>
        <p:spPr>
          <a:xfrm>
            <a:off x="1732002" y="3111260"/>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FB61F8A-9A24-43C5-EEAD-699E1478B087}"/>
              </a:ext>
            </a:extLst>
          </p:cNvPr>
          <p:cNvSpPr/>
          <p:nvPr/>
        </p:nvSpPr>
        <p:spPr>
          <a:xfrm>
            <a:off x="5648334" y="4097789"/>
            <a:ext cx="5904411" cy="132729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741F0E28-9B46-DEE8-72B4-31C74A048999}"/>
              </a:ext>
            </a:extLst>
          </p:cNvPr>
          <p:cNvSpPr txBox="1"/>
          <p:nvPr/>
        </p:nvSpPr>
        <p:spPr>
          <a:xfrm>
            <a:off x="6673485" y="4154207"/>
            <a:ext cx="4125893" cy="523220"/>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Thu Xuất nhập khẩu</a:t>
            </a:r>
          </a:p>
        </p:txBody>
      </p:sp>
      <p:sp>
        <p:nvSpPr>
          <p:cNvPr id="16" name="TextBox 15">
            <a:extLst>
              <a:ext uri="{FF2B5EF4-FFF2-40B4-BE49-F238E27FC236}">
                <a16:creationId xmlns:a16="http://schemas.microsoft.com/office/drawing/2014/main" id="{CD1FFBD1-4EFA-ED54-8F81-E3C9559069D4}"/>
              </a:ext>
            </a:extLst>
          </p:cNvPr>
          <p:cNvSpPr txBox="1"/>
          <p:nvPr/>
        </p:nvSpPr>
        <p:spPr>
          <a:xfrm>
            <a:off x="6441510" y="4603535"/>
            <a:ext cx="4548068" cy="830997"/>
          </a:xfrm>
          <a:prstGeom prst="rect">
            <a:avLst/>
          </a:prstGeom>
          <a:noFill/>
        </p:spPr>
        <p:txBody>
          <a:bodyPr wrap="square" rtlCol="0">
            <a:spAutoFit/>
          </a:bodyPr>
          <a:lstStyle/>
          <a:p>
            <a:pPr algn="ctr"/>
            <a:r>
              <a:rPr lang="en-US" sz="2400" b="1">
                <a:solidFill>
                  <a:srgbClr val="C00000"/>
                </a:solidFill>
                <a:latin typeface="Times New Roman" panose="02020603050405020304" pitchFamily="18" charset="0"/>
                <a:cs typeface="Times New Roman" panose="02020603050405020304" pitchFamily="18" charset="0"/>
              </a:rPr>
              <a:t>430 </a:t>
            </a:r>
            <a:r>
              <a:rPr lang="en-US" sz="2400" b="1" err="1">
                <a:solidFill>
                  <a:srgbClr val="C00000"/>
                </a:solidFill>
                <a:latin typeface="Times New Roman" panose="02020603050405020304" pitchFamily="18" charset="0"/>
                <a:cs typeface="Times New Roman" panose="02020603050405020304" pitchFamily="18" charset="0"/>
              </a:rPr>
              <a:t>tỷ</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đồng</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đạt</a:t>
            </a:r>
            <a:r>
              <a:rPr lang="en-US" sz="2400" b="1">
                <a:solidFill>
                  <a:srgbClr val="C00000"/>
                </a:solidFill>
                <a:latin typeface="Times New Roman" panose="02020603050405020304" pitchFamily="18" charset="0"/>
                <a:cs typeface="Times New Roman" panose="02020603050405020304" pitchFamily="18" charset="0"/>
              </a:rPr>
              <a:t> 43% </a:t>
            </a:r>
            <a:r>
              <a:rPr lang="en-US" sz="2400" b="1" err="1">
                <a:solidFill>
                  <a:srgbClr val="C00000"/>
                </a:solidFill>
                <a:latin typeface="Times New Roman" panose="02020603050405020304" pitchFamily="18" charset="0"/>
                <a:cs typeface="Times New Roman" panose="02020603050405020304" pitchFamily="18" charset="0"/>
              </a:rPr>
              <a:t>dự</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toán</a:t>
            </a:r>
            <a:endParaRPr lang="en-US" sz="2400" b="1">
              <a:solidFill>
                <a:srgbClr val="C00000"/>
              </a:solidFill>
              <a:latin typeface="Times New Roman" panose="02020603050405020304" pitchFamily="18" charset="0"/>
              <a:cs typeface="Times New Roman" panose="02020603050405020304" pitchFamily="18" charset="0"/>
            </a:endParaRPr>
          </a:p>
          <a:p>
            <a:pPr algn="ctr"/>
            <a:r>
              <a:rPr lang="en-US" sz="2400" b="1">
                <a:solidFill>
                  <a:srgbClr val="C00000"/>
                </a:solidFill>
                <a:latin typeface="Times New Roman" panose="02020603050405020304" pitchFamily="18" charset="0"/>
                <a:cs typeface="Times New Roman" panose="02020603050405020304" pitchFamily="18" charset="0"/>
              </a:rPr>
              <a:t>        48,7%</a:t>
            </a:r>
          </a:p>
        </p:txBody>
      </p:sp>
      <p:cxnSp>
        <p:nvCxnSpPr>
          <p:cNvPr id="22" name="Straight Arrow Connector 21">
            <a:extLst>
              <a:ext uri="{FF2B5EF4-FFF2-40B4-BE49-F238E27FC236}">
                <a16:creationId xmlns:a16="http://schemas.microsoft.com/office/drawing/2014/main" id="{76FB1604-8EE6-1B4A-8BEC-955916948809}"/>
              </a:ext>
            </a:extLst>
          </p:cNvPr>
          <p:cNvCxnSpPr>
            <a:cxnSpLocks/>
          </p:cNvCxnSpPr>
          <p:nvPr/>
        </p:nvCxnSpPr>
        <p:spPr>
          <a:xfrm flipV="1">
            <a:off x="4478467" y="1557466"/>
            <a:ext cx="1064408" cy="995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E2C09AD-1B29-015F-4185-E01171AA1855}"/>
              </a:ext>
            </a:extLst>
          </p:cNvPr>
          <p:cNvCxnSpPr>
            <a:cxnSpLocks/>
          </p:cNvCxnSpPr>
          <p:nvPr/>
        </p:nvCxnSpPr>
        <p:spPr>
          <a:xfrm>
            <a:off x="4478467" y="3077662"/>
            <a:ext cx="1074473" cy="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BC7EEBC-AFA3-C4AC-D803-2EB717E2AF16}"/>
              </a:ext>
            </a:extLst>
          </p:cNvPr>
          <p:cNvSpPr/>
          <p:nvPr/>
        </p:nvSpPr>
        <p:spPr>
          <a:xfrm>
            <a:off x="1597810" y="5615736"/>
            <a:ext cx="9954935" cy="104939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81B6DC98-C123-5771-E46D-17ED3EE03739}"/>
              </a:ext>
            </a:extLst>
          </p:cNvPr>
          <p:cNvSpPr txBox="1"/>
          <p:nvPr/>
        </p:nvSpPr>
        <p:spPr>
          <a:xfrm>
            <a:off x="1607364" y="5906358"/>
            <a:ext cx="10271447" cy="830997"/>
          </a:xfrm>
          <a:prstGeom prst="rect">
            <a:avLst/>
          </a:prstGeom>
          <a:noFill/>
        </p:spPr>
        <p:txBody>
          <a:bodyPr wrap="square" rtlCol="0">
            <a:spAutoFit/>
          </a:bodyPr>
          <a:lstStyle/>
          <a:p>
            <a:r>
              <a:rPr lang="en-US" sz="2400" b="1" err="1">
                <a:solidFill>
                  <a:srgbClr val="002060"/>
                </a:solidFill>
                <a:latin typeface="Times New Roman" panose="02020603050405020304" pitchFamily="18" charset="0"/>
                <a:cs typeface="Times New Roman" panose="02020603050405020304" pitchFamily="18" charset="0"/>
              </a:rPr>
              <a:t>Tổng</a:t>
            </a:r>
            <a:r>
              <a:rPr lang="en-US" sz="2400" b="1">
                <a:solidFill>
                  <a:srgbClr val="002060"/>
                </a:solidFill>
                <a:latin typeface="Times New Roman" panose="02020603050405020304" pitchFamily="18" charset="0"/>
                <a:cs typeface="Times New Roman" panose="02020603050405020304" pitchFamily="18" charset="0"/>
              </a:rPr>
              <a:t> chi </a:t>
            </a:r>
            <a:r>
              <a:rPr lang="en-US" sz="2400" b="1" err="1">
                <a:solidFill>
                  <a:srgbClr val="002060"/>
                </a:solidFill>
                <a:latin typeface="Times New Roman" panose="02020603050405020304" pitchFamily="18" charset="0"/>
                <a:cs typeface="Times New Roman" panose="02020603050405020304" pitchFamily="18" charset="0"/>
              </a:rPr>
              <a:t>ngân</a:t>
            </a:r>
            <a:r>
              <a:rPr lang="en-US" sz="2400" b="1">
                <a:solidFill>
                  <a:srgbClr val="002060"/>
                </a:solidFill>
                <a:latin typeface="Times New Roman" panose="02020603050405020304" pitchFamily="18" charset="0"/>
                <a:cs typeface="Times New Roman" panose="02020603050405020304" pitchFamily="18" charset="0"/>
              </a:rPr>
              <a:t> </a:t>
            </a:r>
            <a:r>
              <a:rPr lang="en-US" sz="2400" b="1" err="1">
                <a:solidFill>
                  <a:srgbClr val="002060"/>
                </a:solidFill>
                <a:latin typeface="Times New Roman" panose="02020603050405020304" pitchFamily="18" charset="0"/>
                <a:cs typeface="Times New Roman" panose="02020603050405020304" pitchFamily="18" charset="0"/>
              </a:rPr>
              <a:t>sách</a:t>
            </a:r>
            <a:r>
              <a:rPr lang="en-US" sz="2400" b="1">
                <a:solidFill>
                  <a:srgbClr val="002060"/>
                </a:solidFill>
                <a:latin typeface="Times New Roman" panose="02020603050405020304" pitchFamily="18" charset="0"/>
                <a:cs typeface="Times New Roman" panose="02020603050405020304" pitchFamily="18" charset="0"/>
              </a:rPr>
              <a:t> </a:t>
            </a:r>
            <a:r>
              <a:rPr lang="en-US" sz="2400" b="1" err="1">
                <a:solidFill>
                  <a:srgbClr val="002060"/>
                </a:solidFill>
                <a:latin typeface="Times New Roman" panose="02020603050405020304" pitchFamily="18" charset="0"/>
                <a:cs typeface="Times New Roman" panose="02020603050405020304" pitchFamily="18" charset="0"/>
              </a:rPr>
              <a:t>nhà</a:t>
            </a:r>
            <a:r>
              <a:rPr lang="en-US" sz="2400" b="1">
                <a:solidFill>
                  <a:srgbClr val="002060"/>
                </a:solidFill>
                <a:latin typeface="Times New Roman" panose="02020603050405020304" pitchFamily="18" charset="0"/>
                <a:cs typeface="Times New Roman" panose="02020603050405020304" pitchFamily="18" charset="0"/>
              </a:rPr>
              <a:t> </a:t>
            </a:r>
            <a:r>
              <a:rPr lang="en-US" sz="2400" b="1" err="1">
                <a:solidFill>
                  <a:srgbClr val="002060"/>
                </a:solidFill>
                <a:latin typeface="Times New Roman" panose="02020603050405020304" pitchFamily="18" charset="0"/>
                <a:cs typeface="Times New Roman" panose="02020603050405020304" pitchFamily="18" charset="0"/>
              </a:rPr>
              <a:t>nước</a:t>
            </a:r>
            <a:r>
              <a:rPr lang="en-US" sz="2400" b="1">
                <a:solidFill>
                  <a:srgbClr val="002060"/>
                </a:solidFill>
                <a:latin typeface="Times New Roman" panose="02020603050405020304" pitchFamily="18" charset="0"/>
                <a:cs typeface="Times New Roman" panose="02020603050405020304" pitchFamily="18" charset="0"/>
              </a:rPr>
              <a:t>: </a:t>
            </a:r>
            <a:r>
              <a:rPr lang="en-US" sz="2400" b="1">
                <a:solidFill>
                  <a:srgbClr val="C00000"/>
                </a:solidFill>
                <a:latin typeface="Times New Roman" panose="02020603050405020304" pitchFamily="18" charset="0"/>
                <a:cs typeface="Times New Roman" panose="02020603050405020304" pitchFamily="18" charset="0"/>
              </a:rPr>
              <a:t>18.300,1 </a:t>
            </a:r>
            <a:r>
              <a:rPr lang="en-US" sz="2400" b="1" err="1">
                <a:solidFill>
                  <a:srgbClr val="C00000"/>
                </a:solidFill>
                <a:latin typeface="Times New Roman" panose="02020603050405020304" pitchFamily="18" charset="0"/>
                <a:cs typeface="Times New Roman" panose="02020603050405020304" pitchFamily="18" charset="0"/>
              </a:rPr>
              <a:t>tỷ</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đồng</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đạt</a:t>
            </a:r>
            <a:r>
              <a:rPr lang="en-US" sz="2400" b="1">
                <a:solidFill>
                  <a:srgbClr val="C00000"/>
                </a:solidFill>
                <a:latin typeface="Times New Roman" panose="02020603050405020304" pitchFamily="18" charset="0"/>
                <a:cs typeface="Times New Roman" panose="02020603050405020304" pitchFamily="18" charset="0"/>
              </a:rPr>
              <a:t> 97,9% </a:t>
            </a:r>
            <a:r>
              <a:rPr lang="en-US" sz="2400" b="1" err="1">
                <a:solidFill>
                  <a:srgbClr val="C00000"/>
                </a:solidFill>
                <a:latin typeface="Times New Roman" panose="02020603050405020304" pitchFamily="18" charset="0"/>
                <a:cs typeface="Times New Roman" panose="02020603050405020304" pitchFamily="18" charset="0"/>
              </a:rPr>
              <a:t>dự</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toán</a:t>
            </a:r>
            <a:r>
              <a:rPr lang="en-US" sz="2400" b="1">
                <a:solidFill>
                  <a:srgbClr val="C00000"/>
                </a:solidFill>
                <a:latin typeface="Times New Roman" panose="02020603050405020304" pitchFamily="18" charset="0"/>
                <a:cs typeface="Times New Roman" panose="02020603050405020304" pitchFamily="18" charset="0"/>
              </a:rPr>
              <a:t>,     8,6%</a:t>
            </a:r>
          </a:p>
          <a:p>
            <a:pPr algn="ctr"/>
            <a:r>
              <a:rPr lang="en-US" sz="2400" b="1">
                <a:solidFill>
                  <a:srgbClr val="002060"/>
                </a:solidFill>
                <a:latin typeface="Times New Roman" panose="02020603050405020304" pitchFamily="18" charset="0"/>
                <a:cs typeface="Times New Roman" panose="02020603050405020304" pitchFamily="18" charset="0"/>
              </a:rPr>
              <a:t> </a:t>
            </a:r>
          </a:p>
        </p:txBody>
      </p:sp>
      <p:sp>
        <p:nvSpPr>
          <p:cNvPr id="27" name="Rectangle 26">
            <a:extLst>
              <a:ext uri="{FF2B5EF4-FFF2-40B4-BE49-F238E27FC236}">
                <a16:creationId xmlns:a16="http://schemas.microsoft.com/office/drawing/2014/main" id="{01DC26C3-E6F4-C27A-8624-3A65D81B6008}"/>
              </a:ext>
            </a:extLst>
          </p:cNvPr>
          <p:cNvSpPr/>
          <p:nvPr/>
        </p:nvSpPr>
        <p:spPr>
          <a:xfrm>
            <a:off x="702199" y="219800"/>
            <a:ext cx="225023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3.4. </a:t>
            </a:r>
            <a:r>
              <a:rPr lang="en-US" sz="2800" b="1" spc="-20" err="1">
                <a:solidFill>
                  <a:srgbClr val="100717"/>
                </a:solidFill>
                <a:latin typeface="Times New Roman" panose="02020603050405020304" pitchFamily="18" charset="0"/>
                <a:cs typeface="Times New Roman" panose="02020603050405020304" pitchFamily="18" charset="0"/>
              </a:rPr>
              <a:t>Tài</a:t>
            </a:r>
            <a:r>
              <a:rPr lang="en-US" sz="2800" b="1" spc="-20">
                <a:solidFill>
                  <a:srgbClr val="100717"/>
                </a:solidFill>
                <a:latin typeface="Times New Roman" panose="02020603050405020304" pitchFamily="18" charset="0"/>
                <a:cs typeface="Times New Roman" panose="02020603050405020304" pitchFamily="18" charset="0"/>
              </a:rPr>
              <a:t> </a:t>
            </a:r>
            <a:r>
              <a:rPr lang="en-US" sz="2800" b="1" spc="-20" err="1">
                <a:solidFill>
                  <a:srgbClr val="100717"/>
                </a:solidFill>
                <a:latin typeface="Times New Roman" panose="02020603050405020304" pitchFamily="18" charset="0"/>
                <a:cs typeface="Times New Roman" panose="02020603050405020304" pitchFamily="18" charset="0"/>
              </a:rPr>
              <a:t>chính</a:t>
            </a:r>
            <a:endParaRPr lang="en-US" sz="2800" b="1" spc="-20">
              <a:solidFill>
                <a:srgbClr val="100717"/>
              </a:solidFill>
              <a:latin typeface="Times New Roman" panose="02020603050405020304" pitchFamily="18" charset="0"/>
              <a:cs typeface="Times New Roman" panose="02020603050405020304" pitchFamily="18" charset="0"/>
            </a:endParaRPr>
          </a:p>
        </p:txBody>
      </p:sp>
      <p:sp>
        <p:nvSpPr>
          <p:cNvPr id="8" name="Arrow: Down 59">
            <a:extLst>
              <a:ext uri="{FF2B5EF4-FFF2-40B4-BE49-F238E27FC236}">
                <a16:creationId xmlns:a16="http://schemas.microsoft.com/office/drawing/2014/main" id="{B8FB4290-57FC-2558-7A55-FDD4B3AD5084}"/>
              </a:ext>
            </a:extLst>
          </p:cNvPr>
          <p:cNvSpPr/>
          <p:nvPr/>
        </p:nvSpPr>
        <p:spPr>
          <a:xfrm rot="10800000">
            <a:off x="8632064" y="2017404"/>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9" name="Arrow: Down 59">
            <a:extLst>
              <a:ext uri="{FF2B5EF4-FFF2-40B4-BE49-F238E27FC236}">
                <a16:creationId xmlns:a16="http://schemas.microsoft.com/office/drawing/2014/main" id="{DC9728D2-9FA3-9BE1-84A8-EE573067CDA5}"/>
              </a:ext>
            </a:extLst>
          </p:cNvPr>
          <p:cNvSpPr/>
          <p:nvPr/>
        </p:nvSpPr>
        <p:spPr>
          <a:xfrm>
            <a:off x="8166892" y="5075934"/>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0" name="Arrow: Down 59">
            <a:extLst>
              <a:ext uri="{FF2B5EF4-FFF2-40B4-BE49-F238E27FC236}">
                <a16:creationId xmlns:a16="http://schemas.microsoft.com/office/drawing/2014/main" id="{1E41EBCE-1ACE-56B8-F489-0F5C63BC1FBF}"/>
              </a:ext>
            </a:extLst>
          </p:cNvPr>
          <p:cNvSpPr/>
          <p:nvPr/>
        </p:nvSpPr>
        <p:spPr>
          <a:xfrm>
            <a:off x="10546656" y="6016744"/>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7" name="Rectangle 6">
            <a:extLst>
              <a:ext uri="{FF2B5EF4-FFF2-40B4-BE49-F238E27FC236}">
                <a16:creationId xmlns:a16="http://schemas.microsoft.com/office/drawing/2014/main" id="{FED99AF0-C8A2-E850-FF3A-2A9001C0D107}"/>
              </a:ext>
            </a:extLst>
          </p:cNvPr>
          <p:cNvSpPr/>
          <p:nvPr/>
        </p:nvSpPr>
        <p:spPr>
          <a:xfrm>
            <a:off x="1273991" y="733638"/>
            <a:ext cx="3991734"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3.4.1. Thu ngân sách tỉnh</a:t>
            </a:r>
          </a:p>
        </p:txBody>
      </p:sp>
    </p:spTree>
    <p:extLst>
      <p:ext uri="{BB962C8B-B14F-4D97-AF65-F5344CB8AC3E}">
        <p14:creationId xmlns:p14="http://schemas.microsoft.com/office/powerpoint/2010/main" val="3872854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1DC26C3-E6F4-C27A-8624-3A65D81B6008}"/>
              </a:ext>
            </a:extLst>
          </p:cNvPr>
          <p:cNvSpPr/>
          <p:nvPr/>
        </p:nvSpPr>
        <p:spPr>
          <a:xfrm>
            <a:off x="1053198" y="245597"/>
            <a:ext cx="7729617" cy="992579"/>
          </a:xfrm>
          <a:prstGeom prst="rect">
            <a:avLst/>
          </a:prstGeom>
        </p:spPr>
        <p:txBody>
          <a:bodyPr wrap="none">
            <a:spAutoFit/>
          </a:bodyPr>
          <a:lstStyle/>
          <a:p>
            <a:pPr marL="127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3.4.2. </a:t>
            </a:r>
            <a:r>
              <a:rPr lang="de-DE" sz="2800" b="1">
                <a:latin typeface="Times New Roman" panose="02020603050405020304" pitchFamily="18" charset="0"/>
                <a:cs typeface="Times New Roman" panose="02020603050405020304" pitchFamily="18" charset="0"/>
              </a:rPr>
              <a:t>Thu ngân sách </a:t>
            </a:r>
            <a:r>
              <a:rPr lang="vi-VN" sz="2800" b="1">
                <a:latin typeface="Times New Roman" panose="02020603050405020304" pitchFamily="18" charset="0"/>
                <a:cs typeface="Times New Roman" panose="02020603050405020304" pitchFamily="18" charset="0"/>
              </a:rPr>
              <a:t>các huyện, thị xã, thành phố</a:t>
            </a:r>
            <a:endParaRPr lang="en-US" sz="2800" b="1" kern="0" spc="-10">
              <a:solidFill>
                <a:prstClr val="black"/>
              </a:solidFill>
              <a:ea typeface="Times New Roman" panose="02020603050405020304" pitchFamily="18" charset="0"/>
            </a:endParaRPr>
          </a:p>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 </a:t>
            </a:r>
          </a:p>
        </p:txBody>
      </p:sp>
      <p:graphicFrame>
        <p:nvGraphicFramePr>
          <p:cNvPr id="3" name="Table 2">
            <a:extLst>
              <a:ext uri="{FF2B5EF4-FFF2-40B4-BE49-F238E27FC236}">
                <a16:creationId xmlns:a16="http://schemas.microsoft.com/office/drawing/2014/main" id="{666AD7DA-80CE-7A42-976C-2FA0789BF7F5}"/>
              </a:ext>
            </a:extLst>
          </p:cNvPr>
          <p:cNvGraphicFramePr>
            <a:graphicFrameLocks noGrp="1"/>
          </p:cNvGraphicFramePr>
          <p:nvPr/>
        </p:nvGraphicFramePr>
        <p:xfrm>
          <a:off x="9771603" y="880844"/>
          <a:ext cx="1936136" cy="822960"/>
        </p:xfrm>
        <a:graphic>
          <a:graphicData uri="http://schemas.openxmlformats.org/drawingml/2006/table">
            <a:tbl>
              <a:tblPr firstRow="1" bandRow="1"/>
              <a:tblGrid>
                <a:gridCol w="1936136">
                  <a:extLst>
                    <a:ext uri="{9D8B030D-6E8A-4147-A177-3AD203B41FA5}">
                      <a16:colId xmlns:a16="http://schemas.microsoft.com/office/drawing/2014/main" val="3655493598"/>
                    </a:ext>
                  </a:extLst>
                </a:gridCol>
              </a:tblGrid>
              <a:tr h="2115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vi-VN" sz="1400" b="0" i="1" kern="1200">
                          <a:solidFill>
                            <a:schemeClr val="tx1"/>
                          </a:solidFill>
                          <a:effectLst/>
                          <a:latin typeface="+mj-lt"/>
                          <a:ea typeface="+mn-ea"/>
                          <a:cs typeface="+mn-cs"/>
                        </a:rPr>
                        <a:t>Đơn vị tính: Triệu đồng</a:t>
                      </a:r>
                      <a:r>
                        <a:rPr lang="en-US" sz="1400" b="0" i="1" kern="1200">
                          <a:solidFill>
                            <a:schemeClr val="tx1"/>
                          </a:solidFill>
                          <a:effectLst/>
                          <a:latin typeface="+mj-lt"/>
                          <a:ea typeface="+mn-ea"/>
                          <a:cs typeface="+mn-cs"/>
                        </a:rPr>
                        <a:t> </a:t>
                      </a:r>
                      <a:endParaRPr lang="en-US" sz="1600" b="0" i="1" kern="1200">
                        <a:solidFill>
                          <a:schemeClr val="tx1"/>
                        </a:solidFill>
                        <a:effectLst/>
                        <a:latin typeface="+mj-lt"/>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5970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800" b="0" kern="1200" noProof="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graphicFrame>
        <p:nvGraphicFramePr>
          <p:cNvPr id="5" name="Object 4">
            <a:extLst>
              <a:ext uri="{FF2B5EF4-FFF2-40B4-BE49-F238E27FC236}">
                <a16:creationId xmlns:a16="http://schemas.microsoft.com/office/drawing/2014/main" id="{CF9794CD-DB73-5199-AFDE-97EA87EF5C6E}"/>
              </a:ext>
            </a:extLst>
          </p:cNvPr>
          <p:cNvGraphicFramePr>
            <a:graphicFrameLocks noChangeAspect="1"/>
          </p:cNvGraphicFramePr>
          <p:nvPr>
            <p:extLst>
              <p:ext uri="{D42A27DB-BD31-4B8C-83A1-F6EECF244321}">
                <p14:modId xmlns:p14="http://schemas.microsoft.com/office/powerpoint/2010/main" val="1071386884"/>
              </p:ext>
            </p:extLst>
          </p:nvPr>
        </p:nvGraphicFramePr>
        <p:xfrm>
          <a:off x="658739" y="1223317"/>
          <a:ext cx="11049000" cy="5495925"/>
        </p:xfrm>
        <a:graphic>
          <a:graphicData uri="http://schemas.openxmlformats.org/presentationml/2006/ole">
            <mc:AlternateContent xmlns:mc="http://schemas.openxmlformats.org/markup-compatibility/2006">
              <mc:Choice xmlns:v="urn:schemas-microsoft-com:vml" Requires="v">
                <p:oleObj name="Worksheet" r:id="rId2" imgW="11049120" imgH="5495992" progId="Excel.Sheet.12">
                  <p:embed/>
                </p:oleObj>
              </mc:Choice>
              <mc:Fallback>
                <p:oleObj name="Worksheet" r:id="rId2" imgW="11049120" imgH="5495992" progId="Excel.Sheet.12">
                  <p:embed/>
                  <p:pic>
                    <p:nvPicPr>
                      <p:cNvPr id="5" name="Object 4">
                        <a:extLst>
                          <a:ext uri="{FF2B5EF4-FFF2-40B4-BE49-F238E27FC236}">
                            <a16:creationId xmlns:a16="http://schemas.microsoft.com/office/drawing/2014/main" id="{CF9794CD-DB73-5199-AFDE-97EA87EF5C6E}"/>
                          </a:ext>
                        </a:extLst>
                      </p:cNvPr>
                      <p:cNvPicPr/>
                      <p:nvPr/>
                    </p:nvPicPr>
                    <p:blipFill>
                      <a:blip r:embed="rId3"/>
                      <a:stretch>
                        <a:fillRect/>
                      </a:stretch>
                    </p:blipFill>
                    <p:spPr>
                      <a:xfrm>
                        <a:off x="658739" y="1223317"/>
                        <a:ext cx="11049000" cy="5495925"/>
                      </a:xfrm>
                      <a:prstGeom prst="rect">
                        <a:avLst/>
                      </a:prstGeom>
                    </p:spPr>
                  </p:pic>
                </p:oleObj>
              </mc:Fallback>
            </mc:AlternateContent>
          </a:graphicData>
        </a:graphic>
      </p:graphicFrame>
    </p:spTree>
    <p:extLst>
      <p:ext uri="{BB962C8B-B14F-4D97-AF65-F5344CB8AC3E}">
        <p14:creationId xmlns:p14="http://schemas.microsoft.com/office/powerpoint/2010/main" val="3467510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3526166157"/>
              </p:ext>
            </p:extLst>
          </p:nvPr>
        </p:nvGraphicFramePr>
        <p:xfrm>
          <a:off x="377037" y="947168"/>
          <a:ext cx="11191380" cy="1767840"/>
        </p:xfrm>
        <a:graphic>
          <a:graphicData uri="http://schemas.openxmlformats.org/drawingml/2006/table">
            <a:tbl>
              <a:tblPr firstRow="1" bandRow="1"/>
              <a:tblGrid>
                <a:gridCol w="11191380">
                  <a:extLst>
                    <a:ext uri="{9D8B030D-6E8A-4147-A177-3AD203B41FA5}">
                      <a16:colId xmlns:a16="http://schemas.microsoft.com/office/drawing/2014/main" val="3655493598"/>
                    </a:ext>
                  </a:extLst>
                </a:gridCol>
              </a:tblGrid>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17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UBND tỉnh thường xuyên đôn đốc, ban hành nhiều giải pháp để </a:t>
                      </a:r>
                      <a:r>
                        <a:rPr lang="vi-VN" sz="1700" kern="1200" spc="-10" dirty="0">
                          <a:solidFill>
                            <a:prstClr val="black"/>
                          </a:solidFill>
                          <a:latin typeface="Times New Roman" panose="02020603050405020304" pitchFamily="18" charset="0"/>
                          <a:ea typeface="+mn-ea"/>
                          <a:cs typeface="Times New Roman" panose="02020603050405020304" pitchFamily="18" charset="0"/>
                        </a:rPr>
                        <a:t>tháo gỡ khó khăn, vướng mắc, hỗ trợ đẩy mạnh giải ngân vốn đầu tư công năm 2023. Đã ban hành nhiều Quyết định điều hòa vốn để đảm bảo tăng tỷ lệ giải ngân trong thời gian từ nay đến cuối năm</a:t>
                      </a: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1700" kern="1200" spc="-10" dirty="0">
                          <a:solidFill>
                            <a:prstClr val="black"/>
                          </a:solidFill>
                          <a:latin typeface="Times New Roman" panose="02020603050405020304" pitchFamily="18" charset="0"/>
                          <a:ea typeface="+mn-ea"/>
                          <a:cs typeface="Times New Roman" panose="02020603050405020304" pitchFamily="18" charset="0"/>
                        </a:rPr>
                        <a:t> Giá trị giải ngân vốn đầu tư công do tỉnh quản lý đến 25/11/2023 </a:t>
                      </a:r>
                      <a:r>
                        <a:rPr lang="nl-NL" sz="1700" kern="1200" spc="-10" dirty="0">
                          <a:solidFill>
                            <a:prstClr val="black"/>
                          </a:solidFill>
                          <a:latin typeface="Times New Roman" panose="02020603050405020304" pitchFamily="18" charset="0"/>
                          <a:ea typeface="+mn-ea"/>
                          <a:cs typeface="Times New Roman" panose="02020603050405020304" pitchFamily="18" charset="0"/>
                        </a:rPr>
                        <a:t>là 7.192,1 tỷ đồng</a:t>
                      </a:r>
                      <a:r>
                        <a:rPr lang="vi-VN" sz="1700" kern="1200" spc="-10" dirty="0">
                          <a:solidFill>
                            <a:prstClr val="black"/>
                          </a:solidFill>
                          <a:latin typeface="Times New Roman" panose="02020603050405020304" pitchFamily="18" charset="0"/>
                          <a:ea typeface="+mn-ea"/>
                          <a:cs typeface="Times New Roman" panose="02020603050405020304" pitchFamily="18" charset="0"/>
                        </a:rPr>
                        <a:t>, </a:t>
                      </a:r>
                      <a:r>
                        <a:rPr lang="en-US" sz="1700" kern="1200" spc="-10" dirty="0" err="1">
                          <a:solidFill>
                            <a:prstClr val="black"/>
                          </a:solidFill>
                          <a:latin typeface="Times New Roman" panose="02020603050405020304" pitchFamily="18" charset="0"/>
                          <a:ea typeface="+mn-ea"/>
                          <a:cs typeface="Times New Roman" panose="02020603050405020304" pitchFamily="18" charset="0"/>
                        </a:rPr>
                        <a:t>đạt</a:t>
                      </a:r>
                      <a:r>
                        <a:rPr lang="en-US" sz="1700" kern="1200" spc="-10" dirty="0">
                          <a:solidFill>
                            <a:prstClr val="black"/>
                          </a:solidFill>
                          <a:latin typeface="Times New Roman" panose="02020603050405020304" pitchFamily="18" charset="0"/>
                          <a:ea typeface="+mn-ea"/>
                          <a:cs typeface="Times New Roman" panose="02020603050405020304" pitchFamily="18" charset="0"/>
                        </a:rPr>
                        <a:t> 94,25% K</a:t>
                      </a:r>
                      <a:r>
                        <a:rPr lang="vi-VN" sz="1700" kern="1200" spc="-10" dirty="0">
                          <a:solidFill>
                            <a:prstClr val="black"/>
                          </a:solidFill>
                          <a:latin typeface="Times New Roman" panose="02020603050405020304" pitchFamily="18" charset="0"/>
                          <a:ea typeface="+mn-ea"/>
                          <a:cs typeface="Times New Roman" panose="02020603050405020304" pitchFamily="18" charset="0"/>
                        </a:rPr>
                        <a:t>ế hoạch vốn do Thủ tướng Chính phủ giao (KH TTgCP giao: 7.630,6 tỷ đồng)</a:t>
                      </a:r>
                      <a:r>
                        <a:rPr lang="en-US" sz="1700" kern="1200" spc="-10" dirty="0">
                          <a:solidFill>
                            <a:prstClr val="black"/>
                          </a:solidFill>
                          <a:latin typeface="Times New Roman" panose="02020603050405020304" pitchFamily="18" charset="0"/>
                          <a:ea typeface="+mn-ea"/>
                          <a:cs typeface="Times New Roman" panose="02020603050405020304" pitchFamily="18" charset="0"/>
                        </a:rPr>
                        <a:t>, </a:t>
                      </a:r>
                      <a:r>
                        <a:rPr lang="en-US" sz="1700" kern="1200" spc="-10" dirty="0" err="1">
                          <a:solidFill>
                            <a:prstClr val="black"/>
                          </a:solidFill>
                          <a:latin typeface="Times New Roman" panose="02020603050405020304" pitchFamily="18" charset="0"/>
                          <a:ea typeface="+mn-ea"/>
                          <a:cs typeface="Times New Roman" panose="02020603050405020304" pitchFamily="18" charset="0"/>
                        </a:rPr>
                        <a:t>đạt</a:t>
                      </a:r>
                      <a:r>
                        <a:rPr lang="en-US" sz="1700" kern="1200" spc="-10" dirty="0">
                          <a:solidFill>
                            <a:prstClr val="black"/>
                          </a:solidFill>
                          <a:latin typeface="Times New Roman" panose="02020603050405020304" pitchFamily="18" charset="0"/>
                          <a:ea typeface="+mn-ea"/>
                          <a:cs typeface="Times New Roman" panose="02020603050405020304" pitchFamily="18" charset="0"/>
                        </a:rPr>
                        <a:t> 74,65% </a:t>
                      </a:r>
                      <a:r>
                        <a:rPr lang="vi-VN" sz="1700" kern="1200" spc="-10" dirty="0">
                          <a:solidFill>
                            <a:prstClr val="black"/>
                          </a:solidFill>
                          <a:latin typeface="Times New Roman" panose="02020603050405020304" pitchFamily="18" charset="0"/>
                          <a:ea typeface="+mn-ea"/>
                          <a:cs typeface="Times New Roman" panose="02020603050405020304" pitchFamily="18" charset="0"/>
                        </a:rPr>
                        <a:t>kế hoạch vốn do HĐND tỉnh giao (HĐND tỉnh giao 9.634,1 tỷ đồng), cụ thể giải ngân theo từng nguồn vốn như sau: </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7" name="TextBox 6">
            <a:extLst>
              <a:ext uri="{FF2B5EF4-FFF2-40B4-BE49-F238E27FC236}">
                <a16:creationId xmlns:a16="http://schemas.microsoft.com/office/drawing/2014/main" id="{6CE3C172-6B73-81D2-B734-810C1C811D2E}"/>
              </a:ext>
            </a:extLst>
          </p:cNvPr>
          <p:cNvSpPr txBox="1"/>
          <p:nvPr/>
        </p:nvSpPr>
        <p:spPr>
          <a:xfrm>
            <a:off x="770898" y="73710"/>
            <a:ext cx="4077938"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4. Đầu tư công</a:t>
            </a:r>
          </a:p>
        </p:txBody>
      </p:sp>
      <p:sp>
        <p:nvSpPr>
          <p:cNvPr id="5" name="TextBox 4">
            <a:extLst>
              <a:ext uri="{FF2B5EF4-FFF2-40B4-BE49-F238E27FC236}">
                <a16:creationId xmlns:a16="http://schemas.microsoft.com/office/drawing/2014/main" id="{A8E630D1-9302-B86B-B084-892C8E100979}"/>
              </a:ext>
            </a:extLst>
          </p:cNvPr>
          <p:cNvSpPr txBox="1"/>
          <p:nvPr/>
        </p:nvSpPr>
        <p:spPr>
          <a:xfrm>
            <a:off x="9585287" y="2503096"/>
            <a:ext cx="1916018" cy="307777"/>
          </a:xfrm>
          <a:prstGeom prst="rect">
            <a:avLst/>
          </a:prstGeom>
          <a:noFill/>
        </p:spPr>
        <p:txBody>
          <a:bodyPr wrap="square" rtlCol="0">
            <a:spAutoFit/>
          </a:bodyPr>
          <a:lstStyle/>
          <a:p>
            <a:pPr algn="r"/>
            <a:r>
              <a:rPr lang="en-US" sz="1400" i="1" dirty="0">
                <a:latin typeface="Times New Roman" panose="02020603050405020304" pitchFamily="18" charset="0"/>
                <a:cs typeface="Times New Roman" panose="02020603050405020304" pitchFamily="18" charset="0"/>
              </a:rPr>
              <a:t>ĐVT: </a:t>
            </a:r>
            <a:r>
              <a:rPr lang="en-US" sz="1400" i="1" dirty="0" err="1">
                <a:latin typeface="Times New Roman" panose="02020603050405020304" pitchFamily="18" charset="0"/>
                <a:cs typeface="Times New Roman" panose="02020603050405020304" pitchFamily="18" charset="0"/>
              </a:rPr>
              <a:t>Triệu</a:t>
            </a:r>
            <a:r>
              <a:rPr lang="en-US" sz="1400" i="1"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đồng</a:t>
            </a:r>
            <a:endParaRPr lang="en-US" sz="1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F7848CB-4E56-A606-6E68-D4DD64093E1C}"/>
              </a:ext>
            </a:extLst>
          </p:cNvPr>
          <p:cNvSpPr txBox="1"/>
          <p:nvPr/>
        </p:nvSpPr>
        <p:spPr>
          <a:xfrm>
            <a:off x="1235104" y="442303"/>
            <a:ext cx="9846754" cy="430887"/>
          </a:xfrm>
          <a:prstGeom prst="rect">
            <a:avLst/>
          </a:prstGeom>
          <a:noFill/>
        </p:spPr>
        <p:txBody>
          <a:bodyPr wrap="square">
            <a:spAutoFit/>
          </a:bodyPr>
          <a:lstStyle/>
          <a:p>
            <a:pPr>
              <a:lnSpc>
                <a:spcPct val="100000"/>
              </a:lnSpc>
            </a:pPr>
            <a:r>
              <a:rPr lang="vi-VN" sz="2200" b="1">
                <a:latin typeface="+mj-lt"/>
                <a:cs typeface="Arial" panose="020B0604020202020204" pitchFamily="34" charset="0"/>
              </a:rPr>
              <a:t>4.1. Giải ngân chung theo nguồn vốn năm 2023 (theo kế hoạch HĐND tỉnh giao)</a:t>
            </a:r>
          </a:p>
        </p:txBody>
      </p:sp>
      <p:graphicFrame>
        <p:nvGraphicFramePr>
          <p:cNvPr id="2" name="Object 1">
            <a:extLst>
              <a:ext uri="{FF2B5EF4-FFF2-40B4-BE49-F238E27FC236}">
                <a16:creationId xmlns:a16="http://schemas.microsoft.com/office/drawing/2014/main" id="{EB5750A4-D858-BEDC-039A-DA037DF32122}"/>
              </a:ext>
            </a:extLst>
          </p:cNvPr>
          <p:cNvGraphicFramePr>
            <a:graphicFrameLocks noChangeAspect="1"/>
          </p:cNvGraphicFramePr>
          <p:nvPr>
            <p:extLst>
              <p:ext uri="{D42A27DB-BD31-4B8C-83A1-F6EECF244321}">
                <p14:modId xmlns:p14="http://schemas.microsoft.com/office/powerpoint/2010/main" val="3868417796"/>
              </p:ext>
            </p:extLst>
          </p:nvPr>
        </p:nvGraphicFramePr>
        <p:xfrm>
          <a:off x="770898" y="2827652"/>
          <a:ext cx="10458450" cy="3027864"/>
        </p:xfrm>
        <a:graphic>
          <a:graphicData uri="http://schemas.openxmlformats.org/presentationml/2006/ole">
            <mc:AlternateContent xmlns:mc="http://schemas.openxmlformats.org/markup-compatibility/2006">
              <mc:Choice xmlns:v="urn:schemas-microsoft-com:vml" Requires="v">
                <p:oleObj name="Worksheet" r:id="rId2" imgW="10458360" imgH="3724182" progId="Excel.Sheet.12">
                  <p:embed/>
                </p:oleObj>
              </mc:Choice>
              <mc:Fallback>
                <p:oleObj name="Worksheet" r:id="rId2" imgW="10458360" imgH="3724182" progId="Excel.Sheet.12">
                  <p:embed/>
                  <p:pic>
                    <p:nvPicPr>
                      <p:cNvPr id="2" name="Object 1">
                        <a:extLst>
                          <a:ext uri="{FF2B5EF4-FFF2-40B4-BE49-F238E27FC236}">
                            <a16:creationId xmlns:a16="http://schemas.microsoft.com/office/drawing/2014/main" id="{EB5750A4-D858-BEDC-039A-DA037DF32122}"/>
                          </a:ext>
                        </a:extLst>
                      </p:cNvPr>
                      <p:cNvPicPr/>
                      <p:nvPr/>
                    </p:nvPicPr>
                    <p:blipFill>
                      <a:blip r:embed="rId3"/>
                      <a:stretch>
                        <a:fillRect/>
                      </a:stretch>
                    </p:blipFill>
                    <p:spPr>
                      <a:xfrm>
                        <a:off x="770898" y="2827652"/>
                        <a:ext cx="10458450" cy="3027864"/>
                      </a:xfrm>
                      <a:prstGeom prst="rect">
                        <a:avLst/>
                      </a:prstGeom>
                    </p:spPr>
                  </p:pic>
                </p:oleObj>
              </mc:Fallback>
            </mc:AlternateContent>
          </a:graphicData>
        </a:graphic>
      </p:graphicFrame>
      <p:graphicFrame>
        <p:nvGraphicFramePr>
          <p:cNvPr id="3" name="Table 2">
            <a:extLst>
              <a:ext uri="{FF2B5EF4-FFF2-40B4-BE49-F238E27FC236}">
                <a16:creationId xmlns:a16="http://schemas.microsoft.com/office/drawing/2014/main" id="{3FEED8FA-FCB9-9639-8496-70789FCA4466}"/>
              </a:ext>
            </a:extLst>
          </p:cNvPr>
          <p:cNvGraphicFramePr>
            <a:graphicFrameLocks noGrp="1"/>
          </p:cNvGraphicFramePr>
          <p:nvPr>
            <p:extLst>
              <p:ext uri="{D42A27DB-BD31-4B8C-83A1-F6EECF244321}">
                <p14:modId xmlns:p14="http://schemas.microsoft.com/office/powerpoint/2010/main" val="3415377779"/>
              </p:ext>
            </p:extLst>
          </p:nvPr>
        </p:nvGraphicFramePr>
        <p:xfrm>
          <a:off x="302004" y="6023911"/>
          <a:ext cx="11546046" cy="822960"/>
        </p:xfrm>
        <a:graphic>
          <a:graphicData uri="http://schemas.openxmlformats.org/drawingml/2006/table">
            <a:tbl>
              <a:tblPr firstRow="1" bandRow="1"/>
              <a:tblGrid>
                <a:gridCol w="11546046">
                  <a:extLst>
                    <a:ext uri="{9D8B030D-6E8A-4147-A177-3AD203B41FA5}">
                      <a16:colId xmlns:a16="http://schemas.microsoft.com/office/drawing/2014/main" val="3655493598"/>
                    </a:ext>
                  </a:extLst>
                </a:gridCol>
              </a:tblGrid>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16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Nhìn chung, kết quả giải ngân chung của Tỉnh năm 2023 đã đạt được những kết quả tích cực, tính đến hết tháng 11/2023 Bình Định có tỷ lệ giải ngân kế hoạch đứng thứ 14/63 tỉnh thành và đứng thứ 2 Khu vực Bắc Trung bộ và duyên hải miền Trung (sau tỉnh Thừa Thiên Huế); giá trị dự kiến giải ngân kế hoạch vốn năm 2023 cũng đạt tỷ lệ khá ấn tượng, cơ bản đạt các mục tiêu, chỉ tiêu do HĐND tỉnh giao</a:t>
                      </a:r>
                      <a:endParaRPr lang="vi-VN" sz="1600" kern="1200" spc="-10" dirty="0">
                        <a:solidFill>
                          <a:prstClr val="black"/>
                        </a:solidFill>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Tree>
    <p:extLst>
      <p:ext uri="{BB962C8B-B14F-4D97-AF65-F5344CB8AC3E}">
        <p14:creationId xmlns:p14="http://schemas.microsoft.com/office/powerpoint/2010/main" val="1307221819"/>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A3A18D-D907-CE81-9610-A8098B89CB1A}"/>
              </a:ext>
            </a:extLst>
          </p:cNvPr>
          <p:cNvSpPr>
            <a:spLocks noGrp="1"/>
          </p:cNvSpPr>
          <p:nvPr>
            <p:ph type="sldNum" sz="quarter" idx="12"/>
          </p:nvPr>
        </p:nvSpPr>
        <p:spPr/>
        <p:txBody>
          <a:bodyPr/>
          <a:lstStyle/>
          <a:p>
            <a:fld id="{8AA15C46-EFED-442F-A461-9326BB63CDA6}" type="slidenum">
              <a:rPr lang="en-US" smtClean="0">
                <a:solidFill>
                  <a:prstClr val="black">
                    <a:tint val="75000"/>
                  </a:prstClr>
                </a:solidFill>
              </a:rPr>
              <a:pPr/>
              <a:t>33</a:t>
            </a:fld>
            <a:endParaRPr lang="en-US">
              <a:solidFill>
                <a:prstClr val="black">
                  <a:tint val="75000"/>
                </a:prstClr>
              </a:solidFill>
            </a:endParaRPr>
          </a:p>
        </p:txBody>
      </p:sp>
      <p:sp>
        <p:nvSpPr>
          <p:cNvPr id="10" name="TextBox 9">
            <a:extLst>
              <a:ext uri="{FF2B5EF4-FFF2-40B4-BE49-F238E27FC236}">
                <a16:creationId xmlns:a16="http://schemas.microsoft.com/office/drawing/2014/main" id="{BCC78433-D41A-09D5-5F8D-DDD236A6C2F9}"/>
              </a:ext>
            </a:extLst>
          </p:cNvPr>
          <p:cNvSpPr txBox="1"/>
          <p:nvPr/>
        </p:nvSpPr>
        <p:spPr>
          <a:xfrm>
            <a:off x="741000" y="440383"/>
            <a:ext cx="10332468" cy="461665"/>
          </a:xfrm>
          <a:prstGeom prst="rect">
            <a:avLst/>
          </a:prstGeom>
          <a:noFill/>
        </p:spPr>
        <p:txBody>
          <a:bodyPr wrap="square">
            <a:spAutoFit/>
          </a:bodyPr>
          <a:lstStyle/>
          <a:p>
            <a:r>
              <a:rPr lang="vi-VN" sz="2400" b="1">
                <a:latin typeface="+mj-lt"/>
                <a:cs typeface="Arial" panose="020B0604020202020204" pitchFamily="34" charset="0"/>
              </a:rPr>
              <a:t>4.2. </a:t>
            </a:r>
            <a:r>
              <a:rPr lang="en-US" sz="2400" b="1" spc="-20">
                <a:solidFill>
                  <a:srgbClr val="100717"/>
                </a:solidFill>
                <a:latin typeface="Times New Roman" panose="02020603050405020304" pitchFamily="18" charset="0"/>
                <a:cs typeface="Times New Roman" panose="02020603050405020304" pitchFamily="18" charset="0"/>
              </a:rPr>
              <a:t>Giải ngân nguồn vốn năm 2022 đã được kéo dài sang năm 2023</a:t>
            </a:r>
            <a:endParaRPr lang="en-US" sz="2400" b="1" spc="-2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2672FF3-2277-F6EC-D6E2-47CCB0D1CE24}"/>
              </a:ext>
            </a:extLst>
          </p:cNvPr>
          <p:cNvSpPr txBox="1"/>
          <p:nvPr/>
        </p:nvSpPr>
        <p:spPr>
          <a:xfrm>
            <a:off x="5232656" y="1474439"/>
            <a:ext cx="1635854" cy="338554"/>
          </a:xfrm>
          <a:prstGeom prst="rect">
            <a:avLst/>
          </a:prstGeom>
          <a:noFill/>
        </p:spPr>
        <p:txBody>
          <a:bodyPr wrap="square" rtlCol="0">
            <a:spAutoFit/>
          </a:bodyPr>
          <a:lstStyle/>
          <a:p>
            <a:pPr algn="r"/>
            <a:r>
              <a:rPr lang="en-US" sz="1600" i="1" dirty="0" err="1">
                <a:latin typeface="Times New Roman" panose="02020603050405020304" pitchFamily="18" charset="0"/>
                <a:cs typeface="Times New Roman" panose="02020603050405020304" pitchFamily="18" charset="0"/>
              </a:rPr>
              <a:t>ĐVT</a:t>
            </a:r>
            <a:r>
              <a:rPr lang="en-US" sz="1600" i="1">
                <a:latin typeface="Times New Roman" panose="02020603050405020304" pitchFamily="18" charset="0"/>
                <a:cs typeface="Times New Roman" panose="02020603050405020304" pitchFamily="18" charset="0"/>
              </a:rPr>
              <a:t>: Triệu đồng</a:t>
            </a:r>
            <a:endParaRPr lang="en-US" sz="1600" i="1"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4C03933F-74D5-3246-5EC7-6F3499B4F277}"/>
              </a:ext>
            </a:extLst>
          </p:cNvPr>
          <p:cNvGraphicFramePr>
            <a:graphicFrameLocks noChangeAspect="1"/>
          </p:cNvGraphicFramePr>
          <p:nvPr>
            <p:extLst>
              <p:ext uri="{D42A27DB-BD31-4B8C-83A1-F6EECF244321}">
                <p14:modId xmlns:p14="http://schemas.microsoft.com/office/powerpoint/2010/main" val="3791567093"/>
              </p:ext>
            </p:extLst>
          </p:nvPr>
        </p:nvGraphicFramePr>
        <p:xfrm>
          <a:off x="223348" y="1973103"/>
          <a:ext cx="6540234" cy="3623656"/>
        </p:xfrm>
        <a:graphic>
          <a:graphicData uri="http://schemas.openxmlformats.org/presentationml/2006/ole">
            <mc:AlternateContent xmlns:mc="http://schemas.openxmlformats.org/markup-compatibility/2006">
              <mc:Choice xmlns:v="urn:schemas-microsoft-com:vml" Requires="v">
                <p:oleObj name="Worksheet" r:id="rId2" imgW="6200640" imgH="2371765" progId="Excel.Sheet.12">
                  <p:embed/>
                </p:oleObj>
              </mc:Choice>
              <mc:Fallback>
                <p:oleObj name="Worksheet" r:id="rId2" imgW="6200640" imgH="2371765" progId="Excel.Sheet.12">
                  <p:embed/>
                  <p:pic>
                    <p:nvPicPr>
                      <p:cNvPr id="3" name="Object 2">
                        <a:extLst>
                          <a:ext uri="{FF2B5EF4-FFF2-40B4-BE49-F238E27FC236}">
                            <a16:creationId xmlns:a16="http://schemas.microsoft.com/office/drawing/2014/main" id="{4C03933F-74D5-3246-5EC7-6F3499B4F277}"/>
                          </a:ext>
                        </a:extLst>
                      </p:cNvPr>
                      <p:cNvPicPr/>
                      <p:nvPr/>
                    </p:nvPicPr>
                    <p:blipFill>
                      <a:blip r:embed="rId3"/>
                      <a:stretch>
                        <a:fillRect/>
                      </a:stretch>
                    </p:blipFill>
                    <p:spPr>
                      <a:xfrm>
                        <a:off x="223348" y="1973103"/>
                        <a:ext cx="6540234" cy="3623656"/>
                      </a:xfrm>
                      <a:prstGeom prst="rect">
                        <a:avLst/>
                      </a:prstGeom>
                    </p:spPr>
                  </p:pic>
                </p:oleObj>
              </mc:Fallback>
            </mc:AlternateContent>
          </a:graphicData>
        </a:graphic>
      </p:graphicFrame>
      <p:graphicFrame>
        <p:nvGraphicFramePr>
          <p:cNvPr id="5" name="Chart 4">
            <a:extLst>
              <a:ext uri="{FF2B5EF4-FFF2-40B4-BE49-F238E27FC236}">
                <a16:creationId xmlns:a16="http://schemas.microsoft.com/office/drawing/2014/main" id="{72867DD6-6ABC-692D-B59C-558599BACC9D}"/>
              </a:ext>
            </a:extLst>
          </p:cNvPr>
          <p:cNvGraphicFramePr>
            <a:graphicFrameLocks/>
          </p:cNvGraphicFramePr>
          <p:nvPr>
            <p:extLst>
              <p:ext uri="{D42A27DB-BD31-4B8C-83A1-F6EECF244321}">
                <p14:modId xmlns:p14="http://schemas.microsoft.com/office/powerpoint/2010/main" val="4293488663"/>
              </p:ext>
            </p:extLst>
          </p:nvPr>
        </p:nvGraphicFramePr>
        <p:xfrm>
          <a:off x="6868510" y="1135117"/>
          <a:ext cx="5100143" cy="522123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8587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A3A18D-D907-CE81-9610-A8098B89CB1A}"/>
              </a:ext>
            </a:extLst>
          </p:cNvPr>
          <p:cNvSpPr>
            <a:spLocks noGrp="1"/>
          </p:cNvSpPr>
          <p:nvPr>
            <p:ph type="sldNum" sz="quarter" idx="12"/>
          </p:nvPr>
        </p:nvSpPr>
        <p:spPr/>
        <p:txBody>
          <a:bodyPr/>
          <a:lstStyle/>
          <a:p>
            <a:fld id="{8AA15C46-EFED-442F-A461-9326BB63CDA6}" type="slidenum">
              <a:rPr lang="en-US" smtClean="0">
                <a:solidFill>
                  <a:prstClr val="black">
                    <a:tint val="75000"/>
                  </a:prstClr>
                </a:solidFill>
              </a:rPr>
              <a:pPr/>
              <a:t>34</a:t>
            </a:fld>
            <a:endParaRPr lang="en-US">
              <a:solidFill>
                <a:prstClr val="black">
                  <a:tint val="75000"/>
                </a:prstClr>
              </a:solidFill>
            </a:endParaRPr>
          </a:p>
        </p:txBody>
      </p:sp>
      <p:sp>
        <p:nvSpPr>
          <p:cNvPr id="10" name="TextBox 9">
            <a:extLst>
              <a:ext uri="{FF2B5EF4-FFF2-40B4-BE49-F238E27FC236}">
                <a16:creationId xmlns:a16="http://schemas.microsoft.com/office/drawing/2014/main" id="{BCC78433-D41A-09D5-5F8D-DDD236A6C2F9}"/>
              </a:ext>
            </a:extLst>
          </p:cNvPr>
          <p:cNvSpPr txBox="1"/>
          <p:nvPr/>
        </p:nvSpPr>
        <p:spPr>
          <a:xfrm>
            <a:off x="858446" y="570317"/>
            <a:ext cx="7869600" cy="461665"/>
          </a:xfrm>
          <a:prstGeom prst="rect">
            <a:avLst/>
          </a:prstGeom>
          <a:noFill/>
        </p:spPr>
        <p:txBody>
          <a:bodyPr wrap="square">
            <a:spAutoFit/>
          </a:bodyPr>
          <a:lstStyle/>
          <a:p>
            <a:r>
              <a:rPr lang="vi-VN" sz="2400" b="1">
                <a:latin typeface="+mj-lt"/>
                <a:cs typeface="Arial" panose="020B0604020202020204" pitchFamily="34" charset="0"/>
              </a:rPr>
              <a:t>4.3. </a:t>
            </a:r>
            <a:r>
              <a:rPr lang="en-US" sz="2400" b="1" spc="-20">
                <a:solidFill>
                  <a:srgbClr val="100717"/>
                </a:solidFill>
                <a:latin typeface="Times New Roman" panose="02020603050405020304" pitchFamily="18" charset="0"/>
                <a:cs typeface="Times New Roman" panose="02020603050405020304" pitchFamily="18" charset="0"/>
              </a:rPr>
              <a:t>Giải ngân kế hoạch vốn giao năm 2023</a:t>
            </a:r>
            <a:endParaRPr lang="en-US" sz="2400" b="1" spc="-2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2672FF3-2277-F6EC-D6E2-47CCB0D1CE24}"/>
              </a:ext>
            </a:extLst>
          </p:cNvPr>
          <p:cNvSpPr txBox="1"/>
          <p:nvPr/>
        </p:nvSpPr>
        <p:spPr>
          <a:xfrm>
            <a:off x="5232656" y="1474439"/>
            <a:ext cx="1635854" cy="338554"/>
          </a:xfrm>
          <a:prstGeom prst="rect">
            <a:avLst/>
          </a:prstGeom>
          <a:noFill/>
        </p:spPr>
        <p:txBody>
          <a:bodyPr wrap="square" rtlCol="0">
            <a:spAutoFit/>
          </a:bodyPr>
          <a:lstStyle/>
          <a:p>
            <a:pPr algn="r"/>
            <a:r>
              <a:rPr lang="en-US" sz="1600" i="1" dirty="0" err="1">
                <a:latin typeface="Times New Roman" panose="02020603050405020304" pitchFamily="18" charset="0"/>
                <a:cs typeface="Times New Roman" panose="02020603050405020304" pitchFamily="18" charset="0"/>
              </a:rPr>
              <a:t>ĐVT</a:t>
            </a:r>
            <a:r>
              <a:rPr lang="en-US" sz="1600" i="1">
                <a:latin typeface="Times New Roman" panose="02020603050405020304" pitchFamily="18" charset="0"/>
                <a:cs typeface="Times New Roman" panose="02020603050405020304" pitchFamily="18" charset="0"/>
              </a:rPr>
              <a:t>: Triệu đồng</a:t>
            </a:r>
            <a:endParaRPr lang="en-US" sz="1600" i="1"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1454D53D-C548-EB59-0849-A60B15694BF9}"/>
              </a:ext>
            </a:extLst>
          </p:cNvPr>
          <p:cNvGraphicFramePr>
            <a:graphicFrameLocks noChangeAspect="1"/>
          </p:cNvGraphicFramePr>
          <p:nvPr>
            <p:extLst>
              <p:ext uri="{D42A27DB-BD31-4B8C-83A1-F6EECF244321}">
                <p14:modId xmlns:p14="http://schemas.microsoft.com/office/powerpoint/2010/main" val="4170057340"/>
              </p:ext>
            </p:extLst>
          </p:nvPr>
        </p:nvGraphicFramePr>
        <p:xfrm>
          <a:off x="488731" y="1812992"/>
          <a:ext cx="6378283" cy="4114841"/>
        </p:xfrm>
        <a:graphic>
          <a:graphicData uri="http://schemas.openxmlformats.org/presentationml/2006/ole">
            <mc:AlternateContent xmlns:mc="http://schemas.openxmlformats.org/markup-compatibility/2006">
              <mc:Choice xmlns:v="urn:schemas-microsoft-com:vml" Requires="v">
                <p:oleObj name="Worksheet" r:id="rId2" imgW="6200640" imgH="2514560" progId="Excel.Sheet.12">
                  <p:embed/>
                </p:oleObj>
              </mc:Choice>
              <mc:Fallback>
                <p:oleObj name="Worksheet" r:id="rId2" imgW="6200640" imgH="2514560" progId="Excel.Sheet.12">
                  <p:embed/>
                  <p:pic>
                    <p:nvPicPr>
                      <p:cNvPr id="3" name="Object 2">
                        <a:extLst>
                          <a:ext uri="{FF2B5EF4-FFF2-40B4-BE49-F238E27FC236}">
                            <a16:creationId xmlns:a16="http://schemas.microsoft.com/office/drawing/2014/main" id="{1454D53D-C548-EB59-0849-A60B15694BF9}"/>
                          </a:ext>
                        </a:extLst>
                      </p:cNvPr>
                      <p:cNvPicPr/>
                      <p:nvPr/>
                    </p:nvPicPr>
                    <p:blipFill>
                      <a:blip r:embed="rId3"/>
                      <a:stretch>
                        <a:fillRect/>
                      </a:stretch>
                    </p:blipFill>
                    <p:spPr>
                      <a:xfrm>
                        <a:off x="488731" y="1812992"/>
                        <a:ext cx="6378283" cy="4114841"/>
                      </a:xfrm>
                      <a:prstGeom prst="rect">
                        <a:avLst/>
                      </a:prstGeom>
                    </p:spPr>
                  </p:pic>
                </p:oleObj>
              </mc:Fallback>
            </mc:AlternateContent>
          </a:graphicData>
        </a:graphic>
      </p:graphicFrame>
      <p:graphicFrame>
        <p:nvGraphicFramePr>
          <p:cNvPr id="6" name="Chart 5">
            <a:extLst>
              <a:ext uri="{FF2B5EF4-FFF2-40B4-BE49-F238E27FC236}">
                <a16:creationId xmlns:a16="http://schemas.microsoft.com/office/drawing/2014/main" id="{3C7B9EE8-1AE3-80FC-4F5E-D725D66C8485}"/>
              </a:ext>
            </a:extLst>
          </p:cNvPr>
          <p:cNvGraphicFramePr>
            <a:graphicFrameLocks/>
          </p:cNvGraphicFramePr>
          <p:nvPr>
            <p:extLst>
              <p:ext uri="{D42A27DB-BD31-4B8C-83A1-F6EECF244321}">
                <p14:modId xmlns:p14="http://schemas.microsoft.com/office/powerpoint/2010/main" val="61578234"/>
              </p:ext>
            </p:extLst>
          </p:nvPr>
        </p:nvGraphicFramePr>
        <p:xfrm>
          <a:off x="6984124" y="1474440"/>
          <a:ext cx="4840014" cy="48132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441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A3A18D-D907-CE81-9610-A8098B89CB1A}"/>
              </a:ext>
            </a:extLst>
          </p:cNvPr>
          <p:cNvSpPr>
            <a:spLocks noGrp="1"/>
          </p:cNvSpPr>
          <p:nvPr>
            <p:ph type="sldNum" sz="quarter" idx="12"/>
          </p:nvPr>
        </p:nvSpPr>
        <p:spPr/>
        <p:txBody>
          <a:bodyPr/>
          <a:lstStyle/>
          <a:p>
            <a:fld id="{8AA15C46-EFED-442F-A461-9326BB63CDA6}" type="slidenum">
              <a:rPr lang="en-US" smtClean="0">
                <a:solidFill>
                  <a:prstClr val="black">
                    <a:tint val="75000"/>
                  </a:prstClr>
                </a:solidFill>
              </a:rPr>
              <a:pPr/>
              <a:t>35</a:t>
            </a:fld>
            <a:endParaRPr lang="en-US">
              <a:solidFill>
                <a:prstClr val="black">
                  <a:tint val="75000"/>
                </a:prstClr>
              </a:solidFill>
            </a:endParaRPr>
          </a:p>
        </p:txBody>
      </p:sp>
      <p:sp>
        <p:nvSpPr>
          <p:cNvPr id="10" name="TextBox 9">
            <a:extLst>
              <a:ext uri="{FF2B5EF4-FFF2-40B4-BE49-F238E27FC236}">
                <a16:creationId xmlns:a16="http://schemas.microsoft.com/office/drawing/2014/main" id="{BCC78433-D41A-09D5-5F8D-DDD236A6C2F9}"/>
              </a:ext>
            </a:extLst>
          </p:cNvPr>
          <p:cNvSpPr txBox="1"/>
          <p:nvPr/>
        </p:nvSpPr>
        <p:spPr>
          <a:xfrm>
            <a:off x="741000" y="136525"/>
            <a:ext cx="11230090" cy="1200329"/>
          </a:xfrm>
          <a:prstGeom prst="rect">
            <a:avLst/>
          </a:prstGeom>
          <a:noFill/>
        </p:spPr>
        <p:txBody>
          <a:bodyPr wrap="square">
            <a:spAutoFit/>
          </a:bodyPr>
          <a:lstStyle/>
          <a:p>
            <a:r>
              <a:rPr lang="vi-VN" sz="2400" b="1">
                <a:latin typeface="+mj-lt"/>
                <a:cs typeface="Arial" panose="020B0604020202020204" pitchFamily="34" charset="0"/>
              </a:rPr>
              <a:t>4.4. </a:t>
            </a:r>
            <a:r>
              <a:rPr lang="en-US" sz="2400" b="1" spc="-20">
                <a:solidFill>
                  <a:srgbClr val="100717"/>
                </a:solidFill>
                <a:latin typeface="Times New Roman" panose="02020603050405020304" pitchFamily="18" charset="0"/>
                <a:cs typeface="Times New Roman" panose="02020603050405020304" pitchFamily="18" charset="0"/>
              </a:rPr>
              <a:t>Giải ngân kế hoạch đầu tư công năm 2023 nguồn vốn do tỉnh quản lý (kể cả nguồn vốn cấp </a:t>
            </a:r>
            <a:r>
              <a:rPr lang="en-US" sz="2400" b="1" spc="-20">
                <a:latin typeface="Times New Roman" panose="02020603050405020304" pitchFamily="18" charset="0"/>
                <a:cs typeface="Times New Roman" panose="02020603050405020304" pitchFamily="18" charset="0"/>
              </a:rPr>
              <a:t>cho huyện, thị xã, thành phố làm chủ đầu tư)</a:t>
            </a:r>
          </a:p>
          <a:p>
            <a:pPr>
              <a:lnSpc>
                <a:spcPct val="100000"/>
              </a:lnSpc>
            </a:pPr>
            <a:endParaRPr lang="vi-VN" sz="2400" b="1">
              <a:latin typeface="+mj-lt"/>
              <a:cs typeface="Arial" panose="020B0604020202020204" pitchFamily="34" charset="0"/>
            </a:endParaRPr>
          </a:p>
        </p:txBody>
      </p:sp>
      <p:sp>
        <p:nvSpPr>
          <p:cNvPr id="11" name="TextBox 10">
            <a:extLst>
              <a:ext uri="{FF2B5EF4-FFF2-40B4-BE49-F238E27FC236}">
                <a16:creationId xmlns:a16="http://schemas.microsoft.com/office/drawing/2014/main" id="{F2672FF3-2277-F6EC-D6E2-47CCB0D1CE24}"/>
              </a:ext>
            </a:extLst>
          </p:cNvPr>
          <p:cNvSpPr txBox="1"/>
          <p:nvPr/>
        </p:nvSpPr>
        <p:spPr>
          <a:xfrm>
            <a:off x="10275574" y="796954"/>
            <a:ext cx="1635854" cy="276999"/>
          </a:xfrm>
          <a:prstGeom prst="rect">
            <a:avLst/>
          </a:prstGeom>
          <a:noFill/>
        </p:spPr>
        <p:txBody>
          <a:bodyPr wrap="square" rtlCol="0">
            <a:spAutoFit/>
          </a:bodyPr>
          <a:lstStyle/>
          <a:p>
            <a:pPr algn="r"/>
            <a:r>
              <a:rPr lang="en-US" sz="1200" i="1" dirty="0" err="1">
                <a:latin typeface="Times New Roman" panose="02020603050405020304" pitchFamily="18" charset="0"/>
                <a:cs typeface="Times New Roman" panose="02020603050405020304" pitchFamily="18" charset="0"/>
              </a:rPr>
              <a:t>ĐVT</a:t>
            </a:r>
            <a:r>
              <a:rPr lang="en-US" sz="1200" i="1">
                <a:latin typeface="Times New Roman" panose="02020603050405020304" pitchFamily="18" charset="0"/>
                <a:cs typeface="Times New Roman" panose="02020603050405020304" pitchFamily="18" charset="0"/>
              </a:rPr>
              <a:t>: Triệu đồng</a:t>
            </a:r>
            <a:endParaRPr lang="en-US" sz="1200" i="1"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658FE773-4CDB-B55C-AC94-0806463F8C3E}"/>
              </a:ext>
            </a:extLst>
          </p:cNvPr>
          <p:cNvGraphicFramePr>
            <a:graphicFrameLocks noChangeAspect="1"/>
          </p:cNvGraphicFramePr>
          <p:nvPr>
            <p:extLst>
              <p:ext uri="{D42A27DB-BD31-4B8C-83A1-F6EECF244321}">
                <p14:modId xmlns:p14="http://schemas.microsoft.com/office/powerpoint/2010/main" val="596236780"/>
              </p:ext>
            </p:extLst>
          </p:nvPr>
        </p:nvGraphicFramePr>
        <p:xfrm>
          <a:off x="340235" y="1087254"/>
          <a:ext cx="5634221" cy="5634221"/>
        </p:xfrm>
        <a:graphic>
          <a:graphicData uri="http://schemas.openxmlformats.org/presentationml/2006/ole">
            <mc:AlternateContent xmlns:mc="http://schemas.openxmlformats.org/markup-compatibility/2006">
              <mc:Choice xmlns:v="urn:schemas-microsoft-com:vml" Requires="v">
                <p:oleObj name="Worksheet" r:id="rId2" imgW="6753240" imgH="6753092" progId="Excel.Sheet.12">
                  <p:embed/>
                </p:oleObj>
              </mc:Choice>
              <mc:Fallback>
                <p:oleObj name="Worksheet" r:id="rId2" imgW="6753240" imgH="6753092" progId="Excel.Sheet.12">
                  <p:embed/>
                  <p:pic>
                    <p:nvPicPr>
                      <p:cNvPr id="2" name="Object 1">
                        <a:extLst>
                          <a:ext uri="{FF2B5EF4-FFF2-40B4-BE49-F238E27FC236}">
                            <a16:creationId xmlns:a16="http://schemas.microsoft.com/office/drawing/2014/main" id="{658FE773-4CDB-B55C-AC94-0806463F8C3E}"/>
                          </a:ext>
                        </a:extLst>
                      </p:cNvPr>
                      <p:cNvPicPr/>
                      <p:nvPr/>
                    </p:nvPicPr>
                    <p:blipFill>
                      <a:blip r:embed="rId3"/>
                      <a:stretch>
                        <a:fillRect/>
                      </a:stretch>
                    </p:blipFill>
                    <p:spPr>
                      <a:xfrm>
                        <a:off x="340235" y="1087254"/>
                        <a:ext cx="5634221" cy="5634221"/>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19070BAF-8F6D-8B0D-481B-9E6F524928BC}"/>
              </a:ext>
            </a:extLst>
          </p:cNvPr>
          <p:cNvGraphicFramePr>
            <a:graphicFrameLocks noChangeAspect="1"/>
          </p:cNvGraphicFramePr>
          <p:nvPr>
            <p:extLst>
              <p:ext uri="{D42A27DB-BD31-4B8C-83A1-F6EECF244321}">
                <p14:modId xmlns:p14="http://schemas.microsoft.com/office/powerpoint/2010/main" val="1703257570"/>
              </p:ext>
            </p:extLst>
          </p:nvPr>
        </p:nvGraphicFramePr>
        <p:xfrm>
          <a:off x="6099052" y="1073953"/>
          <a:ext cx="5752713" cy="5647522"/>
        </p:xfrm>
        <a:graphic>
          <a:graphicData uri="http://schemas.openxmlformats.org/presentationml/2006/ole">
            <mc:AlternateContent xmlns:mc="http://schemas.openxmlformats.org/markup-compatibility/2006">
              <mc:Choice xmlns:v="urn:schemas-microsoft-com:vml" Requires="v">
                <p:oleObj name="Worksheet" r:id="rId4" imgW="6753240" imgH="6438727" progId="Excel.Sheet.12">
                  <p:embed/>
                </p:oleObj>
              </mc:Choice>
              <mc:Fallback>
                <p:oleObj name="Worksheet" r:id="rId4" imgW="6753240" imgH="6438727" progId="Excel.Sheet.12">
                  <p:embed/>
                  <p:pic>
                    <p:nvPicPr>
                      <p:cNvPr id="6" name="Object 5">
                        <a:extLst>
                          <a:ext uri="{FF2B5EF4-FFF2-40B4-BE49-F238E27FC236}">
                            <a16:creationId xmlns:a16="http://schemas.microsoft.com/office/drawing/2014/main" id="{19070BAF-8F6D-8B0D-481B-9E6F524928BC}"/>
                          </a:ext>
                        </a:extLst>
                      </p:cNvPr>
                      <p:cNvPicPr/>
                      <p:nvPr/>
                    </p:nvPicPr>
                    <p:blipFill>
                      <a:blip r:embed="rId5"/>
                      <a:stretch>
                        <a:fillRect/>
                      </a:stretch>
                    </p:blipFill>
                    <p:spPr>
                      <a:xfrm>
                        <a:off x="6099052" y="1073953"/>
                        <a:ext cx="5752713" cy="5647522"/>
                      </a:xfrm>
                      <a:prstGeom prst="rect">
                        <a:avLst/>
                      </a:prstGeom>
                    </p:spPr>
                  </p:pic>
                </p:oleObj>
              </mc:Fallback>
            </mc:AlternateContent>
          </a:graphicData>
        </a:graphic>
      </p:graphicFrame>
    </p:spTree>
    <p:extLst>
      <p:ext uri="{BB962C8B-B14F-4D97-AF65-F5344CB8AC3E}">
        <p14:creationId xmlns:p14="http://schemas.microsoft.com/office/powerpoint/2010/main" val="92869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72878F-6E5A-C4B7-395A-6D48496DE0DE}"/>
              </a:ext>
            </a:extLst>
          </p:cNvPr>
          <p:cNvSpPr txBox="1"/>
          <p:nvPr/>
        </p:nvSpPr>
        <p:spPr>
          <a:xfrm>
            <a:off x="853965" y="321423"/>
            <a:ext cx="11920755" cy="800219"/>
          </a:xfrm>
          <a:prstGeom prst="rect">
            <a:avLst/>
          </a:prstGeom>
          <a:noFill/>
        </p:spPr>
        <p:txBody>
          <a:bodyPr wrap="square">
            <a:spAutoFit/>
          </a:bodyPr>
          <a:lstStyle/>
          <a:p>
            <a:pPr marL="12700" defTabSz="914400">
              <a:spcBef>
                <a:spcPts val="300"/>
              </a:spcBef>
              <a:defRPr/>
            </a:pPr>
            <a:r>
              <a:rPr lang="vi-VN" sz="2200" b="1">
                <a:latin typeface="+mj-lt"/>
                <a:cs typeface="Arial" panose="020B0604020202020204" pitchFamily="34" charset="0"/>
              </a:rPr>
              <a:t>4.5. </a:t>
            </a:r>
            <a:r>
              <a:rPr lang="en-US" sz="2200" b="1" spc="-20">
                <a:solidFill>
                  <a:srgbClr val="100717"/>
                </a:solidFill>
                <a:latin typeface="Times New Roman" panose="02020603050405020304" pitchFamily="18" charset="0"/>
                <a:cs typeface="Times New Roman" panose="02020603050405020304" pitchFamily="18" charset="0"/>
              </a:rPr>
              <a:t>Giải ngân nguồn vốn đầu tư công huyện, thị xã, thành phố thực hiện năm 2023</a:t>
            </a:r>
            <a:endParaRPr lang="en-US" sz="2200" b="1" spc="-20">
              <a:latin typeface="Times New Roman" panose="02020603050405020304" pitchFamily="18" charset="0"/>
              <a:cs typeface="Times New Roman" panose="02020603050405020304" pitchFamily="18" charset="0"/>
            </a:endParaRPr>
          </a:p>
          <a:p>
            <a:pPr>
              <a:lnSpc>
                <a:spcPct val="100000"/>
              </a:lnSpc>
            </a:pPr>
            <a:endParaRPr lang="vi-VN" sz="2400" b="1">
              <a:latin typeface="+mj-lt"/>
              <a:cs typeface="Arial" panose="020B0604020202020204" pitchFamily="34" charset="0"/>
            </a:endParaRPr>
          </a:p>
        </p:txBody>
      </p:sp>
      <p:graphicFrame>
        <p:nvGraphicFramePr>
          <p:cNvPr id="2" name="Table 1">
            <a:extLst>
              <a:ext uri="{FF2B5EF4-FFF2-40B4-BE49-F238E27FC236}">
                <a16:creationId xmlns:a16="http://schemas.microsoft.com/office/drawing/2014/main" id="{4F2895B9-F579-AAAE-9D87-ABCDE0E1CA1F}"/>
              </a:ext>
            </a:extLst>
          </p:cNvPr>
          <p:cNvGraphicFramePr>
            <a:graphicFrameLocks noGrp="1"/>
          </p:cNvGraphicFramePr>
          <p:nvPr>
            <p:extLst>
              <p:ext uri="{D42A27DB-BD31-4B8C-83A1-F6EECF244321}">
                <p14:modId xmlns:p14="http://schemas.microsoft.com/office/powerpoint/2010/main" val="1810209150"/>
              </p:ext>
            </p:extLst>
          </p:nvPr>
        </p:nvGraphicFramePr>
        <p:xfrm>
          <a:off x="853964" y="1000442"/>
          <a:ext cx="10690336" cy="5470334"/>
        </p:xfrm>
        <a:graphic>
          <a:graphicData uri="http://schemas.openxmlformats.org/drawingml/2006/table">
            <a:tbl>
              <a:tblPr/>
              <a:tblGrid>
                <a:gridCol w="915521">
                  <a:extLst>
                    <a:ext uri="{9D8B030D-6E8A-4147-A177-3AD203B41FA5}">
                      <a16:colId xmlns:a16="http://schemas.microsoft.com/office/drawing/2014/main" val="1459303800"/>
                    </a:ext>
                  </a:extLst>
                </a:gridCol>
                <a:gridCol w="4345565">
                  <a:extLst>
                    <a:ext uri="{9D8B030D-6E8A-4147-A177-3AD203B41FA5}">
                      <a16:colId xmlns:a16="http://schemas.microsoft.com/office/drawing/2014/main" val="3332227255"/>
                    </a:ext>
                  </a:extLst>
                </a:gridCol>
                <a:gridCol w="1885950">
                  <a:extLst>
                    <a:ext uri="{9D8B030D-6E8A-4147-A177-3AD203B41FA5}">
                      <a16:colId xmlns:a16="http://schemas.microsoft.com/office/drawing/2014/main" val="580087629"/>
                    </a:ext>
                  </a:extLst>
                </a:gridCol>
                <a:gridCol w="2116382">
                  <a:extLst>
                    <a:ext uri="{9D8B030D-6E8A-4147-A177-3AD203B41FA5}">
                      <a16:colId xmlns:a16="http://schemas.microsoft.com/office/drawing/2014/main" val="73797425"/>
                    </a:ext>
                  </a:extLst>
                </a:gridCol>
                <a:gridCol w="1426918">
                  <a:extLst>
                    <a:ext uri="{9D8B030D-6E8A-4147-A177-3AD203B41FA5}">
                      <a16:colId xmlns:a16="http://schemas.microsoft.com/office/drawing/2014/main" val="113975337"/>
                    </a:ext>
                  </a:extLst>
                </a:gridCol>
              </a:tblGrid>
              <a:tr h="784455">
                <a:tc>
                  <a:txBody>
                    <a:bodyPr/>
                    <a:lstStyle/>
                    <a:p>
                      <a:pPr algn="ctr" fontAlgn="ctr"/>
                      <a:r>
                        <a:rPr lang="vi-VN" sz="1600" b="1" i="0" u="none" strike="noStrike">
                          <a:solidFill>
                            <a:srgbClr val="000000"/>
                          </a:solidFill>
                          <a:effectLst/>
                          <a:latin typeface="+mj-lt"/>
                        </a:rPr>
                        <a:t>TT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vi-VN" sz="1600" b="1" i="0" u="none" strike="noStrike">
                          <a:solidFill>
                            <a:srgbClr val="000000"/>
                          </a:solidFill>
                          <a:effectLst/>
                          <a:latin typeface="+mj-lt"/>
                        </a:rPr>
                        <a:t>Địa phương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vi-VN" sz="1600" b="1" i="0" u="none" strike="noStrike">
                          <a:solidFill>
                            <a:srgbClr val="000000"/>
                          </a:solidFill>
                          <a:effectLst/>
                          <a:latin typeface="+mj-lt"/>
                        </a:rPr>
                        <a:t>KH 2023 được tỉnh phân cấp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vi-VN" sz="1600" b="1" i="0" u="none" strike="noStrike">
                          <a:solidFill>
                            <a:srgbClr val="000000"/>
                          </a:solidFill>
                          <a:effectLst/>
                          <a:latin typeface="+mj-lt"/>
                        </a:rPr>
                        <a:t>Tổng giải ngân KH 2023 được phân cấp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vi-VN" sz="1600" b="1" i="0" u="none" strike="noStrike">
                          <a:solidFill>
                            <a:srgbClr val="000000"/>
                          </a:solidFill>
                          <a:effectLst/>
                          <a:latin typeface="+mj-lt"/>
                        </a:rPr>
                        <a:t>Tỷ lệ giải ngân vốn phân cấp</a:t>
                      </a:r>
                      <a:br>
                        <a:rPr lang="vi-VN" sz="1600" b="1" i="0" u="none" strike="noStrike">
                          <a:solidFill>
                            <a:srgbClr val="000000"/>
                          </a:solidFill>
                          <a:effectLst/>
                          <a:latin typeface="+mj-lt"/>
                        </a:rPr>
                      </a:br>
                      <a:r>
                        <a:rPr lang="vi-VN" sz="1600" b="1" i="0" u="none" strike="noStrike">
                          <a:solidFill>
                            <a:srgbClr val="000000"/>
                          </a:solidFill>
                          <a:effectLst/>
                          <a:latin typeface="+mj-lt"/>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186887081"/>
                  </a:ext>
                </a:extLst>
              </a:tr>
              <a:tr h="296759">
                <a:tc>
                  <a:txBody>
                    <a:bodyPr/>
                    <a:lstStyle/>
                    <a:p>
                      <a:pPr algn="ctr" fontAlgn="ctr"/>
                      <a:r>
                        <a:rPr lang="vi-VN" sz="1600" b="1" i="0" u="none" strike="noStrike">
                          <a:solidFill>
                            <a:srgbClr val="000000"/>
                          </a:solidFill>
                          <a:effectLst/>
                          <a:latin typeface="+mj-lt"/>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1" i="0" u="none" strike="noStrike">
                          <a:solidFill>
                            <a:srgbClr val="000000"/>
                          </a:solidFill>
                          <a:effectLst/>
                          <a:latin typeface="+mj-lt"/>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1" i="0" u="none" strike="noStrike">
                          <a:solidFill>
                            <a:srgbClr val="000000"/>
                          </a:solidFill>
                          <a:effectLst/>
                          <a:latin typeface="+mj-lt"/>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1" i="0" u="none" strike="noStrike">
                          <a:solidFill>
                            <a:srgbClr val="000000"/>
                          </a:solidFill>
                          <a:effectLst/>
                          <a:latin typeface="+mj-lt"/>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1" i="0" u="none" strike="noStrike">
                          <a:solidFill>
                            <a:srgbClr val="000000"/>
                          </a:solidFill>
                          <a:effectLst/>
                          <a:latin typeface="+mj-lt"/>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7536547"/>
                  </a:ext>
                </a:extLst>
              </a:tr>
              <a:tr h="306652">
                <a:tc>
                  <a:txBody>
                    <a:bodyPr/>
                    <a:lstStyle/>
                    <a:p>
                      <a:pPr algn="l" fontAlgn="b"/>
                      <a:r>
                        <a:rPr lang="vi-VN" sz="2400" b="0" i="0" u="none" strike="noStrike">
                          <a:solidFill>
                            <a:srgbClr val="000000"/>
                          </a:solidFill>
                          <a:effectLst/>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vi-VN" sz="2400" b="1" i="0" u="none" strike="noStrike">
                          <a:solidFill>
                            <a:srgbClr val="000000"/>
                          </a:solidFill>
                          <a:effectLst/>
                          <a:latin typeface="+mj-lt"/>
                        </a:rPr>
                        <a:t>CẤP HUYỆN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vi-VN" sz="2400" b="1" i="0" u="none" strike="noStrike">
                          <a:solidFill>
                            <a:srgbClr val="000000"/>
                          </a:solidFill>
                          <a:effectLst/>
                          <a:latin typeface="+mj-lt"/>
                        </a:rPr>
                        <a:t>3.057.256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vi-VN" sz="2400" b="1" i="0" u="none" strike="noStrike">
                          <a:solidFill>
                            <a:srgbClr val="000000"/>
                          </a:solidFill>
                          <a:effectLst/>
                          <a:latin typeface="+mj-lt"/>
                        </a:rPr>
                        <a:t>2.315.348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vi-VN" sz="2400" b="1" i="0" u="none" strike="noStrike">
                          <a:solidFill>
                            <a:srgbClr val="000000"/>
                          </a:solidFill>
                          <a:effectLst/>
                          <a:latin typeface="+mj-lt"/>
                        </a:rPr>
                        <a:t>75,73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0136849"/>
                  </a:ext>
                </a:extLst>
              </a:tr>
              <a:tr h="356113">
                <a:tc>
                  <a:txBody>
                    <a:bodyPr/>
                    <a:lstStyle/>
                    <a:p>
                      <a:pPr algn="ctr" fontAlgn="ctr"/>
                      <a:r>
                        <a:rPr lang="vi-VN" sz="2400" b="0" i="0" u="none" strike="noStrike">
                          <a:solidFill>
                            <a:srgbClr val="000000"/>
                          </a:solidFill>
                          <a:effectLst/>
                          <a:latin typeface="+mj-lt"/>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2400" b="0" i="0" u="none" strike="noStrike">
                          <a:solidFill>
                            <a:srgbClr val="000000"/>
                          </a:solidFill>
                          <a:effectLst/>
                          <a:latin typeface="+mj-lt"/>
                        </a:rPr>
                        <a:t>UBND huyện Hoài Ân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102.503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133.720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130,45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31413130"/>
                  </a:ext>
                </a:extLst>
              </a:tr>
              <a:tr h="356113">
                <a:tc>
                  <a:txBody>
                    <a:bodyPr/>
                    <a:lstStyle/>
                    <a:p>
                      <a:pPr algn="ctr" fontAlgn="ctr"/>
                      <a:r>
                        <a:rPr lang="vi-VN" sz="2400" b="0" i="0" u="none" strike="noStrike">
                          <a:solidFill>
                            <a:srgbClr val="000000"/>
                          </a:solidFill>
                          <a:effectLst/>
                          <a:latin typeface="+mj-lt"/>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2400" b="0" i="0" u="none" strike="noStrike">
                          <a:solidFill>
                            <a:srgbClr val="000000"/>
                          </a:solidFill>
                          <a:effectLst/>
                          <a:latin typeface="+mj-lt"/>
                        </a:rPr>
                        <a:t>UBND TP Quy Nhơn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544.907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563.959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103,50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55497942"/>
                  </a:ext>
                </a:extLst>
              </a:tr>
              <a:tr h="356113">
                <a:tc>
                  <a:txBody>
                    <a:bodyPr/>
                    <a:lstStyle/>
                    <a:p>
                      <a:pPr algn="ctr" fontAlgn="ctr"/>
                      <a:r>
                        <a:rPr lang="vi-VN" sz="2400" b="0" i="0" u="none" strike="noStrike">
                          <a:solidFill>
                            <a:srgbClr val="000000"/>
                          </a:solidFill>
                          <a:effectLst/>
                          <a:latin typeface="+mj-lt"/>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2400" b="0" i="0" u="none" strike="noStrike">
                          <a:solidFill>
                            <a:srgbClr val="000000"/>
                          </a:solidFill>
                          <a:effectLst/>
                          <a:latin typeface="+mj-lt"/>
                        </a:rPr>
                        <a:t>UBND huyện Phù Mỹ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195.679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190.757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97,48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21217504"/>
                  </a:ext>
                </a:extLst>
              </a:tr>
              <a:tr h="356113">
                <a:tc>
                  <a:txBody>
                    <a:bodyPr/>
                    <a:lstStyle/>
                    <a:p>
                      <a:pPr algn="ctr" fontAlgn="ctr"/>
                      <a:r>
                        <a:rPr lang="vi-VN" sz="2400" b="0" i="0" u="none" strike="noStrike">
                          <a:solidFill>
                            <a:srgbClr val="000000"/>
                          </a:solidFill>
                          <a:effectLst/>
                          <a:latin typeface="+mj-lt"/>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2400" b="0" i="0" u="none" strike="noStrike">
                          <a:solidFill>
                            <a:srgbClr val="000000"/>
                          </a:solidFill>
                          <a:effectLst/>
                          <a:latin typeface="+mj-lt"/>
                        </a:rPr>
                        <a:t>UBND thị xã Hoài Nhơn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451.135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343.500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76,14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21337169"/>
                  </a:ext>
                </a:extLst>
              </a:tr>
              <a:tr h="356113">
                <a:tc>
                  <a:txBody>
                    <a:bodyPr/>
                    <a:lstStyle/>
                    <a:p>
                      <a:pPr algn="ctr" fontAlgn="ctr"/>
                      <a:r>
                        <a:rPr lang="vi-VN" sz="2400" b="0" i="0" u="none" strike="noStrike">
                          <a:solidFill>
                            <a:srgbClr val="000000"/>
                          </a:solidFill>
                          <a:effectLst/>
                          <a:latin typeface="+mj-lt"/>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2400" b="0" i="0" u="none" strike="noStrike">
                          <a:solidFill>
                            <a:srgbClr val="000000"/>
                          </a:solidFill>
                          <a:effectLst/>
                          <a:latin typeface="+mj-lt"/>
                        </a:rPr>
                        <a:t>UBND huyện Vân Canh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51.058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32.125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62,92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6478018"/>
                  </a:ext>
                </a:extLst>
              </a:tr>
              <a:tr h="356113">
                <a:tc>
                  <a:txBody>
                    <a:bodyPr/>
                    <a:lstStyle/>
                    <a:p>
                      <a:pPr algn="ctr" fontAlgn="ctr"/>
                      <a:r>
                        <a:rPr lang="vi-VN" sz="2400" b="0" i="0" u="none" strike="noStrike">
                          <a:solidFill>
                            <a:srgbClr val="000000"/>
                          </a:solidFill>
                          <a:effectLst/>
                          <a:latin typeface="+mj-lt"/>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2400" b="0" i="0" u="none" strike="noStrike">
                          <a:solidFill>
                            <a:srgbClr val="000000"/>
                          </a:solidFill>
                          <a:effectLst/>
                          <a:latin typeface="+mj-lt"/>
                        </a:rPr>
                        <a:t>UBND thị xã An Nhơn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619.934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384.479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62,02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36396123"/>
                  </a:ext>
                </a:extLst>
              </a:tr>
              <a:tr h="356113">
                <a:tc>
                  <a:txBody>
                    <a:bodyPr/>
                    <a:lstStyle/>
                    <a:p>
                      <a:pPr algn="ctr" fontAlgn="ctr"/>
                      <a:r>
                        <a:rPr lang="vi-VN" sz="2400" b="0" i="0" u="none" strike="noStrike">
                          <a:solidFill>
                            <a:srgbClr val="000000"/>
                          </a:solidFill>
                          <a:effectLst/>
                          <a:latin typeface="+mj-lt"/>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2400" b="0" i="0" u="none" strike="noStrike">
                          <a:solidFill>
                            <a:srgbClr val="000000"/>
                          </a:solidFill>
                          <a:effectLst/>
                          <a:latin typeface="+mj-lt"/>
                        </a:rPr>
                        <a:t>UBND huyện Tây Sơn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145.397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89.827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61,78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95212123"/>
                  </a:ext>
                </a:extLst>
              </a:tr>
              <a:tr h="356113">
                <a:tc>
                  <a:txBody>
                    <a:bodyPr/>
                    <a:lstStyle/>
                    <a:p>
                      <a:pPr algn="ctr" fontAlgn="ctr"/>
                      <a:r>
                        <a:rPr lang="vi-VN" sz="2400" b="0" i="0" u="none" strike="noStrike">
                          <a:solidFill>
                            <a:srgbClr val="000000"/>
                          </a:solidFill>
                          <a:effectLst/>
                          <a:latin typeface="+mj-lt"/>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2400" b="0" i="0" u="none" strike="noStrike">
                          <a:solidFill>
                            <a:srgbClr val="000000"/>
                          </a:solidFill>
                          <a:effectLst/>
                          <a:latin typeface="+mj-lt"/>
                        </a:rPr>
                        <a:t>UBND huyện Tuy Phước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320.302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197.416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61,63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59449580"/>
                  </a:ext>
                </a:extLst>
              </a:tr>
              <a:tr h="356113">
                <a:tc>
                  <a:txBody>
                    <a:bodyPr/>
                    <a:lstStyle/>
                    <a:p>
                      <a:pPr algn="ctr" fontAlgn="ctr"/>
                      <a:r>
                        <a:rPr lang="vi-VN" sz="2400" b="0" i="0" u="none" strike="noStrike">
                          <a:solidFill>
                            <a:srgbClr val="000000"/>
                          </a:solidFill>
                          <a:effectLst/>
                          <a:latin typeface="+mj-lt"/>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2400" b="0" i="0" u="none" strike="noStrike">
                          <a:solidFill>
                            <a:srgbClr val="000000"/>
                          </a:solidFill>
                          <a:effectLst/>
                          <a:latin typeface="+mj-lt"/>
                        </a:rPr>
                        <a:t>UBND huyện Vĩnh Thạnh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75.287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46.366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61,59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3516759"/>
                  </a:ext>
                </a:extLst>
              </a:tr>
              <a:tr h="356113">
                <a:tc>
                  <a:txBody>
                    <a:bodyPr/>
                    <a:lstStyle/>
                    <a:p>
                      <a:pPr algn="ctr" fontAlgn="ctr"/>
                      <a:r>
                        <a:rPr lang="vi-VN" sz="2400" b="0" i="0" u="none" strike="noStrike">
                          <a:solidFill>
                            <a:srgbClr val="000000"/>
                          </a:solidFill>
                          <a:effectLst/>
                          <a:latin typeface="+mj-lt"/>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2400" b="0" i="0" u="none" strike="noStrike">
                          <a:solidFill>
                            <a:srgbClr val="000000"/>
                          </a:solidFill>
                          <a:effectLst/>
                          <a:latin typeface="+mj-lt"/>
                        </a:rPr>
                        <a:t>UBND huyện Phù Cát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323.658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198.678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61,39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62606949"/>
                  </a:ext>
                </a:extLst>
              </a:tr>
              <a:tr h="356113">
                <a:tc>
                  <a:txBody>
                    <a:bodyPr/>
                    <a:lstStyle/>
                    <a:p>
                      <a:pPr algn="ctr" fontAlgn="ctr"/>
                      <a:r>
                        <a:rPr lang="vi-VN" sz="2400" b="0" i="0" u="none" strike="noStrike">
                          <a:solidFill>
                            <a:srgbClr val="000000"/>
                          </a:solidFill>
                          <a:effectLst/>
                          <a:latin typeface="+mj-lt"/>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2400" b="0" i="0" u="none" strike="noStrike">
                          <a:solidFill>
                            <a:srgbClr val="000000"/>
                          </a:solidFill>
                          <a:effectLst/>
                          <a:latin typeface="+mj-lt"/>
                        </a:rPr>
                        <a:t>UBND huyện An Lão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227.396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134.522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vi-VN" sz="2400" b="0" i="0" u="none" strike="noStrike">
                          <a:solidFill>
                            <a:srgbClr val="000000"/>
                          </a:solidFill>
                          <a:effectLst/>
                          <a:latin typeface="+mj-lt"/>
                        </a:rPr>
                        <a:t>59,16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68349277"/>
                  </a:ext>
                </a:extLst>
              </a:tr>
            </a:tbl>
          </a:graphicData>
        </a:graphic>
      </p:graphicFrame>
    </p:spTree>
    <p:extLst>
      <p:ext uri="{BB962C8B-B14F-4D97-AF65-F5344CB8AC3E}">
        <p14:creationId xmlns:p14="http://schemas.microsoft.com/office/powerpoint/2010/main" val="12059247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809684" y="207340"/>
            <a:ext cx="692074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 Thu hút đầu tư và quản lý doanh nghiệp</a:t>
            </a:r>
          </a:p>
        </p:txBody>
      </p:sp>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3026882896"/>
              </p:ext>
            </p:extLst>
          </p:nvPr>
        </p:nvGraphicFramePr>
        <p:xfrm>
          <a:off x="397913" y="1342103"/>
          <a:ext cx="11315865" cy="5791200"/>
        </p:xfrm>
        <a:graphic>
          <a:graphicData uri="http://schemas.openxmlformats.org/drawingml/2006/table">
            <a:tbl>
              <a:tblPr firstRow="1" bandRow="1"/>
              <a:tblGrid>
                <a:gridCol w="11315865">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lang="vi-VN" sz="2400" b="0" kern="1200" spc="-10">
                          <a:solidFill>
                            <a:schemeClr val="tx1"/>
                          </a:solidFill>
                          <a:effectLst/>
                          <a:latin typeface="Times New Roman" panose="02020603050405020304" pitchFamily="18" charset="0"/>
                          <a:ea typeface="+mn-ea"/>
                          <a:cs typeface="+mn-cs"/>
                        </a:rPr>
                        <a:t> </a:t>
                      </a:r>
                      <a:r>
                        <a:rPr lang="vi-VN" sz="2200" b="0" kern="1200" spc="-10">
                          <a:solidFill>
                            <a:schemeClr val="tx1"/>
                          </a:solidFill>
                          <a:effectLst/>
                          <a:latin typeface="Times New Roman" panose="02020603050405020304" pitchFamily="18" charset="0"/>
                          <a:ea typeface="+mn-ea"/>
                          <a:cs typeface="+mn-cs"/>
                        </a:rPr>
                        <a:t>Công tác xúc tiến, thu hút đầu tư luôn được quan tâm chú trọng. </a:t>
                      </a:r>
                      <a:r>
                        <a:rPr lang="en-US" sz="2200" b="0" kern="1200" spc="-10">
                          <a:solidFill>
                            <a:schemeClr val="tx1"/>
                          </a:solidFill>
                          <a:effectLst/>
                          <a:latin typeface="Times New Roman" panose="02020603050405020304" pitchFamily="18" charset="0"/>
                          <a:ea typeface="+mn-ea"/>
                          <a:cs typeface="+mn-cs"/>
                        </a:rPr>
                        <a:t>UBND tỉnh đã tiếp và làm việc với nhiều tổ chức, doanh nghiệp, đối tác đến khảo sát, tìm hiểu và đăng ký đầu tư tại tỉnh. Đã tổ chức Đoàn công tác xúc tiến đầu tư tại một số quốc gia: Thái Lan, Đức, Nhật, Hàn Quốc, Mỹ, Canada…</a:t>
                      </a:r>
                      <a:r>
                        <a:rPr lang="vi-VN" sz="2200" b="0" kern="1200" spc="-10">
                          <a:solidFill>
                            <a:schemeClr val="tx1"/>
                          </a:solidFill>
                          <a:effectLst/>
                          <a:latin typeface="Times New Roman" panose="02020603050405020304" pitchFamily="18" charset="0"/>
                          <a:ea typeface="+mn-ea"/>
                          <a:cs typeface="+mn-cs"/>
                        </a:rPr>
                        <a:t> </a:t>
                      </a:r>
                    </a:p>
                    <a:p>
                      <a:pPr marL="171450" marR="0" lvl="0" indent="-171450" algn="just" defTabSz="121917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lang="vi-VN" sz="2200" b="0" kern="1200" spc="-10">
                          <a:solidFill>
                            <a:schemeClr val="tx1"/>
                          </a:solidFill>
                          <a:effectLst/>
                          <a:latin typeface="Times New Roman" panose="02020603050405020304" pitchFamily="18" charset="0"/>
                          <a:ea typeface="+mn-ea"/>
                          <a:cs typeface="+mn-cs"/>
                        </a:rPr>
                        <a:t> Thu hút dự án đầu tư: </a:t>
                      </a:r>
                      <a:r>
                        <a:rPr lang="vi-VN" sz="2200" b="0" i="0" kern="1200" spc="-10">
                          <a:solidFill>
                            <a:schemeClr val="tx1"/>
                          </a:solidFill>
                          <a:effectLst/>
                          <a:latin typeface="Times New Roman" panose="02020603050405020304" pitchFamily="18" charset="0"/>
                          <a:ea typeface="+mn-ea"/>
                          <a:cs typeface="+mn-cs"/>
                        </a:rPr>
                        <a:t>Từ đầu năm đến nay, toàn tỉnh thu hút mới 75 dự án đầu tư với tổng vốn đăng </a:t>
                      </a:r>
                      <a:r>
                        <a:rPr lang="vi-VN" sz="2200" b="0" kern="1200" spc="-10">
                          <a:solidFill>
                            <a:schemeClr val="tx1"/>
                          </a:solidFill>
                          <a:effectLst/>
                          <a:latin typeface="Times New Roman" panose="02020603050405020304" pitchFamily="18" charset="0"/>
                          <a:ea typeface="+mn-ea"/>
                          <a:cs typeface="+mn-cs"/>
                        </a:rPr>
                        <a:t>ký đầu tư gần 15.000 tỷ đồng; trong đó có 06 dự án FDI đăng ký đầu tư mới, với tổng vốn đầu tư là 46,2 triệu USD; </a:t>
                      </a:r>
                      <a:r>
                        <a:rPr lang="en-US" sz="2200" b="0" kern="1200" spc="-10">
                          <a:solidFill>
                            <a:schemeClr val="tx1"/>
                          </a:solidFill>
                          <a:effectLst/>
                          <a:latin typeface="Times New Roman" panose="02020603050405020304" pitchFamily="18" charset="0"/>
                          <a:ea typeface="+mn-ea"/>
                          <a:cs typeface="+mn-cs"/>
                        </a:rPr>
                        <a:t>69 </a:t>
                      </a:r>
                      <a:r>
                        <a:rPr lang="vi-VN" sz="2200" b="0" kern="1200" spc="-10">
                          <a:solidFill>
                            <a:schemeClr val="tx1"/>
                          </a:solidFill>
                          <a:effectLst/>
                          <a:latin typeface="Times New Roman" panose="02020603050405020304" pitchFamily="18" charset="0"/>
                          <a:ea typeface="+mn-ea"/>
                          <a:cs typeface="+mn-cs"/>
                        </a:rPr>
                        <a:t>dự án đầu tư trong nước với tổng vốn đăng ký 1</a:t>
                      </a:r>
                      <a:r>
                        <a:rPr lang="en-US" sz="2200" b="0" kern="1200" spc="-10">
                          <a:solidFill>
                            <a:schemeClr val="tx1"/>
                          </a:solidFill>
                          <a:effectLst/>
                          <a:latin typeface="Times New Roman" panose="02020603050405020304" pitchFamily="18" charset="0"/>
                          <a:ea typeface="+mn-ea"/>
                          <a:cs typeface="+mn-cs"/>
                        </a:rPr>
                        <a:t>3.</a:t>
                      </a:r>
                      <a:r>
                        <a:rPr lang="vi-VN" sz="2200" b="0" kern="1200" spc="-10">
                          <a:solidFill>
                            <a:schemeClr val="tx1"/>
                          </a:solidFill>
                          <a:effectLst/>
                          <a:latin typeface="Times New Roman" panose="02020603050405020304" pitchFamily="18" charset="0"/>
                          <a:ea typeface="+mn-ea"/>
                          <a:cs typeface="+mn-cs"/>
                        </a:rPr>
                        <a:t>709 tỷ đồng.</a:t>
                      </a:r>
                    </a:p>
                    <a:p>
                      <a:pPr marL="171450" marR="0" lvl="0" indent="-171450" algn="just" defTabSz="121917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lang="en-US" sz="2200" b="0" kern="1200" spc="-10">
                          <a:solidFill>
                            <a:schemeClr val="tx1"/>
                          </a:solidFill>
                          <a:effectLst/>
                          <a:latin typeface="Times New Roman" panose="02020603050405020304" pitchFamily="18" charset="0"/>
                          <a:ea typeface="+mn-ea"/>
                          <a:cs typeface="+mn-cs"/>
                        </a:rPr>
                        <a:t> Đối với lĩnh vực sản xuất công nghiệp: Trong năm đã thu hút được 49 dự án với tổng vốn đăng ký trên 6.515 tỷ đồng, tăng 44,1% về tổng số dự án và tăng 132,7% về tổng vốn đăng ký (cùng kỳ năm 2022 thu hút được 38 dự án với tổng vốn đăng ký 2.800 tỷ đồng)</a:t>
                      </a:r>
                      <a:r>
                        <a:rPr lang="vi-VN" sz="2200" b="0" kern="1200" spc="-10">
                          <a:solidFill>
                            <a:schemeClr val="tx1"/>
                          </a:solidFill>
                          <a:effectLst/>
                          <a:latin typeface="Times New Roman" panose="02020603050405020304" pitchFamily="18" charset="0"/>
                          <a:ea typeface="+mn-ea"/>
                          <a:cs typeface="+mn-cs"/>
                        </a:rPr>
                        <a:t> </a:t>
                      </a:r>
                    </a:p>
                    <a:p>
                      <a:pPr marL="171450" marR="0" lvl="0" indent="-171450" algn="just" defTabSz="121917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lang="en-US" sz="2200" b="0" kern="1200" spc="-10">
                          <a:solidFill>
                            <a:schemeClr val="tx1"/>
                          </a:solidFill>
                          <a:effectLst/>
                          <a:latin typeface="Times New Roman" panose="02020603050405020304" pitchFamily="18" charset="0"/>
                          <a:ea typeface="+mn-ea"/>
                          <a:cs typeface="+mn-cs"/>
                        </a:rPr>
                        <a:t> Một số dự án lớn đã được chấp thuận chủ trương trong thời gian qua như dự án </a:t>
                      </a:r>
                      <a:r>
                        <a:rPr lang="pl-PL" sz="2200" b="0" kern="1200" spc="-10">
                          <a:solidFill>
                            <a:schemeClr val="tx1"/>
                          </a:solidFill>
                          <a:effectLst/>
                          <a:latin typeface="Times New Roman" panose="02020603050405020304" pitchFamily="18" charset="0"/>
                          <a:ea typeface="+mn-ea"/>
                          <a:cs typeface="+mn-cs"/>
                        </a:rPr>
                        <a:t>Nhà máy gạch, ngói Takao với tổng vốn đầu tư 1.920 tỷ đồng; Nhà máy sản xuất và chế biến gỗ Tekcom Centra</a:t>
                      </a:r>
                      <a:r>
                        <a:rPr lang="vi-VN" sz="2200" b="0" kern="1200" spc="-10">
                          <a:solidFill>
                            <a:schemeClr val="tx1"/>
                          </a:solidFill>
                          <a:effectLst/>
                          <a:latin typeface="Times New Roman" panose="02020603050405020304" pitchFamily="18" charset="0"/>
                          <a:ea typeface="+mn-ea"/>
                          <a:cs typeface="+mn-cs"/>
                        </a:rPr>
                        <a:t>l</a:t>
                      </a:r>
                      <a:r>
                        <a:rPr lang="pl-PL" sz="2200" b="0" kern="1200" spc="-10">
                          <a:solidFill>
                            <a:schemeClr val="tx1"/>
                          </a:solidFill>
                          <a:effectLst/>
                          <a:latin typeface="Times New Roman" panose="02020603050405020304" pitchFamily="18" charset="0"/>
                          <a:ea typeface="+mn-ea"/>
                          <a:cs typeface="+mn-cs"/>
                        </a:rPr>
                        <a:t> với tổng vốn đầu tư 980 tỷ đồng; </a:t>
                      </a:r>
                      <a:r>
                        <a:rPr lang="vi-VN" sz="2200" b="0" kern="1200" spc="-10">
                          <a:solidFill>
                            <a:schemeClr val="tx1"/>
                          </a:solidFill>
                          <a:effectLst/>
                          <a:latin typeface="Times New Roman" panose="02020603050405020304" pitchFamily="18" charset="0"/>
                          <a:ea typeface="+mn-ea"/>
                          <a:cs typeface="+mn-cs"/>
                        </a:rPr>
                        <a:t>Dự án Trung tâm Giết mổ gia súc, gia cầm và Chế biến thực phẩm San Hà Bình Định </a:t>
                      </a:r>
                      <a:r>
                        <a:rPr lang="pl-PL" sz="2200" b="0" kern="1200" spc="-10">
                          <a:solidFill>
                            <a:schemeClr val="tx1"/>
                          </a:solidFill>
                          <a:effectLst/>
                          <a:latin typeface="Times New Roman" panose="02020603050405020304" pitchFamily="18" charset="0"/>
                          <a:ea typeface="+mn-ea"/>
                          <a:cs typeface="+mn-cs"/>
                        </a:rPr>
                        <a:t>với tổng vốn đầu tư </a:t>
                      </a:r>
                      <a:r>
                        <a:rPr lang="en-US" sz="2200" b="0" kern="1200" spc="-10">
                          <a:solidFill>
                            <a:schemeClr val="tx1"/>
                          </a:solidFill>
                          <a:effectLst/>
                          <a:latin typeface="Times New Roman" panose="02020603050405020304" pitchFamily="18" charset="0"/>
                          <a:ea typeface="+mn-ea"/>
                          <a:cs typeface="+mn-cs"/>
                        </a:rPr>
                        <a:t>220 tỷ đồng...</a:t>
                      </a:r>
                      <a:endParaRPr lang="vi-VN" sz="2200" b="0" kern="1200" spc="-10">
                        <a:solidFill>
                          <a:schemeClr val="tx1"/>
                        </a:solidFill>
                        <a:effectLst/>
                        <a:latin typeface="Times New Roman" panose="02020603050405020304" pitchFamily="18" charset="0"/>
                        <a:ea typeface="+mn-ea"/>
                        <a:cs typeface="+mn-cs"/>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600"/>
                        </a:spcBef>
                        <a:spcAft>
                          <a:spcPts val="600"/>
                        </a:spcAft>
                        <a:buClrTx/>
                        <a:buSzTx/>
                        <a:buFont typeface="Wingdings" panose="05000000000000000000" pitchFamily="2" charset="2"/>
                        <a:buNone/>
                        <a:tabLst/>
                        <a:defRPr/>
                      </a:pPr>
                      <a:endParaRPr lang="vi-VN" sz="2800" b="0" i="0" kern="1200" spc="-10" dirty="0">
                        <a:solidFill>
                          <a:schemeClr val="tx1"/>
                        </a:solidFill>
                        <a:effectLst/>
                        <a:latin typeface="Times New Roman" panose="02020603050405020304" pitchFamily="18" charset="0"/>
                        <a:ea typeface="+mn-ea"/>
                        <a:cs typeface="+mn-cs"/>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2" name="Rectangle 1">
            <a:extLst>
              <a:ext uri="{FF2B5EF4-FFF2-40B4-BE49-F238E27FC236}">
                <a16:creationId xmlns:a16="http://schemas.microsoft.com/office/drawing/2014/main" id="{E3F2BF9A-C482-E244-621B-6DF71CDC208B}"/>
              </a:ext>
            </a:extLst>
          </p:cNvPr>
          <p:cNvSpPr/>
          <p:nvPr/>
        </p:nvSpPr>
        <p:spPr>
          <a:xfrm>
            <a:off x="1280866" y="668823"/>
            <a:ext cx="3115853"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5.1. Thu hút đầu tư</a:t>
            </a:r>
          </a:p>
        </p:txBody>
      </p:sp>
    </p:spTree>
    <p:extLst>
      <p:ext uri="{BB962C8B-B14F-4D97-AF65-F5344CB8AC3E}">
        <p14:creationId xmlns:p14="http://schemas.microsoft.com/office/powerpoint/2010/main" val="2716600659"/>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FAC93A3-CC52-7E25-D621-8AF9041E90C3}"/>
              </a:ext>
            </a:extLst>
          </p:cNvPr>
          <p:cNvGrpSpPr>
            <a:grpSpLocks/>
          </p:cNvGrpSpPr>
          <p:nvPr/>
        </p:nvGrpSpPr>
        <p:grpSpPr>
          <a:xfrm>
            <a:off x="6338495" y="1419848"/>
            <a:ext cx="3802524" cy="1628367"/>
            <a:chOff x="3724249" y="3747130"/>
            <a:chExt cx="1932061" cy="1167660"/>
          </a:xfrm>
        </p:grpSpPr>
        <p:sp>
          <p:nvSpPr>
            <p:cNvPr id="18" name="Rectangle: Rounded Corners 17">
              <a:extLst>
                <a:ext uri="{FF2B5EF4-FFF2-40B4-BE49-F238E27FC236}">
                  <a16:creationId xmlns:a16="http://schemas.microsoft.com/office/drawing/2014/main" id="{E673C169-3C56-42A3-8AE4-82AC7DD83B78}"/>
                </a:ext>
              </a:extLst>
            </p:cNvPr>
            <p:cNvSpPr>
              <a:spLocks/>
            </p:cNvSpPr>
            <p:nvPr/>
          </p:nvSpPr>
          <p:spPr>
            <a:xfrm>
              <a:off x="3724249" y="3747130"/>
              <a:ext cx="1932061" cy="1167660"/>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dirty="0">
                <a:solidFill>
                  <a:schemeClr val="tx1"/>
                </a:solidFill>
                <a:ea typeface="Roboto"/>
                <a:cs typeface="Roboto"/>
                <a:sym typeface="Roboto"/>
              </a:endParaRPr>
            </a:p>
          </p:txBody>
        </p:sp>
        <p:sp>
          <p:nvSpPr>
            <p:cNvPr id="23" name="TextBox 22">
              <a:extLst>
                <a:ext uri="{FF2B5EF4-FFF2-40B4-BE49-F238E27FC236}">
                  <a16:creationId xmlns:a16="http://schemas.microsoft.com/office/drawing/2014/main" id="{9B99CA6F-60A4-1539-0412-8BA71C01EAF3}"/>
                </a:ext>
              </a:extLst>
            </p:cNvPr>
            <p:cNvSpPr txBox="1">
              <a:spLocks/>
            </p:cNvSpPr>
            <p:nvPr/>
          </p:nvSpPr>
          <p:spPr>
            <a:xfrm>
              <a:off x="4091772" y="3895108"/>
              <a:ext cx="1374641" cy="448321"/>
            </a:xfrm>
            <a:prstGeom prst="rect">
              <a:avLst/>
            </a:prstGeom>
            <a:noFill/>
          </p:spPr>
          <p:txBody>
            <a:bodyPr wrap="none" rtlCol="0">
              <a:spAutoFit/>
            </a:bodyPr>
            <a:lstStyle/>
            <a:p>
              <a:r>
                <a:rPr lang="vi-VN" sz="2000" b="1" spc="-31">
                  <a:ea typeface="Roboto"/>
                  <a:cs typeface="Roboto"/>
                  <a:sym typeface="Roboto"/>
                </a:rPr>
                <a:t>Tổng vốn đăng ký</a:t>
              </a:r>
              <a:endParaRPr lang="en-US" sz="2000" b="1" spc="-31" dirty="0">
                <a:ea typeface="Roboto"/>
                <a:cs typeface="Roboto"/>
                <a:sym typeface="Roboto"/>
              </a:endParaRPr>
            </a:p>
            <a:p>
              <a:endParaRPr lang="en-US" sz="1600" dirty="0"/>
            </a:p>
          </p:txBody>
        </p:sp>
        <p:sp>
          <p:nvSpPr>
            <p:cNvPr id="27" name="TextBox 26">
              <a:extLst>
                <a:ext uri="{FF2B5EF4-FFF2-40B4-BE49-F238E27FC236}">
                  <a16:creationId xmlns:a16="http://schemas.microsoft.com/office/drawing/2014/main" id="{8D0CB480-EC39-4DC1-0353-768C8526261D}"/>
                </a:ext>
              </a:extLst>
            </p:cNvPr>
            <p:cNvSpPr txBox="1">
              <a:spLocks/>
            </p:cNvSpPr>
            <p:nvPr/>
          </p:nvSpPr>
          <p:spPr>
            <a:xfrm>
              <a:off x="4091772" y="4128147"/>
              <a:ext cx="1310622" cy="405624"/>
            </a:xfrm>
            <a:prstGeom prst="rect">
              <a:avLst/>
            </a:prstGeom>
            <a:noFill/>
          </p:spPr>
          <p:txBody>
            <a:bodyPr wrap="none" rtlCol="0">
              <a:spAutoFit/>
            </a:bodyPr>
            <a:lstStyle/>
            <a:p>
              <a:r>
                <a:rPr lang="en-US" sz="2800" b="1">
                  <a:solidFill>
                    <a:srgbClr val="C00000"/>
                  </a:solidFill>
                  <a:latin typeface="Arial" panose="020B0604020202020204" pitchFamily="34" charset="0"/>
                  <a:ea typeface="Roboto"/>
                  <a:cs typeface="Arial" panose="020B0604020202020204" pitchFamily="34" charset="0"/>
                  <a:sym typeface="Wingdings 3" panose="05040102010807070707" pitchFamily="18" charset="2"/>
                </a:rPr>
                <a:t>8.384</a:t>
              </a:r>
              <a:r>
                <a:rPr lang="en" sz="3200" b="1">
                  <a:solidFill>
                    <a:schemeClr val="accent6">
                      <a:lumMod val="50000"/>
                    </a:schemeClr>
                  </a:solidFill>
                  <a:latin typeface="Arial" panose="020B0604020202020204" pitchFamily="34" charset="0"/>
                  <a:ea typeface="Roboto"/>
                  <a:cs typeface="Arial" panose="020B0604020202020204" pitchFamily="34" charset="0"/>
                  <a:sym typeface="Wingdings 3" panose="05040102010807070707" pitchFamily="18" charset="2"/>
                </a:rPr>
                <a:t> </a:t>
              </a:r>
              <a:r>
                <a:rPr lang="en" sz="2400" dirty="0">
                  <a:solidFill>
                    <a:schemeClr val="accent4">
                      <a:lumMod val="75000"/>
                    </a:schemeClr>
                  </a:solidFill>
                  <a:latin typeface="Arial" panose="020B0604020202020204" pitchFamily="34" charset="0"/>
                  <a:ea typeface="Roboto"/>
                  <a:cs typeface="Arial" panose="020B0604020202020204" pitchFamily="34" charset="0"/>
                  <a:sym typeface="Wingdings 3" panose="05040102010807070707" pitchFamily="18" charset="2"/>
                </a:rPr>
                <a:t>tỷ đồng</a:t>
              </a:r>
              <a:endParaRPr lang="en-US" sz="1467" dirty="0">
                <a:solidFill>
                  <a:schemeClr val="accent4">
                    <a:lumMod val="75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DD5A653-6B03-584A-539A-C531FCC0C782}"/>
                </a:ext>
              </a:extLst>
            </p:cNvPr>
            <p:cNvSpPr txBox="1">
              <a:spLocks/>
            </p:cNvSpPr>
            <p:nvPr/>
          </p:nvSpPr>
          <p:spPr>
            <a:xfrm>
              <a:off x="4545070" y="4499094"/>
              <a:ext cx="644945" cy="362927"/>
            </a:xfrm>
            <a:prstGeom prst="rect">
              <a:avLst/>
            </a:prstGeom>
            <a:noFill/>
          </p:spPr>
          <p:txBody>
            <a:bodyPr wrap="none" rtlCol="0">
              <a:spAutoFit/>
            </a:bodyPr>
            <a:lstStyle/>
            <a:p>
              <a:r>
                <a:rPr lang="en-US" sz="2800" b="1">
                  <a:solidFill>
                    <a:schemeClr val="accent6">
                      <a:lumMod val="50000"/>
                    </a:schemeClr>
                  </a:solidFill>
                  <a:ea typeface="Roboto" panose="02000000000000000000" pitchFamily="2" charset="0"/>
                  <a:cs typeface="Fira Sans Extra Condensed"/>
                  <a:sym typeface="Wingdings 3" panose="05040102010807070707" pitchFamily="18" charset="2"/>
                </a:rPr>
                <a:t>15,3</a:t>
              </a:r>
              <a:r>
                <a:rPr lang="en" sz="2800" b="1">
                  <a:solidFill>
                    <a:schemeClr val="accent6">
                      <a:lumMod val="50000"/>
                    </a:schemeClr>
                  </a:solidFill>
                  <a:ea typeface="Roboto" panose="02000000000000000000" pitchFamily="2" charset="0"/>
                  <a:cs typeface="Fira Sans Extra Condensed"/>
                  <a:sym typeface="Wingdings 3" panose="05040102010807070707" pitchFamily="18" charset="2"/>
                </a:rPr>
                <a:t>%</a:t>
              </a:r>
              <a:endParaRPr lang="en-US" sz="2800" b="1" dirty="0">
                <a:solidFill>
                  <a:schemeClr val="accent6">
                    <a:lumMod val="50000"/>
                  </a:schemeClr>
                </a:solidFill>
              </a:endParaRPr>
            </a:p>
          </p:txBody>
        </p:sp>
      </p:grpSp>
      <p:grpSp>
        <p:nvGrpSpPr>
          <p:cNvPr id="16" name="Group 15">
            <a:extLst>
              <a:ext uri="{FF2B5EF4-FFF2-40B4-BE49-F238E27FC236}">
                <a16:creationId xmlns:a16="http://schemas.microsoft.com/office/drawing/2014/main" id="{2A2B04AE-86A0-AF97-8E7B-7F49808F4821}"/>
              </a:ext>
            </a:extLst>
          </p:cNvPr>
          <p:cNvGrpSpPr>
            <a:grpSpLocks/>
          </p:cNvGrpSpPr>
          <p:nvPr/>
        </p:nvGrpSpPr>
        <p:grpSpPr>
          <a:xfrm>
            <a:off x="2021287" y="1419849"/>
            <a:ext cx="4098116" cy="1655629"/>
            <a:chOff x="1550454" y="3163300"/>
            <a:chExt cx="2444360" cy="1241722"/>
          </a:xfrm>
        </p:grpSpPr>
        <p:sp>
          <p:nvSpPr>
            <p:cNvPr id="17" name="Rectangle: Rounded Corners 16">
              <a:extLst>
                <a:ext uri="{FF2B5EF4-FFF2-40B4-BE49-F238E27FC236}">
                  <a16:creationId xmlns:a16="http://schemas.microsoft.com/office/drawing/2014/main" id="{A8D2D624-BB6D-4108-9EA0-2C505879A899}"/>
                </a:ext>
              </a:extLst>
            </p:cNvPr>
            <p:cNvSpPr>
              <a:spLocks/>
            </p:cNvSpPr>
            <p:nvPr/>
          </p:nvSpPr>
          <p:spPr>
            <a:xfrm>
              <a:off x="1550454" y="3163300"/>
              <a:ext cx="2294742" cy="1241722"/>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ea typeface="Roboto"/>
                  <a:cs typeface="Roboto"/>
                  <a:sym typeface="Roboto"/>
                </a:rPr>
                <a:t> </a:t>
              </a:r>
              <a:endParaRPr lang="en-US" sz="1600" dirty="0">
                <a:solidFill>
                  <a:schemeClr val="tx1"/>
                </a:solidFill>
                <a:ea typeface="Roboto"/>
                <a:cs typeface="Roboto"/>
                <a:sym typeface="Roboto"/>
              </a:endParaRPr>
            </a:p>
          </p:txBody>
        </p:sp>
        <p:sp>
          <p:nvSpPr>
            <p:cNvPr id="20" name="TextBox 19">
              <a:extLst>
                <a:ext uri="{FF2B5EF4-FFF2-40B4-BE49-F238E27FC236}">
                  <a16:creationId xmlns:a16="http://schemas.microsoft.com/office/drawing/2014/main" id="{394D8737-1CA3-C18F-155A-3F82403D4E3B}"/>
                </a:ext>
              </a:extLst>
            </p:cNvPr>
            <p:cNvSpPr txBox="1">
              <a:spLocks/>
            </p:cNvSpPr>
            <p:nvPr/>
          </p:nvSpPr>
          <p:spPr>
            <a:xfrm>
              <a:off x="1877407" y="3549035"/>
              <a:ext cx="2117407" cy="438581"/>
            </a:xfrm>
            <a:prstGeom prst="rect">
              <a:avLst/>
            </a:prstGeom>
            <a:noFill/>
          </p:spPr>
          <p:txBody>
            <a:bodyPr wrap="none" rtlCol="0">
              <a:spAutoFit/>
            </a:bodyPr>
            <a:lstStyle/>
            <a:p>
              <a:r>
                <a:rPr lang="en-US" sz="2800" b="1">
                  <a:solidFill>
                    <a:srgbClr val="C00000"/>
                  </a:solidFill>
                  <a:ea typeface="Roboto"/>
                  <a:cs typeface="Roboto"/>
                  <a:sym typeface="Wingdings 3" panose="05040102010807070707" pitchFamily="18" charset="2"/>
                </a:rPr>
                <a:t>1.013</a:t>
              </a:r>
              <a:r>
                <a:rPr lang="en" sz="3200" b="1">
                  <a:solidFill>
                    <a:schemeClr val="accent6">
                      <a:lumMod val="50000"/>
                    </a:schemeClr>
                  </a:solidFill>
                  <a:ea typeface="Roboto"/>
                  <a:cs typeface="Roboto"/>
                  <a:sym typeface="Wingdings 3" panose="05040102010807070707" pitchFamily="18" charset="2"/>
                </a:rPr>
                <a:t> </a:t>
              </a:r>
              <a:r>
                <a:rPr lang="en" sz="2400" dirty="0">
                  <a:solidFill>
                    <a:schemeClr val="accent4">
                      <a:lumMod val="75000"/>
                    </a:schemeClr>
                  </a:solidFill>
                  <a:ea typeface="Roboto"/>
                  <a:cs typeface="Roboto"/>
                  <a:sym typeface="Wingdings 3" panose="05040102010807070707" pitchFamily="18" charset="2"/>
                </a:rPr>
                <a:t>doanh nghiệp</a:t>
              </a:r>
              <a:endParaRPr lang="en-US" sz="1467" dirty="0">
                <a:solidFill>
                  <a:schemeClr val="accent4">
                    <a:lumMod val="75000"/>
                  </a:schemeClr>
                </a:solidFill>
              </a:endParaRPr>
            </a:p>
          </p:txBody>
        </p:sp>
        <p:sp>
          <p:nvSpPr>
            <p:cNvPr id="7" name="TextBox 6">
              <a:extLst>
                <a:ext uri="{FF2B5EF4-FFF2-40B4-BE49-F238E27FC236}">
                  <a16:creationId xmlns:a16="http://schemas.microsoft.com/office/drawing/2014/main" id="{9D6372A8-9B94-C236-4A83-70E1DF9D7C7D}"/>
                </a:ext>
              </a:extLst>
            </p:cNvPr>
            <p:cNvSpPr txBox="1">
              <a:spLocks/>
            </p:cNvSpPr>
            <p:nvPr/>
          </p:nvSpPr>
          <p:spPr>
            <a:xfrm>
              <a:off x="1568165" y="3291568"/>
              <a:ext cx="2230375" cy="530915"/>
            </a:xfrm>
            <a:prstGeom prst="rect">
              <a:avLst/>
            </a:prstGeom>
            <a:noFill/>
          </p:spPr>
          <p:txBody>
            <a:bodyPr wrap="none" rtlCol="0">
              <a:spAutoFit/>
            </a:bodyPr>
            <a:lstStyle/>
            <a:p>
              <a:r>
                <a:rPr lang="en-US" sz="2400" b="1" spc="-31">
                  <a:ea typeface="Roboto"/>
                  <a:cs typeface="Roboto"/>
                  <a:sym typeface="Roboto"/>
                </a:rPr>
                <a:t>Doanh nghiệp thành lập </a:t>
              </a:r>
              <a:r>
                <a:rPr lang="en-US" sz="2400" b="1" spc="-31" dirty="0" err="1">
                  <a:ea typeface="Roboto"/>
                  <a:cs typeface="Roboto"/>
                  <a:sym typeface="Roboto"/>
                </a:rPr>
                <a:t>mới</a:t>
              </a:r>
              <a:endParaRPr lang="en-US" sz="2400" b="1" spc="-31" dirty="0">
                <a:ea typeface="Roboto"/>
                <a:cs typeface="Roboto"/>
                <a:sym typeface="Roboto"/>
              </a:endParaRPr>
            </a:p>
            <a:p>
              <a:endParaRPr lang="en-US" sz="1600" dirty="0"/>
            </a:p>
          </p:txBody>
        </p:sp>
        <p:sp>
          <p:nvSpPr>
            <p:cNvPr id="28" name="TextBox 27">
              <a:extLst>
                <a:ext uri="{FF2B5EF4-FFF2-40B4-BE49-F238E27FC236}">
                  <a16:creationId xmlns:a16="http://schemas.microsoft.com/office/drawing/2014/main" id="{0F9FC2CC-E142-6E69-C8D8-33B29DA66359}"/>
                </a:ext>
              </a:extLst>
            </p:cNvPr>
            <p:cNvSpPr txBox="1">
              <a:spLocks/>
            </p:cNvSpPr>
            <p:nvPr/>
          </p:nvSpPr>
          <p:spPr>
            <a:xfrm>
              <a:off x="2440068" y="3996244"/>
              <a:ext cx="648445" cy="392415"/>
            </a:xfrm>
            <a:prstGeom prst="rect">
              <a:avLst/>
            </a:prstGeom>
            <a:noFill/>
          </p:spPr>
          <p:txBody>
            <a:bodyPr wrap="none" rtlCol="0">
              <a:spAutoFit/>
            </a:bodyPr>
            <a:lstStyle/>
            <a:p>
              <a:r>
                <a:rPr lang="en-US" sz="2800" b="1">
                  <a:solidFill>
                    <a:schemeClr val="accent6">
                      <a:lumMod val="50000"/>
                    </a:schemeClr>
                  </a:solidFill>
                  <a:ea typeface="Roboto" panose="02000000000000000000" pitchFamily="2" charset="0"/>
                  <a:cs typeface="Roboto"/>
                  <a:sym typeface="Wingdings 3" panose="05040102010807070707" pitchFamily="18" charset="2"/>
                </a:rPr>
                <a:t>12,4</a:t>
              </a:r>
              <a:r>
                <a:rPr lang="en" sz="2800" b="1">
                  <a:solidFill>
                    <a:schemeClr val="accent6">
                      <a:lumMod val="50000"/>
                    </a:schemeClr>
                  </a:solidFill>
                  <a:ea typeface="Roboto" panose="02000000000000000000" pitchFamily="2" charset="0"/>
                  <a:cs typeface="Fira Sans Extra Condensed"/>
                  <a:sym typeface="Wingdings 3" panose="05040102010807070707" pitchFamily="18" charset="2"/>
                </a:rPr>
                <a:t>%</a:t>
              </a:r>
              <a:endParaRPr lang="en-US" sz="2800" b="1" dirty="0">
                <a:solidFill>
                  <a:schemeClr val="accent6">
                    <a:lumMod val="50000"/>
                  </a:schemeClr>
                </a:solidFill>
              </a:endParaRPr>
            </a:p>
          </p:txBody>
        </p:sp>
      </p:grpSp>
      <p:sp>
        <p:nvSpPr>
          <p:cNvPr id="6" name="Flowchart: Merge 5">
            <a:extLst>
              <a:ext uri="{FF2B5EF4-FFF2-40B4-BE49-F238E27FC236}">
                <a16:creationId xmlns:a16="http://schemas.microsoft.com/office/drawing/2014/main" id="{4B2CFC84-8DFF-5F35-2AB4-7366F5A387B3}"/>
              </a:ext>
            </a:extLst>
          </p:cNvPr>
          <p:cNvSpPr>
            <a:spLocks/>
          </p:cNvSpPr>
          <p:nvPr/>
        </p:nvSpPr>
        <p:spPr>
          <a:xfrm>
            <a:off x="3117106" y="2672188"/>
            <a:ext cx="303749" cy="226496"/>
          </a:xfrm>
          <a:prstGeom prst="flowChartMerg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1" name="Group 10">
            <a:extLst>
              <a:ext uri="{FF2B5EF4-FFF2-40B4-BE49-F238E27FC236}">
                <a16:creationId xmlns:a16="http://schemas.microsoft.com/office/drawing/2014/main" id="{A056682A-FE84-E5E6-AC49-2B648878C1ED}"/>
              </a:ext>
            </a:extLst>
          </p:cNvPr>
          <p:cNvGrpSpPr>
            <a:grpSpLocks/>
          </p:cNvGrpSpPr>
          <p:nvPr/>
        </p:nvGrpSpPr>
        <p:grpSpPr>
          <a:xfrm>
            <a:off x="4981275" y="3656563"/>
            <a:ext cx="2612051" cy="1683379"/>
            <a:chOff x="3724249" y="3747130"/>
            <a:chExt cx="1959038" cy="1167660"/>
          </a:xfrm>
        </p:grpSpPr>
        <p:sp>
          <p:nvSpPr>
            <p:cNvPr id="13" name="Rectangle: Rounded Corners 12">
              <a:extLst>
                <a:ext uri="{FF2B5EF4-FFF2-40B4-BE49-F238E27FC236}">
                  <a16:creationId xmlns:a16="http://schemas.microsoft.com/office/drawing/2014/main" id="{FB5C4770-67EE-8583-040C-598D9C5C9E53}"/>
                </a:ext>
              </a:extLst>
            </p:cNvPr>
            <p:cNvSpPr>
              <a:spLocks/>
            </p:cNvSpPr>
            <p:nvPr/>
          </p:nvSpPr>
          <p:spPr>
            <a:xfrm>
              <a:off x="3724249" y="3747130"/>
              <a:ext cx="1932061" cy="1167660"/>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dirty="0">
                <a:solidFill>
                  <a:schemeClr val="tx1"/>
                </a:solidFill>
                <a:ea typeface="Roboto"/>
                <a:cs typeface="Roboto"/>
                <a:sym typeface="Roboto"/>
              </a:endParaRPr>
            </a:p>
          </p:txBody>
        </p:sp>
        <p:sp>
          <p:nvSpPr>
            <p:cNvPr id="31" name="TextBox 30">
              <a:extLst>
                <a:ext uri="{FF2B5EF4-FFF2-40B4-BE49-F238E27FC236}">
                  <a16:creationId xmlns:a16="http://schemas.microsoft.com/office/drawing/2014/main" id="{F63E7A46-F560-1E4C-2CD4-65FEB0E1A690}"/>
                </a:ext>
              </a:extLst>
            </p:cNvPr>
            <p:cNvSpPr txBox="1">
              <a:spLocks/>
            </p:cNvSpPr>
            <p:nvPr/>
          </p:nvSpPr>
          <p:spPr>
            <a:xfrm>
              <a:off x="3764396" y="3966243"/>
              <a:ext cx="1918891" cy="426973"/>
            </a:xfrm>
            <a:prstGeom prst="rect">
              <a:avLst/>
            </a:prstGeom>
            <a:noFill/>
          </p:spPr>
          <p:txBody>
            <a:bodyPr wrap="none" rtlCol="0">
              <a:spAutoFit/>
            </a:bodyPr>
            <a:lstStyle/>
            <a:p>
              <a:r>
                <a:rPr lang="vi-VN" b="1" spc="-31">
                  <a:ea typeface="Roboto"/>
                  <a:cs typeface="Roboto"/>
                  <a:sym typeface="Roboto"/>
                </a:rPr>
                <a:t>Tạm ngừng hoạt động</a:t>
              </a:r>
              <a:endParaRPr lang="en-US" b="1" spc="-31" dirty="0">
                <a:ea typeface="Roboto"/>
                <a:cs typeface="Roboto"/>
                <a:sym typeface="Roboto"/>
              </a:endParaRPr>
            </a:p>
            <a:p>
              <a:endParaRPr lang="en-US" sz="1600" dirty="0"/>
            </a:p>
          </p:txBody>
        </p:sp>
        <p:sp>
          <p:nvSpPr>
            <p:cNvPr id="37" name="TextBox 36">
              <a:extLst>
                <a:ext uri="{FF2B5EF4-FFF2-40B4-BE49-F238E27FC236}">
                  <a16:creationId xmlns:a16="http://schemas.microsoft.com/office/drawing/2014/main" id="{A633A4AB-4B54-9DFF-1D3F-EE9B0A4D52DA}"/>
                </a:ext>
              </a:extLst>
            </p:cNvPr>
            <p:cNvSpPr txBox="1">
              <a:spLocks/>
            </p:cNvSpPr>
            <p:nvPr/>
          </p:nvSpPr>
          <p:spPr>
            <a:xfrm>
              <a:off x="3929226" y="4249559"/>
              <a:ext cx="1602843" cy="405624"/>
            </a:xfrm>
            <a:prstGeom prst="rect">
              <a:avLst/>
            </a:prstGeom>
            <a:noFill/>
          </p:spPr>
          <p:txBody>
            <a:bodyPr wrap="none" rtlCol="0">
              <a:spAutoFit/>
            </a:bodyPr>
            <a:lstStyle/>
            <a:p>
              <a:r>
                <a:rPr lang="en-US" sz="2800" b="1">
                  <a:solidFill>
                    <a:srgbClr val="C00000"/>
                  </a:solidFill>
                  <a:latin typeface="Arial" panose="020B0604020202020204" pitchFamily="34" charset="0"/>
                  <a:ea typeface="Roboto"/>
                  <a:cs typeface="Arial" panose="020B0604020202020204" pitchFamily="34" charset="0"/>
                  <a:sym typeface="Wingdings 3" panose="05040102010807070707" pitchFamily="18" charset="2"/>
                </a:rPr>
                <a:t>569</a:t>
              </a:r>
              <a:r>
                <a:rPr lang="en" sz="3200" b="1">
                  <a:solidFill>
                    <a:schemeClr val="accent6">
                      <a:lumMod val="50000"/>
                    </a:schemeClr>
                  </a:solidFill>
                  <a:latin typeface="Arial" panose="020B0604020202020204" pitchFamily="34" charset="0"/>
                  <a:ea typeface="Roboto"/>
                  <a:cs typeface="Arial" panose="020B0604020202020204" pitchFamily="34" charset="0"/>
                  <a:sym typeface="Wingdings 3" panose="05040102010807070707" pitchFamily="18" charset="2"/>
                </a:rPr>
                <a:t> </a:t>
              </a:r>
              <a:r>
                <a:rPr lang="en" sz="1467" b="1" dirty="0">
                  <a:solidFill>
                    <a:schemeClr val="accent4">
                      <a:lumMod val="75000"/>
                    </a:schemeClr>
                  </a:solidFill>
                  <a:latin typeface="Arial" panose="020B0604020202020204" pitchFamily="34" charset="0"/>
                  <a:ea typeface="Roboto"/>
                  <a:cs typeface="Arial" panose="020B0604020202020204" pitchFamily="34" charset="0"/>
                  <a:sym typeface="Wingdings 3" panose="05040102010807070707" pitchFamily="18" charset="2"/>
                </a:rPr>
                <a:t>doanh nghiệp</a:t>
              </a:r>
              <a:endParaRPr lang="en-US" sz="1467" dirty="0">
                <a:solidFill>
                  <a:schemeClr val="accent4">
                    <a:lumMod val="75000"/>
                  </a:schemeClr>
                </a:solidFill>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B728041A-EE30-07B5-495B-2067B5FDBF53}"/>
              </a:ext>
            </a:extLst>
          </p:cNvPr>
          <p:cNvGrpSpPr>
            <a:grpSpLocks/>
          </p:cNvGrpSpPr>
          <p:nvPr/>
        </p:nvGrpSpPr>
        <p:grpSpPr>
          <a:xfrm>
            <a:off x="8226788" y="3638496"/>
            <a:ext cx="2511155" cy="1701444"/>
            <a:chOff x="5735584" y="3158455"/>
            <a:chExt cx="1883366" cy="1246567"/>
          </a:xfrm>
        </p:grpSpPr>
        <p:sp>
          <p:nvSpPr>
            <p:cNvPr id="41" name="Rectangle: Rounded Corners 40">
              <a:extLst>
                <a:ext uri="{FF2B5EF4-FFF2-40B4-BE49-F238E27FC236}">
                  <a16:creationId xmlns:a16="http://schemas.microsoft.com/office/drawing/2014/main" id="{D82F5D01-EF85-0D4F-9DD2-72C3C2018CDA}"/>
                </a:ext>
              </a:extLst>
            </p:cNvPr>
            <p:cNvSpPr>
              <a:spLocks/>
            </p:cNvSpPr>
            <p:nvPr/>
          </p:nvSpPr>
          <p:spPr>
            <a:xfrm>
              <a:off x="5735584" y="3158455"/>
              <a:ext cx="1883366" cy="1246567"/>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FF6600"/>
                </a:solidFill>
                <a:ea typeface="Roboto" panose="02000000000000000000" pitchFamily="2" charset="0"/>
              </a:endParaRPr>
            </a:p>
          </p:txBody>
        </p:sp>
        <p:sp>
          <p:nvSpPr>
            <p:cNvPr id="42" name="TextBox 41">
              <a:extLst>
                <a:ext uri="{FF2B5EF4-FFF2-40B4-BE49-F238E27FC236}">
                  <a16:creationId xmlns:a16="http://schemas.microsoft.com/office/drawing/2014/main" id="{533E850C-484F-6D85-E716-06C684F9ABA9}"/>
                </a:ext>
              </a:extLst>
            </p:cNvPr>
            <p:cNvSpPr txBox="1">
              <a:spLocks/>
            </p:cNvSpPr>
            <p:nvPr/>
          </p:nvSpPr>
          <p:spPr>
            <a:xfrm>
              <a:off x="5931560" y="3391853"/>
              <a:ext cx="1502527" cy="473536"/>
            </a:xfrm>
            <a:prstGeom prst="rect">
              <a:avLst/>
            </a:prstGeom>
            <a:noFill/>
          </p:spPr>
          <p:txBody>
            <a:bodyPr wrap="none" rtlCol="0">
              <a:spAutoFit/>
            </a:bodyPr>
            <a:lstStyle/>
            <a:p>
              <a:pPr algn="ctr" defTabSz="914377">
                <a:defRPr/>
              </a:pPr>
              <a:r>
                <a:rPr lang="en-US" sz="2000" b="1">
                  <a:ea typeface="Roboto"/>
                  <a:cs typeface="Roboto"/>
                  <a:sym typeface="Roboto"/>
                </a:rPr>
                <a:t>Hoạt động trở lại</a:t>
              </a:r>
              <a:endParaRPr lang="en-US" sz="2000" b="1" dirty="0">
                <a:ea typeface="Roboto"/>
                <a:cs typeface="Roboto"/>
                <a:sym typeface="Roboto"/>
              </a:endParaRPr>
            </a:p>
            <a:p>
              <a:endParaRPr lang="en-US" sz="1600" dirty="0"/>
            </a:p>
          </p:txBody>
        </p:sp>
      </p:grpSp>
      <p:grpSp>
        <p:nvGrpSpPr>
          <p:cNvPr id="45" name="Group 44">
            <a:extLst>
              <a:ext uri="{FF2B5EF4-FFF2-40B4-BE49-F238E27FC236}">
                <a16:creationId xmlns:a16="http://schemas.microsoft.com/office/drawing/2014/main" id="{06271152-2A41-D1BC-EC51-7E4D229A886C}"/>
              </a:ext>
            </a:extLst>
          </p:cNvPr>
          <p:cNvGrpSpPr>
            <a:grpSpLocks/>
          </p:cNvGrpSpPr>
          <p:nvPr/>
        </p:nvGrpSpPr>
        <p:grpSpPr>
          <a:xfrm>
            <a:off x="1631165" y="3635739"/>
            <a:ext cx="2651269" cy="1655630"/>
            <a:chOff x="1655332" y="3147681"/>
            <a:chExt cx="1988453" cy="1241722"/>
          </a:xfrm>
        </p:grpSpPr>
        <p:sp>
          <p:nvSpPr>
            <p:cNvPr id="46" name="Rectangle: Rounded Corners 45">
              <a:extLst>
                <a:ext uri="{FF2B5EF4-FFF2-40B4-BE49-F238E27FC236}">
                  <a16:creationId xmlns:a16="http://schemas.microsoft.com/office/drawing/2014/main" id="{DAD5D991-4CEF-4143-52FE-FD87F16E38D8}"/>
                </a:ext>
              </a:extLst>
            </p:cNvPr>
            <p:cNvSpPr>
              <a:spLocks/>
            </p:cNvSpPr>
            <p:nvPr/>
          </p:nvSpPr>
          <p:spPr>
            <a:xfrm>
              <a:off x="1655332" y="3147681"/>
              <a:ext cx="1988453" cy="1241722"/>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ea typeface="Roboto"/>
                  <a:cs typeface="Roboto"/>
                  <a:sym typeface="Roboto"/>
                </a:rPr>
                <a:t> </a:t>
              </a:r>
              <a:endParaRPr lang="en-US" sz="1600" dirty="0">
                <a:solidFill>
                  <a:schemeClr val="tx1"/>
                </a:solidFill>
                <a:ea typeface="Roboto"/>
                <a:cs typeface="Roboto"/>
                <a:sym typeface="Roboto"/>
              </a:endParaRPr>
            </a:p>
          </p:txBody>
        </p:sp>
        <p:sp>
          <p:nvSpPr>
            <p:cNvPr id="47" name="TextBox 46">
              <a:extLst>
                <a:ext uri="{FF2B5EF4-FFF2-40B4-BE49-F238E27FC236}">
                  <a16:creationId xmlns:a16="http://schemas.microsoft.com/office/drawing/2014/main" id="{615E2FF8-44B4-E5D2-386A-D270D5A07DA1}"/>
                </a:ext>
              </a:extLst>
            </p:cNvPr>
            <p:cNvSpPr txBox="1">
              <a:spLocks/>
            </p:cNvSpPr>
            <p:nvPr/>
          </p:nvSpPr>
          <p:spPr>
            <a:xfrm>
              <a:off x="1840130" y="3707823"/>
              <a:ext cx="1771159" cy="438581"/>
            </a:xfrm>
            <a:prstGeom prst="rect">
              <a:avLst/>
            </a:prstGeom>
            <a:noFill/>
          </p:spPr>
          <p:txBody>
            <a:bodyPr wrap="none" rtlCol="0">
              <a:spAutoFit/>
            </a:bodyPr>
            <a:lstStyle/>
            <a:p>
              <a:r>
                <a:rPr lang="en-US" sz="2800" b="1">
                  <a:solidFill>
                    <a:srgbClr val="C00000"/>
                  </a:solidFill>
                  <a:ea typeface="Roboto"/>
                  <a:cs typeface="Roboto"/>
                  <a:sym typeface="Wingdings 3" panose="05040102010807070707" pitchFamily="18" charset="2"/>
                </a:rPr>
                <a:t>71</a:t>
              </a:r>
              <a:r>
                <a:rPr lang="en" sz="3200" b="1">
                  <a:solidFill>
                    <a:schemeClr val="accent6">
                      <a:lumMod val="50000"/>
                    </a:schemeClr>
                  </a:solidFill>
                  <a:ea typeface="Roboto"/>
                  <a:cs typeface="Roboto"/>
                  <a:sym typeface="Wingdings 3" panose="05040102010807070707" pitchFamily="18" charset="2"/>
                </a:rPr>
                <a:t> </a:t>
              </a:r>
              <a:r>
                <a:rPr lang="en" sz="2400" dirty="0">
                  <a:solidFill>
                    <a:schemeClr val="accent4">
                      <a:lumMod val="75000"/>
                    </a:schemeClr>
                  </a:solidFill>
                  <a:ea typeface="Roboto"/>
                  <a:cs typeface="Roboto"/>
                  <a:sym typeface="Wingdings 3" panose="05040102010807070707" pitchFamily="18" charset="2"/>
                </a:rPr>
                <a:t>doanh nghiệp</a:t>
              </a:r>
              <a:endParaRPr lang="en-US" sz="1467" dirty="0">
                <a:solidFill>
                  <a:schemeClr val="accent4">
                    <a:lumMod val="75000"/>
                  </a:schemeClr>
                </a:solidFill>
              </a:endParaRPr>
            </a:p>
          </p:txBody>
        </p:sp>
        <p:sp>
          <p:nvSpPr>
            <p:cNvPr id="48" name="TextBox 47">
              <a:extLst>
                <a:ext uri="{FF2B5EF4-FFF2-40B4-BE49-F238E27FC236}">
                  <a16:creationId xmlns:a16="http://schemas.microsoft.com/office/drawing/2014/main" id="{7D127646-423A-8F39-6355-BB4B258FA23E}"/>
                </a:ext>
              </a:extLst>
            </p:cNvPr>
            <p:cNvSpPr txBox="1">
              <a:spLocks/>
            </p:cNvSpPr>
            <p:nvPr/>
          </p:nvSpPr>
          <p:spPr>
            <a:xfrm>
              <a:off x="2122292" y="3350033"/>
              <a:ext cx="1132978" cy="577081"/>
            </a:xfrm>
            <a:prstGeom prst="rect">
              <a:avLst/>
            </a:prstGeom>
            <a:noFill/>
          </p:spPr>
          <p:txBody>
            <a:bodyPr wrap="square" rtlCol="0">
              <a:spAutoFit/>
            </a:bodyPr>
            <a:lstStyle/>
            <a:p>
              <a:r>
                <a:rPr lang="en-US" sz="2800" b="1" spc="-31">
                  <a:ea typeface="Roboto"/>
                  <a:cs typeface="Roboto"/>
                  <a:sym typeface="Roboto"/>
                </a:rPr>
                <a:t>Giải thể</a:t>
              </a:r>
              <a:endParaRPr lang="en-US" sz="2800" b="1" spc="-31" dirty="0">
                <a:ea typeface="Roboto"/>
                <a:cs typeface="Roboto"/>
                <a:sym typeface="Roboto"/>
              </a:endParaRPr>
            </a:p>
            <a:p>
              <a:endParaRPr lang="en-US" sz="1600" dirty="0"/>
            </a:p>
          </p:txBody>
        </p:sp>
      </p:grpSp>
      <p:sp>
        <p:nvSpPr>
          <p:cNvPr id="53" name="TextBox 52">
            <a:extLst>
              <a:ext uri="{FF2B5EF4-FFF2-40B4-BE49-F238E27FC236}">
                <a16:creationId xmlns:a16="http://schemas.microsoft.com/office/drawing/2014/main" id="{940E7436-8D16-138B-2BFE-178612083DAB}"/>
              </a:ext>
            </a:extLst>
          </p:cNvPr>
          <p:cNvSpPr txBox="1">
            <a:spLocks/>
          </p:cNvSpPr>
          <p:nvPr/>
        </p:nvSpPr>
        <p:spPr>
          <a:xfrm>
            <a:off x="8488090" y="4358747"/>
            <a:ext cx="2137124" cy="584775"/>
          </a:xfrm>
          <a:prstGeom prst="rect">
            <a:avLst/>
          </a:prstGeom>
          <a:noFill/>
        </p:spPr>
        <p:txBody>
          <a:bodyPr wrap="none" rtlCol="0">
            <a:spAutoFit/>
          </a:bodyPr>
          <a:lstStyle/>
          <a:p>
            <a:r>
              <a:rPr lang="en-US" sz="2800" b="1">
                <a:solidFill>
                  <a:srgbClr val="C00000"/>
                </a:solidFill>
                <a:latin typeface="Arial" panose="020B0604020202020204" pitchFamily="34" charset="0"/>
                <a:ea typeface="Roboto"/>
                <a:cs typeface="Arial" panose="020B0604020202020204" pitchFamily="34" charset="0"/>
                <a:sym typeface="Wingdings 3" panose="05040102010807070707" pitchFamily="18" charset="2"/>
              </a:rPr>
              <a:t>290</a:t>
            </a:r>
            <a:r>
              <a:rPr lang="en" sz="3200" b="1">
                <a:solidFill>
                  <a:schemeClr val="accent6">
                    <a:lumMod val="50000"/>
                  </a:schemeClr>
                </a:solidFill>
                <a:latin typeface="Arial" panose="020B0604020202020204" pitchFamily="34" charset="0"/>
                <a:ea typeface="Roboto"/>
                <a:cs typeface="Arial" panose="020B0604020202020204" pitchFamily="34" charset="0"/>
                <a:sym typeface="Wingdings 3" panose="05040102010807070707" pitchFamily="18" charset="2"/>
              </a:rPr>
              <a:t> </a:t>
            </a:r>
            <a:r>
              <a:rPr lang="en" sz="1467" b="1" dirty="0">
                <a:solidFill>
                  <a:schemeClr val="accent4">
                    <a:lumMod val="75000"/>
                  </a:schemeClr>
                </a:solidFill>
                <a:latin typeface="Arial" panose="020B0604020202020204" pitchFamily="34" charset="0"/>
                <a:ea typeface="Roboto"/>
                <a:cs typeface="Arial" panose="020B0604020202020204" pitchFamily="34" charset="0"/>
                <a:sym typeface="Wingdings 3" panose="05040102010807070707" pitchFamily="18" charset="2"/>
              </a:rPr>
              <a:t>doanh nghiệp</a:t>
            </a:r>
            <a:endParaRPr lang="en-US" sz="1467" dirty="0">
              <a:solidFill>
                <a:schemeClr val="accent4">
                  <a:lumMod val="75000"/>
                </a:schemeClr>
              </a:solidFill>
              <a:latin typeface="Arial" panose="020B0604020202020204" pitchFamily="34" charset="0"/>
              <a:cs typeface="Arial" panose="020B0604020202020204" pitchFamily="34" charset="0"/>
            </a:endParaRPr>
          </a:p>
        </p:txBody>
      </p:sp>
      <p:sp>
        <p:nvSpPr>
          <p:cNvPr id="14" name="Flowchart: Merge 13">
            <a:extLst>
              <a:ext uri="{FF2B5EF4-FFF2-40B4-BE49-F238E27FC236}">
                <a16:creationId xmlns:a16="http://schemas.microsoft.com/office/drawing/2014/main" id="{3BB21231-19D0-3C3C-817D-946F318BECDB}"/>
              </a:ext>
            </a:extLst>
          </p:cNvPr>
          <p:cNvSpPr>
            <a:spLocks/>
          </p:cNvSpPr>
          <p:nvPr/>
        </p:nvSpPr>
        <p:spPr>
          <a:xfrm>
            <a:off x="7650218" y="2592904"/>
            <a:ext cx="303749" cy="226496"/>
          </a:xfrm>
          <a:prstGeom prst="flowChartMerg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Rectangle 1">
            <a:extLst>
              <a:ext uri="{FF2B5EF4-FFF2-40B4-BE49-F238E27FC236}">
                <a16:creationId xmlns:a16="http://schemas.microsoft.com/office/drawing/2014/main" id="{A2518717-EF87-0090-E7D4-4415084501BD}"/>
              </a:ext>
            </a:extLst>
          </p:cNvPr>
          <p:cNvSpPr/>
          <p:nvPr/>
        </p:nvSpPr>
        <p:spPr>
          <a:xfrm>
            <a:off x="1086449" y="555881"/>
            <a:ext cx="7184339"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5.2. Quản lý doanh nghiệp: Đến tháng 11/2023</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EDE5586-81EC-B81E-4A63-5C4448B57CD4}"/>
              </a:ext>
            </a:extLst>
          </p:cNvPr>
          <p:cNvSpPr/>
          <p:nvPr/>
        </p:nvSpPr>
        <p:spPr>
          <a:xfrm>
            <a:off x="1204365" y="5768422"/>
            <a:ext cx="9420849"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 Ước đến hết năm 2023 có 1.150 doanh nghiệp thành lập mới</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1406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1081291" y="398478"/>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6. Tài nguyên - Môi trường</a:t>
            </a:r>
          </a:p>
        </p:txBody>
      </p:sp>
      <p:graphicFrame>
        <p:nvGraphicFramePr>
          <p:cNvPr id="10" name="Table 9">
            <a:extLst>
              <a:ext uri="{FF2B5EF4-FFF2-40B4-BE49-F238E27FC236}">
                <a16:creationId xmlns:a16="http://schemas.microsoft.com/office/drawing/2014/main" id="{83C0D92A-467E-3F41-0043-586F35EFB2C8}"/>
              </a:ext>
            </a:extLst>
          </p:cNvPr>
          <p:cNvGraphicFramePr>
            <a:graphicFrameLocks noGrp="1"/>
          </p:cNvGraphicFramePr>
          <p:nvPr>
            <p:extLst>
              <p:ext uri="{D42A27DB-BD31-4B8C-83A1-F6EECF244321}">
                <p14:modId xmlns:p14="http://schemas.microsoft.com/office/powerpoint/2010/main" val="1545484478"/>
              </p:ext>
            </p:extLst>
          </p:nvPr>
        </p:nvGraphicFramePr>
        <p:xfrm>
          <a:off x="422114" y="1232676"/>
          <a:ext cx="11347771" cy="4206240"/>
        </p:xfrm>
        <a:graphic>
          <a:graphicData uri="http://schemas.openxmlformats.org/drawingml/2006/table">
            <a:tbl>
              <a:tblPr firstRow="1" bandRow="1"/>
              <a:tblGrid>
                <a:gridCol w="11347771">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UBND tỉnh đã tổ chức thành công Hội nghị quán triệt công tác quản lý trật tự đô thị, trật tự xây dựng; chống lấn, chiếm đất đai, xây dựng trái phép</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Sau Hội nghị, UBND tỉnh đã ban hành nhiều văn bản chỉ đạo, góp phần tạo chuyển biến tích cực, khắc phục được một số tồn tại thời gian trước đó</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Các ngành, địa phương đã xây dựng kế hoạch cụ thể, tập trung ra quân xử lý, giải quyết dứt điểm các trường hợp vi phạm trên lĩnh vực quản lý đô thị, trật tự xây dựng, quản lý đất đai</a:t>
                      </a:r>
                      <a:endParaRPr lang="en-US" sz="2400" b="0" kern="120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Công tác giao đất, cho thuê đất, chuyển mục đích sử dụng đất đã được thực hiện tốt hơn, đảm bảo tuân thủ đúng quy định của pháp luật, đáp ứng kịp thời nhu cầu đầu tư xây dựng hạ tầng và phát triển kinh tế - xã hội của tỉnh</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130725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41F7B89A-950B-BCEA-7B34-24C31F06EEAE}"/>
              </a:ext>
            </a:extLst>
          </p:cNvPr>
          <p:cNvSpPr txBox="1"/>
          <p:nvPr/>
        </p:nvSpPr>
        <p:spPr>
          <a:xfrm>
            <a:off x="459718" y="63500"/>
            <a:ext cx="1151609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B – KẾT QUẢ THỰC HIỆN NĂM 2023</a:t>
            </a:r>
          </a:p>
        </p:txBody>
      </p:sp>
      <p:sp>
        <p:nvSpPr>
          <p:cNvPr id="4" name="TextBox 3">
            <a:extLst>
              <a:ext uri="{FF2B5EF4-FFF2-40B4-BE49-F238E27FC236}">
                <a16:creationId xmlns:a16="http://schemas.microsoft.com/office/drawing/2014/main" id="{F2F47907-BFA6-9C9C-7410-0773243570E0}"/>
              </a:ext>
            </a:extLst>
          </p:cNvPr>
          <p:cNvSpPr txBox="1"/>
          <p:nvPr/>
        </p:nvSpPr>
        <p:spPr>
          <a:xfrm>
            <a:off x="986881" y="506283"/>
            <a:ext cx="5050396"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 KẾT QUẢ CHUNG TOÀN TỈNH</a:t>
            </a:r>
          </a:p>
        </p:txBody>
      </p:sp>
      <p:sp>
        <p:nvSpPr>
          <p:cNvPr id="5" name="TextBox 4">
            <a:extLst>
              <a:ext uri="{FF2B5EF4-FFF2-40B4-BE49-F238E27FC236}">
                <a16:creationId xmlns:a16="http://schemas.microsoft.com/office/drawing/2014/main" id="{85B0C6AB-4906-5932-12D4-5FAF7DC72C97}"/>
              </a:ext>
            </a:extLst>
          </p:cNvPr>
          <p:cNvSpPr txBox="1"/>
          <p:nvPr/>
        </p:nvSpPr>
        <p:spPr>
          <a:xfrm>
            <a:off x="1333387" y="946122"/>
            <a:ext cx="7483442"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1. Thực hiện chỉ tiêu HĐND và UBND tỉnh giao</a:t>
            </a:r>
          </a:p>
        </p:txBody>
      </p:sp>
      <p:graphicFrame>
        <p:nvGraphicFramePr>
          <p:cNvPr id="2" name="Table 1">
            <a:extLst>
              <a:ext uri="{FF2B5EF4-FFF2-40B4-BE49-F238E27FC236}">
                <a16:creationId xmlns:a16="http://schemas.microsoft.com/office/drawing/2014/main" id="{E13D28B8-FE1C-38B8-D88C-140BE769A6ED}"/>
              </a:ext>
            </a:extLst>
          </p:cNvPr>
          <p:cNvGraphicFramePr>
            <a:graphicFrameLocks noGrp="1"/>
          </p:cNvGraphicFramePr>
          <p:nvPr>
            <p:extLst>
              <p:ext uri="{D42A27DB-BD31-4B8C-83A1-F6EECF244321}">
                <p14:modId xmlns:p14="http://schemas.microsoft.com/office/powerpoint/2010/main" val="1614594426"/>
              </p:ext>
            </p:extLst>
          </p:nvPr>
        </p:nvGraphicFramePr>
        <p:xfrm>
          <a:off x="262051" y="1381631"/>
          <a:ext cx="11348311" cy="5447408"/>
        </p:xfrm>
        <a:graphic>
          <a:graphicData uri="http://schemas.openxmlformats.org/drawingml/2006/table">
            <a:tbl>
              <a:tblPr/>
              <a:tblGrid>
                <a:gridCol w="956924">
                  <a:extLst>
                    <a:ext uri="{9D8B030D-6E8A-4147-A177-3AD203B41FA5}">
                      <a16:colId xmlns:a16="http://schemas.microsoft.com/office/drawing/2014/main" val="4185686928"/>
                    </a:ext>
                  </a:extLst>
                </a:gridCol>
                <a:gridCol w="5310252">
                  <a:extLst>
                    <a:ext uri="{9D8B030D-6E8A-4147-A177-3AD203B41FA5}">
                      <a16:colId xmlns:a16="http://schemas.microsoft.com/office/drawing/2014/main" val="2499156652"/>
                    </a:ext>
                  </a:extLst>
                </a:gridCol>
                <a:gridCol w="1307348">
                  <a:extLst>
                    <a:ext uri="{9D8B030D-6E8A-4147-A177-3AD203B41FA5}">
                      <a16:colId xmlns:a16="http://schemas.microsoft.com/office/drawing/2014/main" val="3119046633"/>
                    </a:ext>
                  </a:extLst>
                </a:gridCol>
                <a:gridCol w="1086667">
                  <a:extLst>
                    <a:ext uri="{9D8B030D-6E8A-4147-A177-3AD203B41FA5}">
                      <a16:colId xmlns:a16="http://schemas.microsoft.com/office/drawing/2014/main" val="493846737"/>
                    </a:ext>
                  </a:extLst>
                </a:gridCol>
                <a:gridCol w="1445551">
                  <a:extLst>
                    <a:ext uri="{9D8B030D-6E8A-4147-A177-3AD203B41FA5}">
                      <a16:colId xmlns:a16="http://schemas.microsoft.com/office/drawing/2014/main" val="1904852085"/>
                    </a:ext>
                  </a:extLst>
                </a:gridCol>
                <a:gridCol w="1241569">
                  <a:extLst>
                    <a:ext uri="{9D8B030D-6E8A-4147-A177-3AD203B41FA5}">
                      <a16:colId xmlns:a16="http://schemas.microsoft.com/office/drawing/2014/main" val="1711674595"/>
                    </a:ext>
                  </a:extLst>
                </a:gridCol>
              </a:tblGrid>
              <a:tr h="557535">
                <a:tc>
                  <a:txBody>
                    <a:bodyPr/>
                    <a:lstStyle/>
                    <a:p>
                      <a:pPr algn="ctr" fontAlgn="ctr"/>
                      <a:r>
                        <a:rPr lang="vi-VN" sz="1400" b="1" i="0" u="none" strike="noStrike">
                          <a:solidFill>
                            <a:srgbClr val="000000"/>
                          </a:solidFill>
                          <a:effectLst/>
                          <a:latin typeface="Times New Roman" panose="02020603050405020304" pitchFamily="18" charset="0"/>
                        </a:rPr>
                        <a:t>STT</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1" i="0" u="none" strike="noStrike">
                          <a:solidFill>
                            <a:srgbClr val="000000"/>
                          </a:solidFill>
                          <a:effectLst/>
                          <a:latin typeface="Times New Roman" panose="02020603050405020304" pitchFamily="18" charset="0"/>
                        </a:rPr>
                        <a:t>Chỉ tiêu</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1" i="0" u="none" strike="noStrike">
                          <a:solidFill>
                            <a:srgbClr val="000000"/>
                          </a:solidFill>
                          <a:effectLst/>
                          <a:latin typeface="Times New Roman" panose="02020603050405020304" pitchFamily="18" charset="0"/>
                        </a:rPr>
                        <a:t>Đơn vị</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1" i="0" u="none" strike="noStrike">
                          <a:solidFill>
                            <a:srgbClr val="000000"/>
                          </a:solidFill>
                          <a:effectLst/>
                          <a:latin typeface="Times New Roman" panose="02020603050405020304" pitchFamily="18" charset="0"/>
                        </a:rPr>
                        <a:t>Kế hoạch năm 2023</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1" i="0" u="none" strike="noStrike">
                          <a:solidFill>
                            <a:srgbClr val="000000"/>
                          </a:solidFill>
                          <a:effectLst/>
                          <a:latin typeface="Times New Roman" panose="02020603050405020304" pitchFamily="18" charset="0"/>
                        </a:rPr>
                        <a:t>Ước thực hiện cả năm 2023</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1" i="0" u="none" strike="noStrike">
                          <a:solidFill>
                            <a:srgbClr val="000000"/>
                          </a:solidFill>
                          <a:effectLst/>
                          <a:latin typeface="Times New Roman" panose="02020603050405020304" pitchFamily="18" charset="0"/>
                        </a:rPr>
                        <a:t>Kết quả</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9623487"/>
                  </a:ext>
                </a:extLst>
              </a:tr>
              <a:tr h="206049">
                <a:tc>
                  <a:txBody>
                    <a:bodyPr/>
                    <a:lstStyle/>
                    <a:p>
                      <a:pPr algn="ctr" fontAlgn="ctr"/>
                      <a:r>
                        <a:rPr lang="vi-VN" sz="1400" b="0" i="1" u="none" strike="noStrike">
                          <a:solidFill>
                            <a:srgbClr val="000000"/>
                          </a:solidFill>
                          <a:effectLst/>
                          <a:latin typeface="Times New Roman" panose="02020603050405020304" pitchFamily="18" charset="0"/>
                        </a:rPr>
                        <a:t>1</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1" u="none" strike="noStrike">
                          <a:solidFill>
                            <a:srgbClr val="000000"/>
                          </a:solidFill>
                          <a:effectLst/>
                          <a:latin typeface="Times New Roman" panose="02020603050405020304" pitchFamily="18" charset="0"/>
                        </a:rPr>
                        <a:t>2</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1" u="none" strike="noStrike">
                          <a:solidFill>
                            <a:srgbClr val="000000"/>
                          </a:solidFill>
                          <a:effectLst/>
                          <a:latin typeface="Times New Roman" panose="02020603050405020304" pitchFamily="18" charset="0"/>
                        </a:rPr>
                        <a:t>3</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1" u="none" strike="noStrike">
                          <a:solidFill>
                            <a:srgbClr val="000000"/>
                          </a:solidFill>
                          <a:effectLst/>
                          <a:latin typeface="Times New Roman" panose="02020603050405020304" pitchFamily="18" charset="0"/>
                        </a:rPr>
                        <a:t>4</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1" u="none" strike="noStrike">
                          <a:solidFill>
                            <a:srgbClr val="000000"/>
                          </a:solidFill>
                          <a:effectLst/>
                          <a:latin typeface="Times New Roman" panose="02020603050405020304" pitchFamily="18" charset="0"/>
                        </a:rPr>
                        <a:t>5</a:t>
                      </a:r>
                      <a:endParaRPr lang="vi-VN" sz="1400" b="0" i="1" u="none" strike="noStrike">
                        <a:solidFill>
                          <a:srgbClr val="000000"/>
                        </a:solidFill>
                        <a:effectLst/>
                        <a:latin typeface="Times New Roman" panose="02020603050405020304" pitchFamily="18" charset="0"/>
                      </a:endParaRP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1" u="none" strike="noStrike">
                          <a:solidFill>
                            <a:srgbClr val="000000"/>
                          </a:solidFill>
                          <a:effectLst/>
                          <a:latin typeface="Times New Roman" panose="02020603050405020304" pitchFamily="18" charset="0"/>
                        </a:rPr>
                        <a:t>6</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0483354"/>
                  </a:ext>
                </a:extLst>
              </a:tr>
              <a:tr h="251836">
                <a:tc>
                  <a:txBody>
                    <a:bodyPr/>
                    <a:lstStyle/>
                    <a:p>
                      <a:pPr algn="ctr" fontAlgn="ctr"/>
                      <a:r>
                        <a:rPr lang="vi-VN" sz="1600" b="1" i="0" u="none" strike="noStrike">
                          <a:solidFill>
                            <a:srgbClr val="000000"/>
                          </a:solidFill>
                          <a:effectLst/>
                          <a:latin typeface="Times New Roman" panose="02020603050405020304" pitchFamily="18" charset="0"/>
                        </a:rPr>
                        <a:t>I</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600" b="1" i="0" u="none" strike="noStrike">
                          <a:solidFill>
                            <a:srgbClr val="000000"/>
                          </a:solidFill>
                          <a:effectLst/>
                          <a:latin typeface="Times New Roman" panose="02020603050405020304" pitchFamily="18" charset="0"/>
                        </a:rPr>
                        <a:t>CHỈ TIÊU HỘI ĐỒNG NHÂN DÂN TỈNH GIAO</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1" i="0"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1" i="0"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1" i="0"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1" i="0"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1238036"/>
                  </a:ext>
                </a:extLst>
              </a:tr>
              <a:tr h="251836">
                <a:tc>
                  <a:txBody>
                    <a:bodyPr/>
                    <a:lstStyle/>
                    <a:p>
                      <a:pPr algn="ctr" fontAlgn="ctr"/>
                      <a:r>
                        <a:rPr lang="vi-VN" sz="1800" b="0" i="0" u="none" strike="noStrike">
                          <a:solidFill>
                            <a:srgbClr val="000000"/>
                          </a:solidFill>
                          <a:effectLst/>
                          <a:latin typeface="Times New Roman" panose="02020603050405020304" pitchFamily="18" charset="0"/>
                        </a:rPr>
                        <a:t>1</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Tốc độ tăng GRDP</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7 - 7,5</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7,61</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1333757"/>
                  </a:ext>
                </a:extLst>
              </a:tr>
              <a:tr h="251836">
                <a:tc>
                  <a:txBody>
                    <a:bodyPr/>
                    <a:lstStyle/>
                    <a:p>
                      <a:pPr algn="ctr" fontAlgn="ctr"/>
                      <a:r>
                        <a:rPr lang="vi-VN" sz="1800" b="0" i="0"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Trong đó:</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2170781"/>
                  </a:ext>
                </a:extLst>
              </a:tr>
              <a:tr h="251836">
                <a:tc>
                  <a:txBody>
                    <a:bodyPr/>
                    <a:lstStyle/>
                    <a:p>
                      <a:pPr algn="ctr" fontAlgn="ctr"/>
                      <a:r>
                        <a:rPr lang="vi-VN" sz="1800" b="0" i="0"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 Nông, lâm, thuỷ sản</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3,0 - 3,2</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3,17</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6007417"/>
                  </a:ext>
                </a:extLst>
              </a:tr>
              <a:tr h="396834">
                <a:tc>
                  <a:txBody>
                    <a:bodyPr/>
                    <a:lstStyle/>
                    <a:p>
                      <a:pPr algn="ctr" fontAlgn="ctr"/>
                      <a:r>
                        <a:rPr lang="vi-VN" sz="1800" b="0" i="0"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 Công nghiệp và xây dựng</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9,0 - 9,5</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10,81</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2964607"/>
                  </a:ext>
                </a:extLst>
              </a:tr>
              <a:tr h="251836">
                <a:tc>
                  <a:txBody>
                    <a:bodyPr/>
                    <a:lstStyle/>
                    <a:p>
                      <a:pPr algn="ctr" fontAlgn="ctr"/>
                      <a:r>
                        <a:rPr lang="vi-VN" sz="1800" b="0" i="1"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1" u="none" strike="noStrike">
                          <a:solidFill>
                            <a:srgbClr val="000000"/>
                          </a:solidFill>
                          <a:effectLst/>
                          <a:latin typeface="Times New Roman" panose="02020603050405020304" pitchFamily="18" charset="0"/>
                        </a:rPr>
                        <a:t>     + Công nghiệp</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9,5 - 9,7</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6,82</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9531843"/>
                  </a:ext>
                </a:extLst>
              </a:tr>
              <a:tr h="251836">
                <a:tc>
                  <a:txBody>
                    <a:bodyPr/>
                    <a:lstStyle/>
                    <a:p>
                      <a:pPr algn="ctr" fontAlgn="ctr"/>
                      <a:r>
                        <a:rPr lang="vi-VN" sz="1800" b="0" i="1"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1" u="none" strike="noStrike">
                          <a:solidFill>
                            <a:srgbClr val="000000"/>
                          </a:solidFill>
                          <a:effectLst/>
                          <a:latin typeface="Times New Roman" panose="02020603050405020304" pitchFamily="18" charset="0"/>
                        </a:rPr>
                        <a:t>     + Xây dựng</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8,0 - 9,1</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18,74</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2804537"/>
                  </a:ext>
                </a:extLst>
              </a:tr>
              <a:tr h="404465">
                <a:tc>
                  <a:txBody>
                    <a:bodyPr/>
                    <a:lstStyle/>
                    <a:p>
                      <a:pPr algn="ctr" fontAlgn="ctr"/>
                      <a:r>
                        <a:rPr lang="vi-VN" sz="1800" b="0" i="0"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 Dịch vụ</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7,9 - 8,7</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8,33</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505903"/>
                  </a:ext>
                </a:extLst>
              </a:tr>
              <a:tr h="251836">
                <a:tc>
                  <a:txBody>
                    <a:bodyPr/>
                    <a:lstStyle/>
                    <a:p>
                      <a:pPr algn="ctr" fontAlgn="ctr"/>
                      <a:r>
                        <a:rPr lang="vi-VN" sz="1800" b="0" i="0"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 Thuế sản phẩm trừ trợ cấp sản phẩm</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9</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5,77</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7973491"/>
                  </a:ext>
                </a:extLst>
              </a:tr>
              <a:tr h="251836">
                <a:tc>
                  <a:txBody>
                    <a:bodyPr/>
                    <a:lstStyle/>
                    <a:p>
                      <a:pPr algn="ctr" fontAlgn="ctr"/>
                      <a:r>
                        <a:rPr lang="vi-VN" sz="1800" b="0" i="0"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 GRDP bình quân đầu người</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Triệu đồng</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74,9 - 75,2</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78,19</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5148269"/>
                  </a:ext>
                </a:extLst>
              </a:tr>
              <a:tr h="251836">
                <a:tc>
                  <a:txBody>
                    <a:bodyPr/>
                    <a:lstStyle/>
                    <a:p>
                      <a:pPr algn="ctr" fontAlgn="ctr"/>
                      <a:r>
                        <a:rPr lang="vi-VN" sz="1800" b="0" i="0" u="none" strike="noStrike">
                          <a:solidFill>
                            <a:srgbClr val="000000"/>
                          </a:solidFill>
                          <a:effectLst/>
                          <a:latin typeface="Times New Roman" panose="02020603050405020304" pitchFamily="18" charset="0"/>
                        </a:rPr>
                        <a:t>2</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Chỉ số sản xuất CN (IIP)</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7,5 - 7,7</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3,5</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Chưa đạt</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2639460"/>
                  </a:ext>
                </a:extLst>
              </a:tr>
              <a:tr h="251836">
                <a:tc>
                  <a:txBody>
                    <a:bodyPr/>
                    <a:lstStyle/>
                    <a:p>
                      <a:pPr algn="ctr" fontAlgn="ctr"/>
                      <a:r>
                        <a:rPr lang="vi-VN" sz="1800" b="0" i="0" u="none" strike="noStrike">
                          <a:solidFill>
                            <a:srgbClr val="000000"/>
                          </a:solidFill>
                          <a:effectLst/>
                          <a:latin typeface="Times New Roman" panose="02020603050405020304" pitchFamily="18" charset="0"/>
                        </a:rPr>
                        <a:t>3</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Kim ngạch xuất khẩu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Triệu USD</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1.600</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1.600</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4054839"/>
                  </a:ext>
                </a:extLst>
              </a:tr>
              <a:tr h="251836">
                <a:tc>
                  <a:txBody>
                    <a:bodyPr/>
                    <a:lstStyle/>
                    <a:p>
                      <a:pPr algn="ctr" fontAlgn="ctr"/>
                      <a:r>
                        <a:rPr lang="vi-VN" sz="1800" b="0" i="0" u="none" strike="noStrike">
                          <a:solidFill>
                            <a:srgbClr val="000000"/>
                          </a:solidFill>
                          <a:effectLst/>
                          <a:latin typeface="Times New Roman" panose="02020603050405020304" pitchFamily="18" charset="0"/>
                        </a:rPr>
                        <a:t>4</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Tổng thu ngân sách trên địa bàn</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Tỷ đồng</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13.650</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13.828</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6660703"/>
                  </a:ext>
                </a:extLst>
              </a:tr>
              <a:tr h="427359">
                <a:tc>
                  <a:txBody>
                    <a:bodyPr/>
                    <a:lstStyle/>
                    <a:p>
                      <a:pPr algn="ctr" fontAlgn="ctr"/>
                      <a:r>
                        <a:rPr lang="vi-VN" sz="1800" b="0" i="1"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1" u="none" strike="noStrike">
                          <a:solidFill>
                            <a:srgbClr val="000000"/>
                          </a:solidFill>
                          <a:effectLst/>
                          <a:latin typeface="Times New Roman" panose="02020603050405020304" pitchFamily="18" charset="0"/>
                        </a:rPr>
                        <a:t>Trong đó: Thu nội địa</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Tỷ đồng</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12.558,5</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13.275</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9468825"/>
                  </a:ext>
                </a:extLst>
              </a:tr>
              <a:tr h="381572">
                <a:tc>
                  <a:txBody>
                    <a:bodyPr/>
                    <a:lstStyle/>
                    <a:p>
                      <a:pPr algn="ctr" fontAlgn="ctr"/>
                      <a:r>
                        <a:rPr lang="vi-VN" sz="1800" b="0" i="0" u="none" strike="noStrike">
                          <a:solidFill>
                            <a:srgbClr val="000000"/>
                          </a:solidFill>
                          <a:effectLst/>
                          <a:latin typeface="Times New Roman" panose="02020603050405020304" pitchFamily="18" charset="0"/>
                        </a:rPr>
                        <a:t>5</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Tốc độ tăng Tổng vốn đầu tư phát triển toàn xã hội</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10</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15,5</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477" marR="6477" marT="64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800346"/>
                  </a:ext>
                </a:extLst>
              </a:tr>
            </a:tbl>
          </a:graphicData>
        </a:graphic>
      </p:graphicFrame>
    </p:spTree>
    <p:extLst>
      <p:ext uri="{BB962C8B-B14F-4D97-AF65-F5344CB8AC3E}">
        <p14:creationId xmlns:p14="http://schemas.microsoft.com/office/powerpoint/2010/main" val="1957643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B2B715-653C-5238-09BE-B01B91D4BD2D}"/>
              </a:ext>
            </a:extLst>
          </p:cNvPr>
          <p:cNvSpPr/>
          <p:nvPr/>
        </p:nvSpPr>
        <p:spPr>
          <a:xfrm>
            <a:off x="330576" y="1113462"/>
            <a:ext cx="11530848" cy="6268383"/>
          </a:xfrm>
          <a:prstGeom prst="rect">
            <a:avLst/>
          </a:prstGeom>
        </p:spPr>
        <p:txBody>
          <a:bodyPr wrap="square">
            <a:spAutoFit/>
          </a:bodyPr>
          <a:lstStyle/>
          <a:p>
            <a:pPr lvl="1" indent="-457200" algn="just">
              <a:spcBef>
                <a:spcPts val="435"/>
              </a:spcBef>
              <a:spcAft>
                <a:spcPts val="1200"/>
              </a:spcAft>
              <a:buSzPct val="100000"/>
              <a:buFont typeface="Wingdings" panose="05000000000000000000" pitchFamily="2" charset="2"/>
              <a:buChar char="Ø"/>
            </a:pPr>
            <a:r>
              <a:rPr lang="vi-VN" sz="2200" i="1">
                <a:effectLst/>
                <a:latin typeface="Times New Roman" panose="02020603050405020304" pitchFamily="18" charset="0"/>
                <a:ea typeface="Times New Roman" panose="02020603050405020304" pitchFamily="18" charset="0"/>
              </a:rPr>
              <a:t>Về Văn hóa thể thao: </a:t>
            </a:r>
            <a:r>
              <a:rPr lang="it-IT" sz="2200">
                <a:effectLst/>
                <a:latin typeface="Times New Roman" panose="02020603050405020304" pitchFamily="18" charset="0"/>
                <a:ea typeface="Times New Roman" panose="02020603050405020304" pitchFamily="18" charset="0"/>
              </a:rPr>
              <a:t>Đã tổ chức thành công nhiều Chương trình nghệ thuật, lễ kỷ niệm, tuyên truyền các sự kiện chính trị lớn của đất nước</a:t>
            </a:r>
            <a:r>
              <a:rPr lang="vi-VN" sz="2200">
                <a:latin typeface="Times New Roman" panose="02020603050405020304" pitchFamily="18" charset="0"/>
                <a:ea typeface="Times New Roman" panose="02020603050405020304" pitchFamily="18" charset="0"/>
              </a:rPr>
              <a:t> và </a:t>
            </a:r>
            <a:r>
              <a:rPr lang="it-IT" sz="2200">
                <a:effectLst/>
                <a:latin typeface="Times New Roman" panose="02020603050405020304" pitchFamily="18" charset="0"/>
                <a:ea typeface="Times New Roman" panose="02020603050405020304" pitchFamily="18" charset="0"/>
              </a:rPr>
              <a:t>của tỉnh</a:t>
            </a:r>
            <a:r>
              <a:rPr lang="vi-VN" sz="2200">
                <a:effectLst/>
                <a:latin typeface="Times New Roman" panose="02020603050405020304" pitchFamily="18" charset="0"/>
                <a:ea typeface="Times New Roman" panose="02020603050405020304" pitchFamily="18" charset="0"/>
              </a:rPr>
              <a:t>; </a:t>
            </a:r>
            <a:r>
              <a:rPr lang="vi-VN" sz="2200">
                <a:latin typeface="Times New Roman" panose="02020603050405020304" pitchFamily="18" charset="0"/>
                <a:ea typeface="Times New Roman" panose="02020603050405020304" pitchFamily="18" charset="0"/>
              </a:rPr>
              <a:t>c</a:t>
            </a:r>
            <a:r>
              <a:rPr lang="it-IT" sz="2200" spc="-10">
                <a:effectLst/>
                <a:latin typeface="Times New Roman" panose="02020603050405020304" pitchFamily="18" charset="0"/>
                <a:ea typeface="Times New Roman" panose="02020603050405020304" pitchFamily="18" charset="0"/>
              </a:rPr>
              <a:t>ác hoạt động nghệ thuật, lễ hội, thể dục thể thao</a:t>
            </a:r>
            <a:r>
              <a:rPr lang="vi-VN" sz="2200" spc="-10">
                <a:effectLst/>
                <a:latin typeface="Times New Roman" panose="02020603050405020304" pitchFamily="18" charset="0"/>
                <a:ea typeface="Times New Roman" panose="02020603050405020304" pitchFamily="18" charset="0"/>
              </a:rPr>
              <a:t>...</a:t>
            </a:r>
            <a:r>
              <a:rPr lang="it-IT" sz="2200" spc="-10">
                <a:effectLst/>
                <a:latin typeface="Times New Roman" panose="02020603050405020304" pitchFamily="18" charset="0"/>
                <a:ea typeface="Times New Roman" panose="02020603050405020304" pitchFamily="18" charset="0"/>
              </a:rPr>
              <a:t> được tổ chức với nhiều nội dung đặc sắc, phong phú</a:t>
            </a:r>
            <a:r>
              <a:rPr lang="vi-VN" sz="2200" spc="-10">
                <a:effectLst/>
                <a:latin typeface="Times New Roman" panose="02020603050405020304" pitchFamily="18" charset="0"/>
                <a:ea typeface="Times New Roman" panose="02020603050405020304" pitchFamily="18" charset="0"/>
              </a:rPr>
              <a:t>. </a:t>
            </a:r>
            <a:r>
              <a:rPr lang="it-IT" sz="2200">
                <a:latin typeface="Times New Roman" panose="02020603050405020304" pitchFamily="18" charset="0"/>
              </a:rPr>
              <a:t>Tại SEA Games 32, các vận động viên </a:t>
            </a:r>
            <a:r>
              <a:rPr lang="vi-VN" sz="2200">
                <a:latin typeface="Times New Roman" panose="02020603050405020304" pitchFamily="18" charset="0"/>
              </a:rPr>
              <a:t>của tỉnh Bình Định đạt tổng cộng 03 Huy chương Vàng và 03 Huy chương Bạc</a:t>
            </a:r>
          </a:p>
          <a:p>
            <a:pPr lvl="1" indent="-457200" algn="just">
              <a:spcBef>
                <a:spcPts val="435"/>
              </a:spcBef>
              <a:spcAft>
                <a:spcPts val="1200"/>
              </a:spcAft>
              <a:buSzPct val="100000"/>
              <a:buFont typeface="Wingdings" panose="05000000000000000000" pitchFamily="2" charset="2"/>
              <a:buChar char="Ø"/>
            </a:pPr>
            <a:r>
              <a:rPr lang="vi-VN" sz="2200" i="1">
                <a:latin typeface="Times New Roman" panose="02020603050405020304" pitchFamily="18" charset="0"/>
              </a:rPr>
              <a:t>Về Giáo dục: </a:t>
            </a:r>
            <a:r>
              <a:rPr lang="vi-VN" sz="2200">
                <a:latin typeface="Times New Roman" panose="02020603050405020304" pitchFamily="18" charset="0"/>
              </a:rPr>
              <a:t>Đã </a:t>
            </a:r>
            <a:r>
              <a:rPr lang="en-US" sz="2200">
                <a:latin typeface="Times New Roman" panose="02020603050405020304" pitchFamily="18" charset="0"/>
              </a:rPr>
              <a:t>tổ chức tốt Kỳ thi tốt nghiệp trung học phổ thông và tuyển sinh đại học, cao đẳng năm 2023 với </a:t>
            </a:r>
            <a:r>
              <a:rPr lang="it-IT" sz="2200">
                <a:latin typeface="Times New Roman" panose="02020603050405020304" pitchFamily="18" charset="0"/>
              </a:rPr>
              <a:t>tỷ lệ tốt nghiệp chung toàn tỉnh là 98,79% (tăng 0,36% so với năm 2022)</a:t>
            </a:r>
            <a:r>
              <a:rPr lang="vi-VN" sz="2200">
                <a:latin typeface="Times New Roman" panose="02020603050405020304" pitchFamily="18" charset="0"/>
              </a:rPr>
              <a:t>; </a:t>
            </a:r>
            <a:r>
              <a:rPr lang="vi-VN" sz="2200" spc="-10">
                <a:latin typeface="Times New Roman" panose="02020603050405020304" pitchFamily="18" charset="0"/>
              </a:rPr>
              <a:t>Đã </a:t>
            </a:r>
            <a:r>
              <a:rPr lang="nb-NO" sz="2200" spc="-10">
                <a:latin typeface="Times New Roman" panose="02020603050405020304" pitchFamily="18" charset="0"/>
              </a:rPr>
              <a:t>triển khai Chương trình giáo dục phổ thông 2018 </a:t>
            </a:r>
            <a:r>
              <a:rPr lang="vi-VN" sz="2200" spc="-10">
                <a:latin typeface="Times New Roman" panose="02020603050405020304" pitchFamily="18" charset="0"/>
              </a:rPr>
              <a:t>đảm bảo </a:t>
            </a:r>
            <a:r>
              <a:rPr lang="nb-NO" sz="2200" spc="-10">
                <a:latin typeface="Times New Roman" panose="02020603050405020304" pitchFamily="18" charset="0"/>
              </a:rPr>
              <a:t>theo lộ trình</a:t>
            </a:r>
            <a:r>
              <a:rPr lang="vi-VN" sz="2200" spc="-10">
                <a:latin typeface="Times New Roman" panose="02020603050405020304" pitchFamily="18" charset="0"/>
              </a:rPr>
              <a:t>, </a:t>
            </a:r>
            <a:r>
              <a:rPr lang="da-DK" sz="2200">
                <a:latin typeface="Times New Roman" panose="02020603050405020304" pitchFamily="18" charset="0"/>
              </a:rPr>
              <a:t>hoàn thành việc lựa chọn sách giáo khoa lớp 4, lớp 8 và lớp 11</a:t>
            </a:r>
            <a:r>
              <a:rPr lang="vi-VN" sz="2200">
                <a:latin typeface="Times New Roman" panose="02020603050405020304" pitchFamily="18" charset="0"/>
              </a:rPr>
              <a:t>; c</a:t>
            </a:r>
            <a:r>
              <a:rPr lang="it-IT" sz="2200">
                <a:effectLst/>
                <a:latin typeface="Times New Roman" panose="02020603050405020304" pitchFamily="18" charset="0"/>
                <a:ea typeface="Times New Roman" panose="02020603050405020304" pitchFamily="18" charset="0"/>
              </a:rPr>
              <a:t>ông tác xây dựng trường chuẩn quốc gia đạt hiệu quả tốt</a:t>
            </a:r>
            <a:r>
              <a:rPr lang="vi-VN" sz="2200">
                <a:effectLst/>
                <a:latin typeface="Times New Roman" panose="02020603050405020304" pitchFamily="18" charset="0"/>
                <a:ea typeface="Times New Roman" panose="02020603050405020304" pitchFamily="18" charset="0"/>
              </a:rPr>
              <a:t>,</a:t>
            </a:r>
            <a:r>
              <a:rPr lang="it-IT" sz="2200">
                <a:effectLst/>
                <a:latin typeface="Times New Roman" panose="02020603050405020304" pitchFamily="18" charset="0"/>
                <a:ea typeface="Times New Roman" panose="02020603050405020304" pitchFamily="18" charset="0"/>
              </a:rPr>
              <a:t> </a:t>
            </a:r>
            <a:r>
              <a:rPr lang="vi-VN" sz="2200">
                <a:latin typeface="Times New Roman" panose="02020603050405020304" pitchFamily="18" charset="0"/>
                <a:ea typeface="Times New Roman" panose="02020603050405020304" pitchFamily="18" charset="0"/>
              </a:rPr>
              <a:t>t</a:t>
            </a:r>
            <a:r>
              <a:rPr lang="it-IT" sz="2200">
                <a:effectLst/>
                <a:latin typeface="Times New Roman" panose="02020603050405020304" pitchFamily="18" charset="0"/>
                <a:ea typeface="Times New Roman" panose="02020603050405020304" pitchFamily="18" charset="0"/>
              </a:rPr>
              <a:t>oàn tỉnh </a:t>
            </a:r>
            <a:r>
              <a:rPr lang="vi-VN" sz="2200">
                <a:effectLst/>
                <a:latin typeface="Times New Roman" panose="02020603050405020304" pitchFamily="18" charset="0"/>
                <a:ea typeface="Times New Roman" panose="02020603050405020304" pitchFamily="18" charset="0"/>
              </a:rPr>
              <a:t>hiện </a:t>
            </a:r>
            <a:r>
              <a:rPr lang="it-IT" sz="2200">
                <a:effectLst/>
                <a:latin typeface="Times New Roman" panose="02020603050405020304" pitchFamily="18" charset="0"/>
                <a:ea typeface="Times New Roman" panose="02020603050405020304" pitchFamily="18" charset="0"/>
              </a:rPr>
              <a:t>có </a:t>
            </a:r>
            <a:r>
              <a:rPr lang="it-IT" sz="2200">
                <a:latin typeface="Times New Roman" panose="02020603050405020304" pitchFamily="18" charset="0"/>
                <a:ea typeface="Times New Roman" panose="02020603050405020304" pitchFamily="18" charset="0"/>
              </a:rPr>
              <a:t>415</a:t>
            </a:r>
            <a:r>
              <a:rPr lang="it-IT" sz="2200">
                <a:effectLst/>
                <a:latin typeface="Times New Roman" panose="02020603050405020304" pitchFamily="18" charset="0"/>
                <a:ea typeface="Times New Roman" panose="02020603050405020304" pitchFamily="18" charset="0"/>
              </a:rPr>
              <a:t>/626 trường học đạt chuẩn quốc gia, </a:t>
            </a:r>
            <a:r>
              <a:rPr lang="vi-VN" sz="2200">
                <a:latin typeface="Times New Roman" panose="02020603050405020304" pitchFamily="18" charset="0"/>
                <a:ea typeface="Times New Roman" panose="02020603050405020304" pitchFamily="18" charset="0"/>
              </a:rPr>
              <a:t>đạt </a:t>
            </a:r>
            <a:r>
              <a:rPr lang="it-IT" sz="2200">
                <a:effectLst/>
                <a:latin typeface="Times New Roman" panose="02020603050405020304" pitchFamily="18" charset="0"/>
                <a:ea typeface="Times New Roman" panose="02020603050405020304" pitchFamily="18" charset="0"/>
              </a:rPr>
              <a:t>tỷ lệ 66,3%, tăng 4,2% so với cùng kỳ (tăng 26 trường)</a:t>
            </a:r>
            <a:endParaRPr lang="vi-VN" sz="2200">
              <a:effectLst/>
              <a:latin typeface="Times New Roman" panose="02020603050405020304" pitchFamily="18" charset="0"/>
              <a:ea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r>
              <a:rPr lang="vi-VN" sz="2200" i="1">
                <a:latin typeface="Times New Roman" panose="02020603050405020304" pitchFamily="18" charset="0"/>
                <a:ea typeface="Times New Roman" panose="02020603050405020304" pitchFamily="18" charset="0"/>
              </a:rPr>
              <a:t>Về Y tế: </a:t>
            </a:r>
            <a:r>
              <a:rPr lang="nl-NL" sz="2200" spc="-10">
                <a:solidFill>
                  <a:prstClr val="black"/>
                </a:solidFill>
                <a:latin typeface="Times New Roman" pitchFamily="18" charset="0"/>
                <a:ea typeface="Times New Roman" panose="02020603050405020304" pitchFamily="18" charset="0"/>
                <a:cs typeface="Times New Roman" pitchFamily="18" charset="0"/>
              </a:rPr>
              <a:t>Công tác phòng, chống dịch Covid-19 và các dịch bệnh nguy hiểm </a:t>
            </a:r>
            <a:r>
              <a:rPr lang="vi-VN" sz="2200" spc="-10">
                <a:solidFill>
                  <a:prstClr val="black"/>
                </a:solidFill>
                <a:latin typeface="Times New Roman" pitchFamily="18" charset="0"/>
                <a:ea typeface="Times New Roman" panose="02020603050405020304" pitchFamily="18" charset="0"/>
                <a:cs typeface="Times New Roman" pitchFamily="18" charset="0"/>
              </a:rPr>
              <a:t>được </a:t>
            </a:r>
            <a:r>
              <a:rPr lang="nl-NL" sz="2200" spc="-10">
                <a:solidFill>
                  <a:prstClr val="black"/>
                </a:solidFill>
                <a:latin typeface="Times New Roman" pitchFamily="18" charset="0"/>
                <a:ea typeface="Times New Roman" panose="02020603050405020304" pitchFamily="18" charset="0"/>
                <a:cs typeface="Times New Roman" pitchFamily="18" charset="0"/>
              </a:rPr>
              <a:t>triển khai hiệu quả </a:t>
            </a:r>
            <a:r>
              <a:rPr lang="vi-VN" sz="2200" spc="-10">
                <a:solidFill>
                  <a:prstClr val="black"/>
                </a:solidFill>
                <a:latin typeface="Times New Roman" pitchFamily="18" charset="0"/>
                <a:ea typeface="Times New Roman" panose="02020603050405020304" pitchFamily="18" charset="0"/>
                <a:cs typeface="Times New Roman" pitchFamily="18" charset="0"/>
              </a:rPr>
              <a:t>; C</a:t>
            </a:r>
            <a:r>
              <a:rPr lang="nl-NL" sz="2200" spc="-10">
                <a:solidFill>
                  <a:prstClr val="black"/>
                </a:solidFill>
                <a:latin typeface="Times New Roman" pitchFamily="18" charset="0"/>
                <a:ea typeface="Times New Roman" panose="02020603050405020304" pitchFamily="18" charset="0"/>
                <a:cs typeface="Times New Roman" pitchFamily="18" charset="0"/>
              </a:rPr>
              <a:t>ông tác y tế dự phòng, khám chữa </a:t>
            </a:r>
            <a:r>
              <a:rPr lang="nl-NL" sz="2200" spc="-10">
                <a:solidFill>
                  <a:prstClr val="black"/>
                </a:solidFill>
                <a:latin typeface="Times New Roman" pitchFamily="18" charset="0"/>
                <a:cs typeface="Times New Roman" pitchFamily="18" charset="0"/>
              </a:rPr>
              <a:t>bệnh, chăm sóc sức khỏe nhân dân, tiếp tục được quan tâm</a:t>
            </a:r>
            <a:r>
              <a:rPr lang="vi-VN" sz="2200" spc="-10">
                <a:solidFill>
                  <a:prstClr val="black"/>
                </a:solidFill>
                <a:latin typeface="Times New Roman" pitchFamily="18" charset="0"/>
                <a:cs typeface="Times New Roman" pitchFamily="18" charset="0"/>
              </a:rPr>
              <a:t>, chỉ đạo; tiếp tục duy trì 100% số xã trên toàn tỉnh </a:t>
            </a:r>
            <a:r>
              <a:rPr lang="es-ES" sz="2200" spc="-10">
                <a:solidFill>
                  <a:prstClr val="black"/>
                </a:solidFill>
                <a:latin typeface="Times New Roman" pitchFamily="18" charset="0"/>
                <a:cs typeface="Times New Roman" pitchFamily="18" charset="0"/>
              </a:rPr>
              <a:t>đạt chuẩn quốc gia về y tế và trạm y tế có bác sỹ</a:t>
            </a:r>
            <a:endParaRPr lang="nl-NL" sz="2200" spc="-10">
              <a:solidFill>
                <a:prstClr val="black"/>
              </a:solidFill>
              <a:latin typeface="Times New Roman" pitchFamily="18" charset="0"/>
              <a:cs typeface="Times New Roman" pitchFamily="18" charset="0"/>
            </a:endParaRPr>
          </a:p>
          <a:p>
            <a:pPr lvl="1" indent="-457200" algn="just">
              <a:spcBef>
                <a:spcPts val="435"/>
              </a:spcBef>
              <a:spcAft>
                <a:spcPts val="1200"/>
              </a:spcAft>
              <a:buSzPct val="100000"/>
              <a:buFont typeface="Wingdings" panose="05000000000000000000" pitchFamily="2" charset="2"/>
              <a:buChar char="Ø"/>
            </a:pPr>
            <a:endParaRPr lang="vi-VN" sz="2000">
              <a:effectLst/>
              <a:latin typeface="Times New Roman" panose="02020603050405020304" pitchFamily="18" charset="0"/>
              <a:ea typeface="Times New Roman" panose="02020603050405020304" pitchFamily="18" charset="0"/>
            </a:endParaRPr>
          </a:p>
          <a:p>
            <a:pPr marL="0" lvl="1" algn="just">
              <a:spcBef>
                <a:spcPts val="435"/>
              </a:spcBef>
              <a:spcAft>
                <a:spcPts val="1200"/>
              </a:spcAft>
              <a:buSzPct val="100000"/>
            </a:pPr>
            <a:endParaRPr lang="vi-VN" sz="2000">
              <a:latin typeface="Times New Roman" panose="02020603050405020304" pitchFamily="18" charset="0"/>
            </a:endParaRPr>
          </a:p>
        </p:txBody>
      </p:sp>
      <p:sp>
        <p:nvSpPr>
          <p:cNvPr id="5" name="Rectangle 4">
            <a:extLst>
              <a:ext uri="{FF2B5EF4-FFF2-40B4-BE49-F238E27FC236}">
                <a16:creationId xmlns:a16="http://schemas.microsoft.com/office/drawing/2014/main" id="{18F6A53B-13E4-B860-BA70-773A997297E4}"/>
              </a:ext>
            </a:extLst>
          </p:cNvPr>
          <p:cNvSpPr/>
          <p:nvPr/>
        </p:nvSpPr>
        <p:spPr>
          <a:xfrm>
            <a:off x="882408" y="257755"/>
            <a:ext cx="307738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7. Văn hóa – xã hội</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9489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B2B715-653C-5238-09BE-B01B91D4BD2D}"/>
              </a:ext>
            </a:extLst>
          </p:cNvPr>
          <p:cNvSpPr/>
          <p:nvPr/>
        </p:nvSpPr>
        <p:spPr>
          <a:xfrm>
            <a:off x="330576" y="1113462"/>
            <a:ext cx="11530848" cy="5180905"/>
          </a:xfrm>
          <a:prstGeom prst="rect">
            <a:avLst/>
          </a:prstGeom>
        </p:spPr>
        <p:txBody>
          <a:bodyPr wrap="square">
            <a:spAutoFit/>
          </a:bodyPr>
          <a:lstStyle/>
          <a:p>
            <a:pPr lvl="1" indent="-457200" algn="just">
              <a:spcBef>
                <a:spcPts val="435"/>
              </a:spcBef>
              <a:spcAft>
                <a:spcPts val="1200"/>
              </a:spcAft>
              <a:buSzPct val="100000"/>
              <a:buFont typeface="Wingdings" panose="05000000000000000000" pitchFamily="2" charset="2"/>
              <a:buChar char="Ø"/>
            </a:pPr>
            <a:r>
              <a:rPr lang="vi-VN" sz="2200" i="1">
                <a:effectLst/>
                <a:latin typeface="Times New Roman" panose="02020603050405020304" pitchFamily="18" charset="0"/>
                <a:ea typeface="Times New Roman" panose="02020603050405020304" pitchFamily="18" charset="0"/>
              </a:rPr>
              <a:t>Về Lao động, việc làm, an sinh xã hội:</a:t>
            </a:r>
            <a:r>
              <a:rPr lang="en-US" sz="2200" i="1">
                <a:effectLst/>
                <a:latin typeface="Times New Roman" panose="02020603050405020304" pitchFamily="18" charset="0"/>
                <a:ea typeface="Times New Roman" panose="02020603050405020304" pitchFamily="18" charset="0"/>
              </a:rPr>
              <a:t> </a:t>
            </a:r>
            <a:r>
              <a:rPr lang="en-US" sz="2000">
                <a:solidFill>
                  <a:schemeClr val="dk1"/>
                </a:solidFill>
                <a:latin typeface="Times New Roman" panose="02020603050405020304" pitchFamily="18" charset="0"/>
                <a:cs typeface="Times New Roman" panose="02020603050405020304" pitchFamily="18" charset="0"/>
              </a:rPr>
              <a:t>Trong năm đã tạo việc làm mới cho 32.029 lao động, đạt 112,38% kế hoạch năm; trong đó có 821 người đi làm việc ở nước ngoài. </a:t>
            </a:r>
            <a:r>
              <a:rPr lang="nl-NL" sz="2000" b="0" kern="1200">
                <a:solidFill>
                  <a:schemeClr val="dk1"/>
                </a:solidFill>
                <a:effectLst/>
                <a:latin typeface="Times New Roman" panose="02020603050405020304" pitchFamily="18" charset="0"/>
                <a:ea typeface="+mn-ea"/>
                <a:cs typeface="Times New Roman" panose="02020603050405020304" pitchFamily="18" charset="0"/>
              </a:rPr>
              <a:t>Công tác an sinh xã hội, chăm lo cho các đối tượng chính sách, đồng bào các dân tộc, vùng sâu, vùng xa, hải đảo tiếp tục được quan tâm, chỉ đạo thực hiện. </a:t>
            </a:r>
            <a:r>
              <a:rPr lang="es-ES" sz="2000">
                <a:solidFill>
                  <a:schemeClr val="dk1"/>
                </a:solidFill>
                <a:latin typeface="Times New Roman" panose="02020603050405020304" pitchFamily="18" charset="0"/>
                <a:cs typeface="Times New Roman" panose="02020603050405020304" pitchFamily="18" charset="0"/>
              </a:rPr>
              <a:t>Công tác giảm nghèo tiếp tục được quan tâm.</a:t>
            </a:r>
            <a:r>
              <a:rPr lang="en-US" sz="2000">
                <a:solidFill>
                  <a:schemeClr val="dk1"/>
                </a:solidFill>
                <a:latin typeface="Times New Roman" panose="02020603050405020304" pitchFamily="18" charset="0"/>
                <a:cs typeface="Times New Roman" panose="02020603050405020304" pitchFamily="18" charset="0"/>
              </a:rPr>
              <a:t> Tỷ lệ hộ nghèo năm 2023 giảm 2,53% so với cùng kỳ</a:t>
            </a:r>
          </a:p>
          <a:p>
            <a:pPr lvl="1" indent="-457200" algn="just">
              <a:spcBef>
                <a:spcPts val="435"/>
              </a:spcBef>
              <a:spcAft>
                <a:spcPts val="1200"/>
              </a:spcAft>
              <a:buSzPct val="100000"/>
              <a:buFont typeface="Wingdings" panose="05000000000000000000" pitchFamily="2" charset="2"/>
              <a:buChar char="Ø"/>
            </a:pPr>
            <a:r>
              <a:rPr lang="vi-VN" sz="2000" i="1">
                <a:solidFill>
                  <a:schemeClr val="dk1"/>
                </a:solidFill>
                <a:latin typeface="Times New Roman" panose="02020603050405020304" pitchFamily="18" charset="0"/>
                <a:cs typeface="Times New Roman" panose="02020603050405020304" pitchFamily="18" charset="0"/>
              </a:rPr>
              <a:t>Về cho vay theo các chương trình an sinh xã hội:</a:t>
            </a:r>
            <a:r>
              <a:rPr lang="vi-VN" sz="2000">
                <a:solidFill>
                  <a:schemeClr val="dk1"/>
                </a:solidFill>
                <a:latin typeface="Times New Roman" panose="02020603050405020304" pitchFamily="18" charset="0"/>
                <a:cs typeface="Times New Roman" panose="02020603050405020304" pitchFamily="18" charset="0"/>
              </a:rPr>
              <a:t> Tổng dư nợ cho vay các chương trình tín dụng chính sách tại Chi nhánh Ngân hàng Chính sách Xã hội tỉnh Bình Định đến cuối năm 2023 ước đạt 6.256 tỷ đồng, tăng 12,99% so với 31/12/2022. Trong đó: cho vay hộ nghèo chiếm 12,6%; cho vay hộ cận nghèo chiếm 17%; cho vay giải quyết việc làm chiếm 10,3%… trên tổng dư nợ cho vay các chương trình tín dụng chính sách</a:t>
            </a:r>
          </a:p>
          <a:p>
            <a:pPr lvl="1" indent="-457200" algn="just">
              <a:spcBef>
                <a:spcPts val="435"/>
              </a:spcBef>
              <a:spcAft>
                <a:spcPts val="1200"/>
              </a:spcAft>
              <a:buSzPct val="100000"/>
              <a:buFont typeface="Wingdings" panose="05000000000000000000" pitchFamily="2" charset="2"/>
              <a:buChar char="Ø"/>
            </a:pPr>
            <a:r>
              <a:rPr lang="vi-VN" sz="2200" i="1">
                <a:latin typeface="Times New Roman" panose="02020603050405020304" pitchFamily="18" charset="0"/>
              </a:rPr>
              <a:t>Về Công nghệ thông tin và Chuyển đổi số: </a:t>
            </a:r>
            <a:r>
              <a:rPr lang="en-US" sz="2000">
                <a:solidFill>
                  <a:schemeClr val="dk1"/>
                </a:solidFill>
                <a:latin typeface="Times New Roman" panose="02020603050405020304" pitchFamily="18" charset="0"/>
                <a:cs typeface="Times New Roman" panose="02020603050405020304" pitchFamily="18" charset="0"/>
              </a:rPr>
              <a:t>Ngành Thông tin và truyền thông đã tổ chức tập huấn, bồi dưỡng kiến thức Chuyển đổi số năm 2023; </a:t>
            </a:r>
            <a:r>
              <a:rPr lang="vi-VN" sz="2000">
                <a:solidFill>
                  <a:schemeClr val="dk1"/>
                </a:solidFill>
                <a:latin typeface="Times New Roman" panose="02020603050405020304" pitchFamily="18" charset="0"/>
                <a:cs typeface="Times New Roman" panose="02020603050405020304" pitchFamily="18" charset="0"/>
              </a:rPr>
              <a:t>phối hợp với Bộ Thông tin và Truyền thông tổ chức nhiều Hội nghị, Hội thảo, Triển lãm về công nghệ, thông tin và truyền thông trên địa bàn tỉnh</a:t>
            </a:r>
            <a:r>
              <a:rPr lang="en-US" sz="2000">
                <a:solidFill>
                  <a:schemeClr val="dk1"/>
                </a:solidFill>
                <a:latin typeface="Times New Roman" panose="02020603050405020304" pitchFamily="18" charset="0"/>
                <a:cs typeface="Times New Roman" panose="02020603050405020304" pitchFamily="18" charset="0"/>
              </a:rPr>
              <a:t>. Đặc biệt là đã tổ chức thành công Hội thảo Hợp tác phát triển CNTT và Truyền thông Việt Nam lần thứ 24 với 750 đại biểu từ các bộ ngành và tỉnh, thành phố tham dự</a:t>
            </a:r>
          </a:p>
        </p:txBody>
      </p:sp>
      <p:sp>
        <p:nvSpPr>
          <p:cNvPr id="5" name="Rectangle 4">
            <a:extLst>
              <a:ext uri="{FF2B5EF4-FFF2-40B4-BE49-F238E27FC236}">
                <a16:creationId xmlns:a16="http://schemas.microsoft.com/office/drawing/2014/main" id="{18F6A53B-13E4-B860-BA70-773A997297E4}"/>
              </a:ext>
            </a:extLst>
          </p:cNvPr>
          <p:cNvSpPr/>
          <p:nvPr/>
        </p:nvSpPr>
        <p:spPr>
          <a:xfrm>
            <a:off x="882408" y="257755"/>
            <a:ext cx="3635226"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7. Văn hóa – xã hội (tt)</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9025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1101825" y="390575"/>
            <a:ext cx="3447419"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8. </a:t>
            </a:r>
            <a:r>
              <a:rPr lang="en-US" sz="2800" b="1" spc="-20" dirty="0" err="1">
                <a:solidFill>
                  <a:srgbClr val="100717"/>
                </a:solidFill>
                <a:latin typeface="Times New Roman" panose="02020603050405020304" pitchFamily="18" charset="0"/>
                <a:cs typeface="Times New Roman" panose="02020603050405020304" pitchFamily="18" charset="0"/>
              </a:rPr>
              <a:t>Công</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tác</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Nội</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chín</a:t>
            </a:r>
            <a:r>
              <a:rPr lang="en-US" sz="2800" b="1" spc="-20" dirty="0" err="1">
                <a:solidFill>
                  <a:srgbClr val="6C0000"/>
                </a:solidFill>
                <a:latin typeface="Times New Roman" panose="02020603050405020304" pitchFamily="18" charset="0"/>
                <a:cs typeface="Times New Roman" panose="02020603050405020304" pitchFamily="18" charset="0"/>
              </a:rPr>
              <a:t>h</a:t>
            </a:r>
            <a:endParaRPr lang="en-US" sz="2800" b="1" spc="-20" dirty="0">
              <a:solidFill>
                <a:srgbClr val="6C0000"/>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0FC7DBA8-03B5-1D5D-B7A1-68AA6F62DF7E}"/>
              </a:ext>
            </a:extLst>
          </p:cNvPr>
          <p:cNvGraphicFramePr>
            <a:graphicFrameLocks noGrp="1"/>
          </p:cNvGraphicFramePr>
          <p:nvPr>
            <p:extLst>
              <p:ext uri="{D42A27DB-BD31-4B8C-83A1-F6EECF244321}">
                <p14:modId xmlns:p14="http://schemas.microsoft.com/office/powerpoint/2010/main" val="1207446348"/>
              </p:ext>
            </p:extLst>
          </p:nvPr>
        </p:nvGraphicFramePr>
        <p:xfrm>
          <a:off x="495785" y="1630260"/>
          <a:ext cx="11696215" cy="1828800"/>
        </p:xfrm>
        <a:graphic>
          <a:graphicData uri="http://schemas.openxmlformats.org/drawingml/2006/table">
            <a:tbl>
              <a:tblPr firstRow="1" bandRow="1"/>
              <a:tblGrid>
                <a:gridCol w="11696215">
                  <a:extLst>
                    <a:ext uri="{9D8B030D-6E8A-4147-A177-3AD203B41FA5}">
                      <a16:colId xmlns:a16="http://schemas.microsoft.com/office/drawing/2014/main" val="3655493598"/>
                    </a:ext>
                  </a:extLst>
                </a:gridCol>
              </a:tblGrid>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Đã tổ chức thành công Diễn tập khu vực phòng thủ tỉnh Bình Định năm 2023</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endParaRPr lang="vi-VN" sz="22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Ủy</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ban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nhan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dân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tỉnh</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tổ</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chức</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24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lớp</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đào</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tạo</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bồi</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dưỡng</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1.702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cán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bộ</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chức</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cấp</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xã</a:t>
                      </a:r>
                      <a:endParaRPr lang="vi-VN" sz="22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200" b="0" kern="1200" dirty="0">
                          <a:solidFill>
                            <a:schemeClr val="dk1"/>
                          </a:solidFill>
                          <a:effectLst/>
                          <a:latin typeface="Times New Roman" panose="02020603050405020304" pitchFamily="18" charset="0"/>
                          <a:ea typeface="+mn-ea"/>
                          <a:cs typeface="Times New Roman" panose="02020603050405020304" pitchFamily="18" charset="0"/>
                        </a:rPr>
                        <a:t> Tình hình an ninh chính trị và trật tự an toàn xã hội cơ bản ổn định</a:t>
                      </a:r>
                      <a:r>
                        <a:rPr lang="vi-VN" sz="2200" b="0" kern="1200">
                          <a:solidFill>
                            <a:schemeClr val="dk1"/>
                          </a:solidFill>
                          <a:effectLst/>
                          <a:latin typeface="Times New Roman" panose="02020603050405020304" pitchFamily="18" charset="0"/>
                          <a:ea typeface="+mn-ea"/>
                          <a:cs typeface="Times New Roman" panose="02020603050405020304" pitchFamily="18" charset="0"/>
                        </a:rPr>
                        <a:t>. </a:t>
                      </a:r>
                      <a:endParaRPr lang="vi-VN" sz="22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22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Tree>
    <p:extLst>
      <p:ext uri="{BB962C8B-B14F-4D97-AF65-F5344CB8AC3E}">
        <p14:creationId xmlns:p14="http://schemas.microsoft.com/office/powerpoint/2010/main" val="2912257130"/>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1218966" y="334623"/>
            <a:ext cx="2890215"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9. </a:t>
            </a:r>
            <a:r>
              <a:rPr lang="en-US" sz="2800" b="1" spc="-20" err="1">
                <a:solidFill>
                  <a:srgbClr val="100717"/>
                </a:solidFill>
                <a:latin typeface="Times New Roman" panose="02020603050405020304" pitchFamily="18" charset="0"/>
                <a:cs typeface="Times New Roman" panose="02020603050405020304" pitchFamily="18" charset="0"/>
              </a:rPr>
              <a:t>Quy</a:t>
            </a:r>
            <a:r>
              <a:rPr lang="en-US" sz="2800" b="1" spc="-20">
                <a:solidFill>
                  <a:srgbClr val="100717"/>
                </a:solidFill>
                <a:latin typeface="Times New Roman" panose="02020603050405020304" pitchFamily="18" charset="0"/>
                <a:cs typeface="Times New Roman" panose="02020603050405020304" pitchFamily="18" charset="0"/>
              </a:rPr>
              <a:t> </a:t>
            </a:r>
            <a:r>
              <a:rPr lang="en-US" sz="2800" b="1" spc="-20" err="1">
                <a:solidFill>
                  <a:srgbClr val="100717"/>
                </a:solidFill>
                <a:latin typeface="Times New Roman" panose="02020603050405020304" pitchFamily="18" charset="0"/>
                <a:cs typeface="Times New Roman" panose="02020603050405020304" pitchFamily="18" charset="0"/>
              </a:rPr>
              <a:t>hoạch</a:t>
            </a:r>
            <a:r>
              <a:rPr lang="en-US" sz="2800" b="1" spc="-20">
                <a:solidFill>
                  <a:srgbClr val="100717"/>
                </a:solidFill>
                <a:latin typeface="Times New Roman" panose="02020603050405020304" pitchFamily="18" charset="0"/>
                <a:cs typeface="Times New Roman" panose="02020603050405020304" pitchFamily="18" charset="0"/>
              </a:rPr>
              <a:t> </a:t>
            </a:r>
            <a:r>
              <a:rPr lang="en-US" sz="2800" b="1" spc="-20" err="1">
                <a:solidFill>
                  <a:srgbClr val="100717"/>
                </a:solidFill>
                <a:latin typeface="Times New Roman" panose="02020603050405020304" pitchFamily="18" charset="0"/>
                <a:cs typeface="Times New Roman" panose="02020603050405020304" pitchFamily="18" charset="0"/>
              </a:rPr>
              <a:t>tỉnh</a:t>
            </a:r>
            <a:endParaRPr lang="en-US" sz="2800" b="1" spc="-20">
              <a:solidFill>
                <a:srgbClr val="100717"/>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0FC7DBA8-03B5-1D5D-B7A1-68AA6F62DF7E}"/>
              </a:ext>
            </a:extLst>
          </p:cNvPr>
          <p:cNvGraphicFramePr>
            <a:graphicFrameLocks noGrp="1"/>
          </p:cNvGraphicFramePr>
          <p:nvPr>
            <p:extLst>
              <p:ext uri="{D42A27DB-BD31-4B8C-83A1-F6EECF244321}">
                <p14:modId xmlns:p14="http://schemas.microsoft.com/office/powerpoint/2010/main" val="1907028269"/>
              </p:ext>
            </p:extLst>
          </p:nvPr>
        </p:nvGraphicFramePr>
        <p:xfrm>
          <a:off x="473406" y="1166724"/>
          <a:ext cx="6558014" cy="4876800"/>
        </p:xfrm>
        <a:graphic>
          <a:graphicData uri="http://schemas.openxmlformats.org/drawingml/2006/table">
            <a:tbl>
              <a:tblPr firstRow="1" bandRow="1"/>
              <a:tblGrid>
                <a:gridCol w="6558014">
                  <a:extLst>
                    <a:ext uri="{9D8B030D-6E8A-4147-A177-3AD203B41FA5}">
                      <a16:colId xmlns:a16="http://schemas.microsoft.com/office/drawing/2014/main" val="3655493598"/>
                    </a:ext>
                  </a:extLst>
                </a:gridCol>
              </a:tblGrid>
              <a:tr h="248491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200" b="0" kern="1200">
                          <a:solidFill>
                            <a:schemeClr val="tx1"/>
                          </a:solidFill>
                          <a:effectLst/>
                          <a:latin typeface="Times New Roman" panose="02020603050405020304" pitchFamily="18" charset="0"/>
                          <a:ea typeface="+mn-ea"/>
                          <a:cs typeface="Times New Roman" panose="02020603050405020304" pitchFamily="18" charset="0"/>
                        </a:rPr>
                        <a:t> Thực hiện nhiệm vụ lập Quy hoạch tỉnh đã được Thủ tướng Chính phủ phê duyệt, trong năm 2023 tỉnh đã trình Hội đồng thẩm định Quy hoạch tỉnh thẩm định vào tháng 8/2023</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200" b="0" kern="1200">
                          <a:solidFill>
                            <a:schemeClr val="tx1"/>
                          </a:solidFill>
                          <a:effectLst/>
                          <a:latin typeface="Times New Roman" panose="02020603050405020304" pitchFamily="18" charset="0"/>
                          <a:ea typeface="+mn-ea"/>
                          <a:cs typeface="Times New Roman" panose="02020603050405020304" pitchFamily="18" charset="0"/>
                        </a:rPr>
                        <a:t> Ngày 23/11/2023, Bộ Kế hoạch và Đầu tư đã có Văn bản số 9824/BKHĐT-QLQH tổng hợp ý kiến rà soát đối với hồ sơ quy hoạch tỉnh Bình Định thời kỳ 2021-2030, tầm nhìn đến năm 2050 </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200" b="0" kern="1200">
                          <a:solidFill>
                            <a:schemeClr val="tx1"/>
                          </a:solidFill>
                          <a:effectLst/>
                          <a:latin typeface="Times New Roman" panose="02020603050405020304" pitchFamily="18" charset="0"/>
                          <a:ea typeface="+mn-ea"/>
                          <a:cs typeface="Times New Roman" panose="02020603050405020304" pitchFamily="18" charset="0"/>
                        </a:rPr>
                        <a:t> Hiện nay UBND tỉnh đang trình Hội đồng nhân dân tỉnh thông qua hồ sơ trình phê duyệt quy hoạch; sau khi HĐND tỉnh phê duyệt sẽ tiếp tục trình Thủ tướng Chính phủ phê duyệt theo quy định</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2519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pic>
        <p:nvPicPr>
          <p:cNvPr id="3" name="Picture 2">
            <a:extLst>
              <a:ext uri="{FF2B5EF4-FFF2-40B4-BE49-F238E27FC236}">
                <a16:creationId xmlns:a16="http://schemas.microsoft.com/office/drawing/2014/main" id="{480D6B13-6549-20AB-227A-8981F843DEA0}"/>
              </a:ext>
            </a:extLst>
          </p:cNvPr>
          <p:cNvPicPr>
            <a:picLocks noChangeAspect="1"/>
          </p:cNvPicPr>
          <p:nvPr/>
        </p:nvPicPr>
        <p:blipFill>
          <a:blip r:embed="rId3"/>
          <a:stretch>
            <a:fillRect/>
          </a:stretch>
        </p:blipFill>
        <p:spPr>
          <a:xfrm>
            <a:off x="7381187" y="857843"/>
            <a:ext cx="4653171" cy="2931735"/>
          </a:xfrm>
          <a:prstGeom prst="rect">
            <a:avLst/>
          </a:prstGeom>
        </p:spPr>
      </p:pic>
      <p:pic>
        <p:nvPicPr>
          <p:cNvPr id="7" name="Picture 6">
            <a:extLst>
              <a:ext uri="{FF2B5EF4-FFF2-40B4-BE49-F238E27FC236}">
                <a16:creationId xmlns:a16="http://schemas.microsoft.com/office/drawing/2014/main" id="{6F94780C-CE88-EBE3-21D6-3893FEF43010}"/>
              </a:ext>
            </a:extLst>
          </p:cNvPr>
          <p:cNvPicPr>
            <a:picLocks noChangeAspect="1"/>
          </p:cNvPicPr>
          <p:nvPr/>
        </p:nvPicPr>
        <p:blipFill>
          <a:blip r:embed="rId4"/>
          <a:stretch>
            <a:fillRect/>
          </a:stretch>
        </p:blipFill>
        <p:spPr>
          <a:xfrm>
            <a:off x="7381187" y="3940404"/>
            <a:ext cx="4653172" cy="2931735"/>
          </a:xfrm>
          <a:prstGeom prst="rect">
            <a:avLst/>
          </a:prstGeom>
        </p:spPr>
      </p:pic>
    </p:spTree>
    <p:extLst>
      <p:ext uri="{BB962C8B-B14F-4D97-AF65-F5344CB8AC3E}">
        <p14:creationId xmlns:p14="http://schemas.microsoft.com/office/powerpoint/2010/main" val="1879293680"/>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A7AAAD-1102-9C56-9BCD-B12686BF79EE}"/>
              </a:ext>
            </a:extLst>
          </p:cNvPr>
          <p:cNvSpPr txBox="1"/>
          <p:nvPr/>
        </p:nvSpPr>
        <p:spPr>
          <a:xfrm>
            <a:off x="675909" y="401620"/>
            <a:ext cx="1151609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C – KẾT QUẢ ĐẠT ĐƯỢC: MỘT SỐ KẾT QUẢ NỔI BẬT NĂM 2023</a:t>
            </a:r>
          </a:p>
        </p:txBody>
      </p:sp>
      <p:graphicFrame>
        <p:nvGraphicFramePr>
          <p:cNvPr id="2" name="Table 1">
            <a:extLst>
              <a:ext uri="{FF2B5EF4-FFF2-40B4-BE49-F238E27FC236}">
                <a16:creationId xmlns:a16="http://schemas.microsoft.com/office/drawing/2014/main" id="{F2275EC8-FBA6-9463-01BA-4CB990E41910}"/>
              </a:ext>
            </a:extLst>
          </p:cNvPr>
          <p:cNvGraphicFramePr>
            <a:graphicFrameLocks noGrp="1"/>
          </p:cNvGraphicFramePr>
          <p:nvPr>
            <p:extLst>
              <p:ext uri="{D42A27DB-BD31-4B8C-83A1-F6EECF244321}">
                <p14:modId xmlns:p14="http://schemas.microsoft.com/office/powerpoint/2010/main" val="4015883078"/>
              </p:ext>
            </p:extLst>
          </p:nvPr>
        </p:nvGraphicFramePr>
        <p:xfrm>
          <a:off x="337955" y="1184887"/>
          <a:ext cx="11516090" cy="5074920"/>
        </p:xfrm>
        <a:graphic>
          <a:graphicData uri="http://schemas.openxmlformats.org/drawingml/2006/table">
            <a:tbl>
              <a:tblPr firstRow="1" bandRow="1"/>
              <a:tblGrid>
                <a:gridCol w="11516090">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0" indent="-457200" algn="just" defTabSz="914400" rtl="0" eaLnBrk="1" fontAlgn="auto" latinLnBrk="0" hangingPunct="1">
                        <a:lnSpc>
                          <a:spcPct val="100000"/>
                        </a:lnSpc>
                        <a:spcBef>
                          <a:spcPts val="600"/>
                        </a:spcBef>
                        <a:spcAft>
                          <a:spcPts val="0"/>
                        </a:spcAft>
                        <a:buClrTx/>
                        <a:buSzTx/>
                        <a:buFont typeface="+mj-lt"/>
                        <a:buAutoNum type="arabicPeriod"/>
                        <a:tabLst/>
                        <a:defRPr/>
                      </a:pPr>
                      <a:r>
                        <a:rPr lang="en-US" sz="2400" b="0" kern="1200">
                          <a:solidFill>
                            <a:schemeClr val="tx1"/>
                          </a:solidFill>
                          <a:effectLst/>
                          <a:latin typeface="Times New Roman" panose="02020603050405020304" pitchFamily="18" charset="0"/>
                          <a:ea typeface="+mn-ea"/>
                          <a:cs typeface="Times New Roman" panose="02020603050405020304" pitchFamily="18" charset="0"/>
                        </a:rPr>
                        <a:t>Đã cơ bản hoàn thành các chỉ tiêu kinh tế - xã hội chủ yếu do Hội đồng nhân dân tỉnh giao. Trong đó chỉ tiêu Tốc độ </a:t>
                      </a:r>
                      <a:r>
                        <a:rPr lang="en-US" sz="2400" b="0" kern="1200" baseline="0">
                          <a:solidFill>
                            <a:schemeClr val="tx1"/>
                          </a:solidFill>
                          <a:effectLst/>
                          <a:latin typeface="Times New Roman" panose="02020603050405020304" pitchFamily="18" charset="0"/>
                          <a:ea typeface="+mn-ea"/>
                          <a:cs typeface="Times New Roman" panose="02020603050405020304" pitchFamily="18" charset="0"/>
                        </a:rPr>
                        <a:t>tăng </a:t>
                      </a:r>
                      <a:r>
                        <a:rPr lang="en-US" sz="2400" b="0" kern="1200" baseline="0" err="1">
                          <a:solidFill>
                            <a:schemeClr val="tx1"/>
                          </a:solidFill>
                          <a:effectLst/>
                          <a:latin typeface="Times New Roman" panose="02020603050405020304" pitchFamily="18" charset="0"/>
                          <a:ea typeface="+mn-ea"/>
                          <a:cs typeface="Times New Roman" panose="02020603050405020304" pitchFamily="18" charset="0"/>
                        </a:rPr>
                        <a:t>GRDP</a:t>
                      </a:r>
                      <a:r>
                        <a:rPr lang="en-US" sz="2400" b="0" kern="1200" baseline="0">
                          <a:solidFill>
                            <a:schemeClr val="tx1"/>
                          </a:solidFill>
                          <a:effectLst/>
                          <a:latin typeface="Times New Roman" panose="02020603050405020304" pitchFamily="18" charset="0"/>
                          <a:ea typeface="+mn-ea"/>
                          <a:cs typeface="Times New Roman" panose="02020603050405020304" pitchFamily="18" charset="0"/>
                        </a:rPr>
                        <a:t> vượt kế hoạch đề ra (cả năm tăng 7.61% so với kế hoạch là 7 - 7,5%), kết quả đạt được </a:t>
                      </a:r>
                      <a:r>
                        <a:rPr lang="en-US" sz="2400" b="0" kern="1200">
                          <a:solidFill>
                            <a:schemeClr val="tx1"/>
                          </a:solidFill>
                          <a:effectLst/>
                          <a:latin typeface="Times New Roman" panose="02020603050405020304" pitchFamily="18" charset="0"/>
                          <a:ea typeface="+mn-ea"/>
                          <a:cs typeface="Times New Roman" panose="02020603050405020304" pitchFamily="18" charset="0"/>
                        </a:rPr>
                        <a:t>quý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sau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cao</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hơn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quý</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trước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Quý</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I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5,61%;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quý</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II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là</a:t>
                      </a:r>
                      <a:r>
                        <a:rPr lang="en-US" sz="2400" b="0" kern="1200">
                          <a:solidFill>
                            <a:schemeClr val="tx1"/>
                          </a:solidFill>
                          <a:effectLst/>
                          <a:latin typeface="Times New Roman" panose="02020603050405020304" pitchFamily="18" charset="0"/>
                          <a:ea typeface="+mn-ea"/>
                          <a:cs typeface="Times New Roman" panose="02020603050405020304" pitchFamily="18" charset="0"/>
                        </a:rPr>
                        <a:t> 7,22%;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quý</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III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a:solidFill>
                            <a:schemeClr val="tx1"/>
                          </a:solidFill>
                          <a:effectLst/>
                          <a:latin typeface="Times New Roman" panose="02020603050405020304" pitchFamily="18" charset="0"/>
                          <a:ea typeface="+mn-ea"/>
                          <a:cs typeface="Times New Roman" panose="02020603050405020304" pitchFamily="18" charset="0"/>
                        </a:rPr>
                        <a:t>7,88% và quý IV ước đạt 7,95%)</a:t>
                      </a:r>
                      <a:endParaRPr lang="en-US" sz="2400" b="0" kern="1200" dirty="0">
                        <a:solidFill>
                          <a:schemeClr val="tx1"/>
                        </a:solidFill>
                        <a:effectLst/>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600"/>
                        </a:spcBef>
                        <a:spcAft>
                          <a:spcPts val="0"/>
                        </a:spcAft>
                        <a:buClrTx/>
                        <a:buSzTx/>
                        <a:buFont typeface="+mj-lt"/>
                        <a:buAutoNum type="arabicPeriod"/>
                        <a:tabLst/>
                        <a:defRPr/>
                      </a:pPr>
                      <a:r>
                        <a:rPr lang="az-Latn-AZ" sz="2400" b="0" kern="1200" dirty="0">
                          <a:solidFill>
                            <a:schemeClr val="tx1"/>
                          </a:solidFill>
                          <a:effectLst/>
                          <a:latin typeface="Times New Roman" panose="02020603050405020304" pitchFamily="18" charset="0"/>
                          <a:ea typeface="+mn-ea"/>
                          <a:cs typeface="Times New Roman" panose="02020603050405020304" pitchFamily="18" charset="0"/>
                        </a:rPr>
                        <a:t>Chuyển đổi cơ cấu cây trồng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đạt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kết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quả</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cao</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so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với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kế</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hoạch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err="1">
                          <a:solidFill>
                            <a:schemeClr val="tx1"/>
                          </a:solidFill>
                          <a:effectLst/>
                          <a:latin typeface="Times New Roman" panose="02020603050405020304" pitchFamily="18" charset="0"/>
                          <a:ea typeface="+mn-ea"/>
                          <a:cs typeface="Times New Roman" panose="02020603050405020304" pitchFamily="18" charset="0"/>
                        </a:rPr>
                        <a:t>đề</a:t>
                      </a:r>
                      <a:r>
                        <a:rPr lang="en-US" sz="2400" b="0" kern="1200" baseline="0">
                          <a:solidFill>
                            <a:schemeClr val="tx1"/>
                          </a:solidFill>
                          <a:effectLst/>
                          <a:latin typeface="Times New Roman" panose="02020603050405020304" pitchFamily="18" charset="0"/>
                          <a:ea typeface="+mn-ea"/>
                          <a:cs typeface="Times New Roman" panose="02020603050405020304" pitchFamily="18" charset="0"/>
                        </a:rPr>
                        <a:t> ra,</a:t>
                      </a:r>
                      <a:r>
                        <a:rPr lang="vi-VN" sz="2400" b="0" kern="1200">
                          <a:solidFill>
                            <a:schemeClr val="tx1"/>
                          </a:solidFill>
                          <a:effectLst/>
                          <a:latin typeface="Times New Roman" panose="02020603050405020304" pitchFamily="18" charset="0"/>
                          <a:ea typeface="+mn-ea"/>
                          <a:cs typeface="Times New Roman" panose="02020603050405020304" pitchFamily="18" charset="0"/>
                        </a:rPr>
                        <a:t> đạt 6.825 ha, vượt 158,2% kế hoạch năm 2023 </a:t>
                      </a:r>
                      <a:r>
                        <a:rPr lang="en-US" sz="2400" b="0" kern="1200">
                          <a:solidFill>
                            <a:schemeClr val="tx1"/>
                          </a:solidFill>
                          <a:effectLst/>
                          <a:latin typeface="Times New Roman" panose="02020603050405020304" pitchFamily="18" charset="0"/>
                          <a:ea typeface="+mn-ea"/>
                          <a:cs typeface="Times New Roman" panose="02020603050405020304" pitchFamily="18" charset="0"/>
                        </a:rPr>
                        <a:t>.</a:t>
                      </a:r>
                      <a:endParaRPr lang="en-US" sz="2400" b="0" kern="1200" baseline="0">
                        <a:solidFill>
                          <a:schemeClr val="tx1"/>
                        </a:solidFill>
                        <a:effectLst/>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600"/>
                        </a:spcBef>
                        <a:spcAft>
                          <a:spcPts val="0"/>
                        </a:spcAft>
                        <a:buClrTx/>
                        <a:buSzTx/>
                        <a:buFont typeface="+mj-lt"/>
                        <a:buAutoNum type="arabicPeriod"/>
                        <a:tabLst/>
                        <a:defRPr/>
                      </a:pPr>
                      <a:r>
                        <a:rPr lang="vi-VN" sz="2400" b="0" kern="1200">
                          <a:solidFill>
                            <a:schemeClr val="tx1"/>
                          </a:solidFill>
                          <a:effectLst/>
                          <a:latin typeface="Times New Roman" panose="02020603050405020304" pitchFamily="18" charset="0"/>
                          <a:ea typeface="+mn-ea"/>
                          <a:cs typeface="Times New Roman" panose="02020603050405020304" pitchFamily="18" charset="0"/>
                        </a:rPr>
                        <a:t>Công </a:t>
                      </a:r>
                      <a:r>
                        <a:rPr lang="vi-VN" sz="2400" b="0" kern="1200" dirty="0">
                          <a:solidFill>
                            <a:schemeClr val="tx1"/>
                          </a:solidFill>
                          <a:effectLst/>
                          <a:latin typeface="Times New Roman" panose="02020603050405020304" pitchFamily="18" charset="0"/>
                          <a:ea typeface="+mn-ea"/>
                          <a:cs typeface="Times New Roman" panose="02020603050405020304" pitchFamily="18" charset="0"/>
                        </a:rPr>
                        <a:t>tác quản lý chất thải rắn sinh hoạt trên địa bàn tỉnh đã </a:t>
                      </a:r>
                      <a:r>
                        <a:rPr lang="vi-VN" sz="2400" b="0" kern="1200">
                          <a:solidFill>
                            <a:schemeClr val="tx1"/>
                          </a:solidFill>
                          <a:effectLst/>
                          <a:latin typeface="Times New Roman" panose="02020603050405020304" pitchFamily="18" charset="0"/>
                          <a:ea typeface="+mn-ea"/>
                          <a:cs typeface="Times New Roman" panose="02020603050405020304" pitchFamily="18" charset="0"/>
                        </a:rPr>
                        <a:t>có sự chuyển </a:t>
                      </a:r>
                      <a:r>
                        <a:rPr lang="vi-VN" sz="2400" b="0" kern="1200" dirty="0">
                          <a:solidFill>
                            <a:schemeClr val="tx1"/>
                          </a:solidFill>
                          <a:effectLst/>
                          <a:latin typeface="Times New Roman" panose="02020603050405020304" pitchFamily="18" charset="0"/>
                          <a:ea typeface="+mn-ea"/>
                          <a:cs typeface="Times New Roman" panose="02020603050405020304" pitchFamily="18" charset="0"/>
                        </a:rPr>
                        <a:t>biến, các địa phương đã tích cực thực hiện theo chủ trương của UBND tỉnh, chỉ tiêu Tỷ lệ rác đô thị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gom</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sự</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gia</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tăng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đáng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kể</a:t>
                      </a:r>
                      <a:r>
                        <a:rPr lang="vi-VN" sz="2400" b="0" kern="1200">
                          <a:solidFill>
                            <a:schemeClr val="tx1"/>
                          </a:solidFill>
                          <a:effectLst/>
                          <a:latin typeface="Times New Roman" panose="02020603050405020304" pitchFamily="18" charset="0"/>
                          <a:ea typeface="+mn-ea"/>
                          <a:cs typeface="Times New Roman" panose="02020603050405020304" pitchFamily="18" charset="0"/>
                        </a:rPr>
                        <a:t>, đạt 85,8%, </a:t>
                      </a:r>
                      <a:r>
                        <a:rPr lang="vi-VN" sz="2400" b="0" kern="1200" dirty="0">
                          <a:solidFill>
                            <a:schemeClr val="tx1"/>
                          </a:solidFill>
                          <a:effectLst/>
                          <a:latin typeface="Times New Roman" panose="02020603050405020304" pitchFamily="18" charset="0"/>
                          <a:ea typeface="+mn-ea"/>
                          <a:cs typeface="Times New Roman" panose="02020603050405020304" pitchFamily="18" charset="0"/>
                        </a:rPr>
                        <a:t>vượt chỉ tiêu của năm 2023 (85%).</a:t>
                      </a:r>
                      <a:endParaRPr lang="nl-NL" sz="2400" b="0" kern="1200" dirty="0">
                        <a:solidFill>
                          <a:schemeClr val="tx1"/>
                        </a:solidFill>
                        <a:effectLst/>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600"/>
                        </a:spcBef>
                        <a:spcAft>
                          <a:spcPts val="0"/>
                        </a:spcAft>
                        <a:buClrTx/>
                        <a:buSzTx/>
                        <a:buFont typeface="+mj-lt"/>
                        <a:buAutoNum type="arabicPeriod"/>
                        <a:tabLst/>
                        <a:defRPr/>
                      </a:pPr>
                      <a:r>
                        <a:rPr lang="en-US" sz="2400" b="0" kern="1200" dirty="0">
                          <a:solidFill>
                            <a:schemeClr val="tx1"/>
                          </a:solidFill>
                          <a:effectLst/>
                          <a:latin typeface="Times New Roman" panose="02020603050405020304" pitchFamily="18" charset="0"/>
                          <a:ea typeface="+mn-ea"/>
                          <a:cs typeface="Times New Roman" panose="02020603050405020304" pitchFamily="18" charset="0"/>
                        </a:rPr>
                        <a:t>Thu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hút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tư</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trong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đạt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kết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quả</a:t>
                      </a:r>
                      <a:r>
                        <a:rPr lang="en-US" sz="2400" b="0" kern="1200">
                          <a:solidFill>
                            <a:schemeClr val="tx1"/>
                          </a:solidFill>
                          <a:effectLst/>
                          <a:latin typeface="Times New Roman" panose="02020603050405020304" pitchFamily="18" charset="0"/>
                          <a:ea typeface="+mn-ea"/>
                          <a:cs typeface="Times New Roman" panose="02020603050405020304" pitchFamily="18" charset="0"/>
                        </a:rPr>
                        <a:t> tích cực; </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c</a:t>
                      </a:r>
                      <a:r>
                        <a:rPr lang="en-US" sz="2400" b="0" kern="1200">
                          <a:solidFill>
                            <a:schemeClr val="tx1"/>
                          </a:solidFill>
                          <a:effectLst/>
                          <a:latin typeface="Times New Roman" panose="02020603050405020304" pitchFamily="18" charset="0"/>
                          <a:ea typeface="+mn-ea"/>
                          <a:cs typeface="Times New Roman" panose="02020603050405020304" pitchFamily="18" charset="0"/>
                        </a:rPr>
                        <a:t>ông</a:t>
                      </a:r>
                      <a:r>
                        <a:rPr lang="en-US" sz="2400" b="0" kern="1200" baseline="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tác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phối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hợp</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giữa</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các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sở</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ngành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của</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và</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UBND</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các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huyện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thị</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xã</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thành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phố</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để</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giải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err="1">
                          <a:solidFill>
                            <a:schemeClr val="tx1"/>
                          </a:solidFill>
                          <a:effectLst/>
                          <a:latin typeface="Times New Roman" panose="02020603050405020304" pitchFamily="18" charset="0"/>
                          <a:ea typeface="+mn-ea"/>
                          <a:cs typeface="Times New Roman" panose="02020603050405020304" pitchFamily="18" charset="0"/>
                        </a:rPr>
                        <a:t>quyết</a:t>
                      </a:r>
                      <a:r>
                        <a:rPr lang="en-US" sz="2400" b="0" kern="1200" baseline="0">
                          <a:solidFill>
                            <a:schemeClr val="tx1"/>
                          </a:solidFill>
                          <a:effectLst/>
                          <a:latin typeface="Times New Roman" panose="02020603050405020304" pitchFamily="18" charset="0"/>
                          <a:ea typeface="+mn-ea"/>
                          <a:cs typeface="Times New Roman" panose="02020603050405020304" pitchFamily="18" charset="0"/>
                        </a:rPr>
                        <a:t> các vướng </a:t>
                      </a:r>
                      <a:r>
                        <a:rPr lang="en-US" sz="2400" b="0" kern="1200" baseline="0" err="1">
                          <a:solidFill>
                            <a:schemeClr val="tx1"/>
                          </a:solidFill>
                          <a:effectLst/>
                          <a:latin typeface="Times New Roman" panose="02020603050405020304" pitchFamily="18" charset="0"/>
                          <a:ea typeface="+mn-ea"/>
                          <a:cs typeface="Times New Roman" panose="02020603050405020304" pitchFamily="18" charset="0"/>
                        </a:rPr>
                        <a:t>mắc</a:t>
                      </a:r>
                      <a:r>
                        <a:rPr lang="en-US" sz="2400" b="0" kern="1200" baseline="0">
                          <a:solidFill>
                            <a:schemeClr val="tx1"/>
                          </a:solidFill>
                          <a:effectLst/>
                          <a:latin typeface="Times New Roman" panose="02020603050405020304" pitchFamily="18" charset="0"/>
                          <a:ea typeface="+mn-ea"/>
                          <a:cs typeface="Times New Roman" panose="02020603050405020304" pitchFamily="18" charset="0"/>
                        </a:rPr>
                        <a:t> trong quá trình triển khai dự án có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chuyển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biến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err="1">
                          <a:solidFill>
                            <a:schemeClr val="tx1"/>
                          </a:solidFill>
                          <a:effectLst/>
                          <a:latin typeface="Times New Roman" panose="02020603050405020304" pitchFamily="18" charset="0"/>
                          <a:ea typeface="+mn-ea"/>
                          <a:cs typeface="Times New Roman" panose="02020603050405020304" pitchFamily="18" charset="0"/>
                        </a:rPr>
                        <a:t>tích</a:t>
                      </a:r>
                      <a:r>
                        <a:rPr lang="en-US" sz="2400" b="0" kern="1200" baseline="0">
                          <a:solidFill>
                            <a:schemeClr val="tx1"/>
                          </a:solidFill>
                          <a:effectLst/>
                          <a:latin typeface="Times New Roman" panose="02020603050405020304" pitchFamily="18" charset="0"/>
                          <a:ea typeface="+mn-ea"/>
                          <a:cs typeface="Times New Roman" panose="02020603050405020304" pitchFamily="18" charset="0"/>
                        </a:rPr>
                        <a:t> cực,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nhất</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là</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công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tác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err="1">
                          <a:solidFill>
                            <a:schemeClr val="tx1"/>
                          </a:solidFill>
                          <a:effectLst/>
                          <a:latin typeface="Times New Roman" panose="02020603050405020304" pitchFamily="18" charset="0"/>
                          <a:ea typeface="+mn-ea"/>
                          <a:cs typeface="Times New Roman" panose="02020603050405020304" pitchFamily="18" charset="0"/>
                        </a:rPr>
                        <a:t>bồi</a:t>
                      </a:r>
                      <a:r>
                        <a:rPr lang="en-US" sz="2400" b="0" kern="1200" baseline="0">
                          <a:solidFill>
                            <a:schemeClr val="tx1"/>
                          </a:solidFill>
                          <a:effectLst/>
                          <a:latin typeface="Times New Roman" panose="02020603050405020304" pitchFamily="18" charset="0"/>
                          <a:ea typeface="+mn-ea"/>
                          <a:cs typeface="Times New Roman" panose="02020603050405020304" pitchFamily="18" charset="0"/>
                        </a:rPr>
                        <a:t> thường, GPMB,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tạo</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điều</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kiện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rất</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thuận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lợi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cho</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các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nhà</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tư</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a:t>
                      </a:r>
                      <a:endParaRPr lang="en-US" sz="2400" b="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463386784"/>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A7AAAD-1102-9C56-9BCD-B12686BF79EE}"/>
              </a:ext>
            </a:extLst>
          </p:cNvPr>
          <p:cNvSpPr txBox="1"/>
          <p:nvPr/>
        </p:nvSpPr>
        <p:spPr>
          <a:xfrm>
            <a:off x="466184" y="598612"/>
            <a:ext cx="1151609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C – KẾT QUẢ ĐẠT ĐƯỢC: MỘT SỐ KẾT QUẢ NỔI BẬT NĂM 2023</a:t>
            </a:r>
          </a:p>
        </p:txBody>
      </p:sp>
      <p:graphicFrame>
        <p:nvGraphicFramePr>
          <p:cNvPr id="2" name="Table 1">
            <a:extLst>
              <a:ext uri="{FF2B5EF4-FFF2-40B4-BE49-F238E27FC236}">
                <a16:creationId xmlns:a16="http://schemas.microsoft.com/office/drawing/2014/main" id="{F2275EC8-FBA6-9463-01BA-4CB990E41910}"/>
              </a:ext>
            </a:extLst>
          </p:cNvPr>
          <p:cNvGraphicFramePr>
            <a:graphicFrameLocks noGrp="1"/>
          </p:cNvGraphicFramePr>
          <p:nvPr>
            <p:extLst>
              <p:ext uri="{D42A27DB-BD31-4B8C-83A1-F6EECF244321}">
                <p14:modId xmlns:p14="http://schemas.microsoft.com/office/powerpoint/2010/main" val="4061284926"/>
              </p:ext>
            </p:extLst>
          </p:nvPr>
        </p:nvGraphicFramePr>
        <p:xfrm>
          <a:off x="525710" y="1570780"/>
          <a:ext cx="11140580" cy="2727960"/>
        </p:xfrm>
        <a:graphic>
          <a:graphicData uri="http://schemas.openxmlformats.org/drawingml/2006/table">
            <a:tbl>
              <a:tblPr firstRow="1" bandRow="1"/>
              <a:tblGrid>
                <a:gridCol w="11140580">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0" indent="-457200" algn="just" defTabSz="914400" rtl="0" eaLnBrk="1" fontAlgn="auto" latinLnBrk="0" hangingPunct="1">
                        <a:lnSpc>
                          <a:spcPct val="100000"/>
                        </a:lnSpc>
                        <a:spcBef>
                          <a:spcPts val="600"/>
                        </a:spcBef>
                        <a:spcAft>
                          <a:spcPts val="0"/>
                        </a:spcAft>
                        <a:buClrTx/>
                        <a:buSzTx/>
                        <a:buFont typeface="+mj-lt"/>
                        <a:buAutoNum type="arabicPeriod" startAt="5"/>
                        <a:tabLst/>
                        <a:defRPr/>
                      </a:pPr>
                      <a:r>
                        <a:rPr lang="en-US" sz="2400" b="0" kern="1200">
                          <a:solidFill>
                            <a:schemeClr val="tx1"/>
                          </a:solidFill>
                          <a:effectLst/>
                          <a:latin typeface="Times New Roman" panose="02020603050405020304" pitchFamily="18" charset="0"/>
                          <a:ea typeface="+mn-ea"/>
                          <a:cs typeface="Times New Roman" panose="02020603050405020304" pitchFamily="18" charset="0"/>
                        </a:rPr>
                        <a:t>Công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tác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giải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ngân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vốn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tư</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công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Thường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trực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ủy</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Thường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trực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HĐND</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và</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UBND</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chỉ</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đạo</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rất</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sát</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sao</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q</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uyết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liệt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Tỷ</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lệ</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giải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ngân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vốn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tư</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công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luôn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nằm</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trong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nhóm</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dẫn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cả</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Đ</a:t>
                      </a:r>
                      <a:r>
                        <a:rPr lang="vi-VN" sz="2400" b="0" kern="1200">
                          <a:solidFill>
                            <a:schemeClr val="tx1"/>
                          </a:solidFill>
                          <a:effectLst/>
                          <a:latin typeface="Times New Roman" panose="02020603050405020304" pitchFamily="18" charset="0"/>
                          <a:ea typeface="+mn-ea"/>
                          <a:cs typeface="Times New Roman" panose="02020603050405020304" pitchFamily="18" charset="0"/>
                        </a:rPr>
                        <a:t>ến 25/11/2023, đạt 94,25% </a:t>
                      </a:r>
                      <a:r>
                        <a:rPr lang="vi-VN" sz="2400" b="0" kern="1200" dirty="0">
                          <a:solidFill>
                            <a:schemeClr val="tx1"/>
                          </a:solidFill>
                          <a:effectLst/>
                          <a:latin typeface="Times New Roman" panose="02020603050405020304" pitchFamily="18" charset="0"/>
                          <a:ea typeface="+mn-ea"/>
                          <a:cs typeface="Times New Roman" panose="02020603050405020304" pitchFamily="18" charset="0"/>
                        </a:rPr>
                        <a:t>Kế hoạch vốn do Thủ tướng Chính phủ giao, </a:t>
                      </a:r>
                      <a:r>
                        <a:rPr lang="vi-VN" sz="2400" b="0" kern="1200">
                          <a:solidFill>
                            <a:schemeClr val="tx1"/>
                          </a:solidFill>
                          <a:effectLst/>
                          <a:latin typeface="Times New Roman" panose="02020603050405020304" pitchFamily="18" charset="0"/>
                          <a:ea typeface="+mn-ea"/>
                          <a:cs typeface="Times New Roman" panose="02020603050405020304" pitchFamily="18" charset="0"/>
                        </a:rPr>
                        <a:t>đạt 74,655</a:t>
                      </a:r>
                      <a:r>
                        <a:rPr lang="vi-VN" sz="2400" b="0" kern="1200" dirty="0">
                          <a:solidFill>
                            <a:schemeClr val="tx1"/>
                          </a:solidFill>
                          <a:effectLst/>
                          <a:latin typeface="Times New Roman" panose="02020603050405020304" pitchFamily="18" charset="0"/>
                          <a:ea typeface="+mn-ea"/>
                          <a:cs typeface="Times New Roman" panose="02020603050405020304" pitchFamily="18" charset="0"/>
                        </a:rPr>
                        <a:t>% kế hoạch vốn do HĐND </a:t>
                      </a:r>
                      <a:r>
                        <a:rPr lang="vi-VN" sz="2400" b="0" kern="1200">
                          <a:solidFill>
                            <a:schemeClr val="tx1"/>
                          </a:solidFill>
                          <a:effectLst/>
                          <a:latin typeface="Times New Roman" panose="02020603050405020304" pitchFamily="18" charset="0"/>
                          <a:ea typeface="+mn-ea"/>
                          <a:cs typeface="Times New Roman" panose="02020603050405020304" pitchFamily="18" charset="0"/>
                        </a:rPr>
                        <a:t>tỉnh giao</a:t>
                      </a:r>
                      <a:r>
                        <a:rPr lang="en-US" sz="2400" b="0" kern="1200">
                          <a:solidFill>
                            <a:schemeClr val="tx1"/>
                          </a:solidFill>
                          <a:effectLst/>
                          <a:latin typeface="Times New Roman" panose="02020603050405020304" pitchFamily="18" charset="0"/>
                          <a:ea typeface="+mn-ea"/>
                          <a:cs typeface="Times New Roman" panose="02020603050405020304" pitchFamily="18" charset="0"/>
                        </a:rPr>
                        <a:t>.</a:t>
                      </a:r>
                      <a:endParaRPr lang="vi-VN" sz="2400" b="0" kern="1200" dirty="0">
                        <a:solidFill>
                          <a:schemeClr val="tx1"/>
                        </a:solidFill>
                        <a:effectLst/>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600"/>
                        </a:spcBef>
                        <a:spcAft>
                          <a:spcPts val="0"/>
                        </a:spcAft>
                        <a:buClrTx/>
                        <a:buSzTx/>
                        <a:buFont typeface="+mj-lt"/>
                        <a:buAutoNum type="arabicPeriod" startAt="5"/>
                        <a:tabLst/>
                        <a:defRPr/>
                      </a:pP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đã</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cơ</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bản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hoàn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thiện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Quy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hoạch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thời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kỳ</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2021-2030,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tầm</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nhìn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đến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err="1">
                          <a:solidFill>
                            <a:schemeClr val="tx1"/>
                          </a:solidFill>
                          <a:effectLst/>
                          <a:latin typeface="Times New Roman" panose="02020603050405020304" pitchFamily="18" charset="0"/>
                          <a:ea typeface="+mn-ea"/>
                          <a:cs typeface="Times New Roman" panose="02020603050405020304" pitchFamily="18" charset="0"/>
                        </a:rPr>
                        <a:t>năm</a:t>
                      </a:r>
                      <a:r>
                        <a:rPr lang="en-US" sz="2400" b="0" kern="1200" baseline="0">
                          <a:solidFill>
                            <a:schemeClr val="tx1"/>
                          </a:solidFill>
                          <a:effectLst/>
                          <a:latin typeface="Times New Roman" panose="02020603050405020304" pitchFamily="18" charset="0"/>
                          <a:ea typeface="+mn-ea"/>
                          <a:cs typeface="Times New Roman" panose="02020603050405020304" pitchFamily="18" charset="0"/>
                        </a:rPr>
                        <a:t> 2050, đảm bảo đủ điều kiện trình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Thủ</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tướng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Chính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phủ</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phê</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duyệt</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a:t>
                      </a:r>
                      <a:endParaRPr lang="en-US" sz="2400" b="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3082069709"/>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83C0D92A-467E-3F41-0043-586F35EFB2C8}"/>
              </a:ext>
            </a:extLst>
          </p:cNvPr>
          <p:cNvGraphicFramePr>
            <a:graphicFrameLocks noGrp="1"/>
          </p:cNvGraphicFramePr>
          <p:nvPr>
            <p:extLst>
              <p:ext uri="{D42A27DB-BD31-4B8C-83A1-F6EECF244321}">
                <p14:modId xmlns:p14="http://schemas.microsoft.com/office/powerpoint/2010/main" val="4228616701"/>
              </p:ext>
            </p:extLst>
          </p:nvPr>
        </p:nvGraphicFramePr>
        <p:xfrm>
          <a:off x="337954" y="624049"/>
          <a:ext cx="11691423" cy="6751320"/>
        </p:xfrm>
        <a:graphic>
          <a:graphicData uri="http://schemas.openxmlformats.org/drawingml/2006/table">
            <a:tbl>
              <a:tblPr firstRow="1" bandRow="1"/>
              <a:tblGrid>
                <a:gridCol w="11691423">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r>
                        <a:rPr lang="it-IT" sz="2400" b="0" kern="1200" spc="15">
                          <a:solidFill>
                            <a:prstClr val="black">
                              <a:hueOff val="0"/>
                              <a:satOff val="0"/>
                              <a:lumOff val="0"/>
                              <a:alphaOff val="0"/>
                            </a:prstClr>
                          </a:solidFill>
                          <a:effectLst/>
                          <a:latin typeface="Times New Roman" panose="02020603050405020304" pitchFamily="18" charset="0"/>
                          <a:ea typeface="+mn-ea"/>
                          <a:cs typeface="+mn-cs"/>
                        </a:rPr>
                        <a:t>1. </a:t>
                      </a:r>
                      <a:r>
                        <a:rPr lang="es-ES" sz="2400" b="0" kern="1200" spc="15">
                          <a:solidFill>
                            <a:prstClr val="black">
                              <a:hueOff val="0"/>
                              <a:satOff val="0"/>
                              <a:lumOff val="0"/>
                              <a:alphaOff val="0"/>
                            </a:prstClr>
                          </a:solidFill>
                          <a:effectLst/>
                          <a:latin typeface="Times New Roman" panose="02020603050405020304" pitchFamily="18" charset="0"/>
                          <a:ea typeface="+mn-ea"/>
                          <a:cs typeface="+mn-cs"/>
                        </a:rPr>
                        <a:t>Sản xuất</a:t>
                      </a:r>
                      <a:r>
                        <a:rPr lang="vi-VN" sz="2400" b="0" kern="1200" spc="15">
                          <a:solidFill>
                            <a:prstClr val="black">
                              <a:hueOff val="0"/>
                              <a:satOff val="0"/>
                              <a:lumOff val="0"/>
                              <a:alphaOff val="0"/>
                            </a:prstClr>
                          </a:solidFill>
                          <a:effectLst/>
                          <a:latin typeface="Times New Roman" panose="02020603050405020304" pitchFamily="18" charset="0"/>
                          <a:ea typeface="+mn-ea"/>
                          <a:cs typeface="+mn-cs"/>
                        </a:rPr>
                        <a:t> nông nghiệp </a:t>
                      </a:r>
                      <a:r>
                        <a:rPr lang="en-US" sz="2400" b="0" kern="1200" spc="15">
                          <a:solidFill>
                            <a:prstClr val="black">
                              <a:hueOff val="0"/>
                              <a:satOff val="0"/>
                              <a:lumOff val="0"/>
                              <a:alphaOff val="0"/>
                            </a:prstClr>
                          </a:solidFill>
                          <a:effectLst/>
                          <a:latin typeface="Times New Roman" panose="02020603050405020304" pitchFamily="18" charset="0"/>
                          <a:ea typeface="+mn-ea"/>
                          <a:cs typeface="+mn-cs"/>
                        </a:rPr>
                        <a:t>đầu năm gặp nhiều bất lợi do t</a:t>
                      </a:r>
                      <a:r>
                        <a:rPr lang="vi-VN" sz="2400" b="0" kern="1200" spc="15">
                          <a:solidFill>
                            <a:prstClr val="black">
                              <a:hueOff val="0"/>
                              <a:satOff val="0"/>
                              <a:lumOff val="0"/>
                              <a:alphaOff val="0"/>
                            </a:prstClr>
                          </a:solidFill>
                          <a:effectLst/>
                          <a:latin typeface="Times New Roman" panose="02020603050405020304" pitchFamily="18" charset="0"/>
                          <a:ea typeface="+mn-ea"/>
                          <a:cs typeface="+mn-cs"/>
                        </a:rPr>
                        <a:t>hời tiết </a:t>
                      </a:r>
                      <a:r>
                        <a:rPr lang="es-ES" sz="2400" b="0" kern="1200" spc="15">
                          <a:solidFill>
                            <a:prstClr val="black">
                              <a:hueOff val="0"/>
                              <a:satOff val="0"/>
                              <a:lumOff val="0"/>
                              <a:alphaOff val="0"/>
                            </a:prstClr>
                          </a:solidFill>
                          <a:effectLst/>
                          <a:latin typeface="Times New Roman" panose="02020603050405020304" pitchFamily="18" charset="0"/>
                          <a:ea typeface="+mn-ea"/>
                          <a:cs typeface="+mn-cs"/>
                        </a:rPr>
                        <a:t>diễn biến phức tạp, không theo quy</a:t>
                      </a:r>
                      <a:r>
                        <a:rPr lang="vi-VN" sz="2400" b="0" kern="1200" spc="15">
                          <a:solidFill>
                            <a:prstClr val="black">
                              <a:hueOff val="0"/>
                              <a:satOff val="0"/>
                              <a:lumOff val="0"/>
                              <a:alphaOff val="0"/>
                            </a:prstClr>
                          </a:solidFill>
                          <a:effectLst/>
                          <a:latin typeface="Times New Roman" panose="02020603050405020304" pitchFamily="18" charset="0"/>
                          <a:ea typeface="+mn-ea"/>
                          <a:cs typeface="+mn-cs"/>
                        </a:rPr>
                        <a:t> luật</a:t>
                      </a:r>
                      <a:r>
                        <a:rPr lang="es-ES" sz="2400" b="0" kern="1200" spc="15">
                          <a:solidFill>
                            <a:prstClr val="black">
                              <a:hueOff val="0"/>
                              <a:satOff val="0"/>
                              <a:lumOff val="0"/>
                              <a:alphaOff val="0"/>
                            </a:prstClr>
                          </a:solidFill>
                          <a:effectLst/>
                          <a:latin typeface="Times New Roman" panose="02020603050405020304" pitchFamily="18" charset="0"/>
                          <a:ea typeface="+mn-ea"/>
                          <a:cs typeface="+mn-cs"/>
                        </a:rPr>
                        <a:t>, khó dự báo. </a:t>
                      </a:r>
                      <a:r>
                        <a:rPr lang="vi-VN" sz="2400" b="0" kern="1200" spc="15">
                          <a:solidFill>
                            <a:prstClr val="black">
                              <a:hueOff val="0"/>
                              <a:satOff val="0"/>
                              <a:lumOff val="0"/>
                              <a:alphaOff val="0"/>
                            </a:prstClr>
                          </a:solidFill>
                          <a:effectLst/>
                          <a:latin typeface="Times New Roman" panose="02020603050405020304" pitchFamily="18" charset="0"/>
                          <a:ea typeface="+mn-ea"/>
                          <a:cs typeface="+mn-cs"/>
                        </a:rPr>
                        <a:t>V</a:t>
                      </a:r>
                      <a:r>
                        <a:rPr lang="it-IT" sz="2400" b="0" kern="1200" spc="15">
                          <a:solidFill>
                            <a:prstClr val="black">
                              <a:hueOff val="0"/>
                              <a:satOff val="0"/>
                              <a:lumOff val="0"/>
                              <a:alphaOff val="0"/>
                            </a:prstClr>
                          </a:solidFill>
                          <a:effectLst/>
                          <a:latin typeface="Times New Roman" panose="02020603050405020304" pitchFamily="18" charset="0"/>
                          <a:ea typeface="+mn-ea"/>
                          <a:cs typeface="+mn-cs"/>
                        </a:rPr>
                        <a:t>iệc tái đàn, phát triển vật nuôi trên địa bàn tỉnh còn gặp khó khăn, tình hình dịch bệnh trên đàn gia súc, gia cầm vẫn tiềm ẩn nguy cơ bùng phát; tình trạng phá rừng, khai thác rừng trái pháp luật và tàu cá vi phạm lãnh hải nước ngoài vẫn còn xảy ra.</a:t>
                      </a:r>
                      <a:endParaRPr lang="vi-VN" sz="2400" b="0" kern="1200" spc="15">
                        <a:solidFill>
                          <a:prstClr val="black">
                            <a:hueOff val="0"/>
                            <a:satOff val="0"/>
                            <a:lumOff val="0"/>
                            <a:alphaOff val="0"/>
                          </a:prstClr>
                        </a:solidFill>
                        <a:effectLst/>
                        <a:latin typeface="Times New Roman" panose="02020603050405020304" pitchFamily="18" charset="0"/>
                        <a:ea typeface="+mn-ea"/>
                        <a:cs typeface="+mn-cs"/>
                      </a:endParaRPr>
                    </a:p>
                    <a:p>
                      <a:pPr algn="just"/>
                      <a:r>
                        <a:rPr lang="en-US" sz="2400" b="0" kern="1200" spc="15">
                          <a:solidFill>
                            <a:prstClr val="black">
                              <a:hueOff val="0"/>
                              <a:satOff val="0"/>
                              <a:lumOff val="0"/>
                              <a:alphaOff val="0"/>
                            </a:prstClr>
                          </a:solidFill>
                          <a:effectLst/>
                          <a:latin typeface="Times New Roman" panose="02020603050405020304" pitchFamily="18" charset="0"/>
                          <a:ea typeface="+mn-ea"/>
                          <a:cs typeface="+mn-cs"/>
                        </a:rPr>
                        <a:t>2. </a:t>
                      </a:r>
                      <a:r>
                        <a:rPr lang="it-IT" sz="2400" b="0" kern="1200" spc="15">
                          <a:solidFill>
                            <a:prstClr val="black">
                              <a:hueOff val="0"/>
                              <a:satOff val="0"/>
                              <a:lumOff val="0"/>
                              <a:alphaOff val="0"/>
                            </a:prstClr>
                          </a:solidFill>
                          <a:effectLst/>
                          <a:latin typeface="Times New Roman" panose="02020603050405020304" pitchFamily="18" charset="0"/>
                          <a:ea typeface="+mn-ea"/>
                          <a:cs typeface="+mn-cs"/>
                        </a:rPr>
                        <a:t>Hoạt động sản xuất, kinh doanh, sản xuất công nghiệp, xuất khẩu… gặp nhiều khó khăn, các chỉ tiêu về sản xuất công nghiệp (IIP) chưa đạt kế hoạch cả năm. </a:t>
                      </a:r>
                      <a:r>
                        <a:rPr lang="es-ES" sz="2400" b="0" kern="1200" spc="15">
                          <a:solidFill>
                            <a:prstClr val="black">
                              <a:hueOff val="0"/>
                              <a:satOff val="0"/>
                              <a:lumOff val="0"/>
                              <a:alphaOff val="0"/>
                            </a:prstClr>
                          </a:solidFill>
                          <a:effectLst/>
                          <a:latin typeface="Times New Roman" panose="02020603050405020304" pitchFamily="18" charset="0"/>
                          <a:ea typeface="+mn-ea"/>
                          <a:cs typeface="+mn-cs"/>
                        </a:rPr>
                        <a:t>Nhiều doanh nghiệp gặp khó khăn trong huy động, tiếp cận vốn, chi phí sản xuất kinh doanh tăng, thị trường sản phẩm xuất khẩu bị thu hẹp</a:t>
                      </a:r>
                      <a:r>
                        <a:rPr lang="it-IT" sz="2400" b="0" kern="1200" spc="15">
                          <a:solidFill>
                            <a:prstClr val="black">
                              <a:hueOff val="0"/>
                              <a:satOff val="0"/>
                              <a:lumOff val="0"/>
                              <a:alphaOff val="0"/>
                            </a:prstClr>
                          </a:solidFill>
                          <a:effectLst/>
                          <a:latin typeface="Times New Roman" panose="02020603050405020304" pitchFamily="18" charset="0"/>
                          <a:ea typeface="+mn-ea"/>
                          <a:cs typeface="+mn-cs"/>
                        </a:rPr>
                        <a:t>. Một số sản phẩm xuất khẩu chủ lực của tỉnh như gỗ, sản phẩm gỗ, hàng thủy sản... sụt giảm so với cùng kỳ.</a:t>
                      </a:r>
                      <a:endParaRPr lang="vi-VN" sz="2400" b="0" kern="1200" spc="15">
                        <a:solidFill>
                          <a:prstClr val="black">
                            <a:hueOff val="0"/>
                            <a:satOff val="0"/>
                            <a:lumOff val="0"/>
                            <a:alphaOff val="0"/>
                          </a:prstClr>
                        </a:solidFill>
                        <a:effectLst/>
                        <a:latin typeface="Times New Roman" panose="02020603050405020304" pitchFamily="18" charset="0"/>
                        <a:ea typeface="+mn-ea"/>
                        <a:cs typeface="+mn-cs"/>
                      </a:endParaRPr>
                    </a:p>
                    <a:p>
                      <a:pPr algn="just"/>
                      <a:r>
                        <a:rPr lang="it-IT" sz="2400" b="0" kern="1200" spc="15">
                          <a:solidFill>
                            <a:prstClr val="black">
                              <a:hueOff val="0"/>
                              <a:satOff val="0"/>
                              <a:lumOff val="0"/>
                              <a:alphaOff val="0"/>
                            </a:prstClr>
                          </a:solidFill>
                          <a:effectLst/>
                          <a:latin typeface="Times New Roman" panose="02020603050405020304" pitchFamily="18" charset="0"/>
                          <a:ea typeface="+mn-ea"/>
                          <a:cs typeface="+mn-cs"/>
                        </a:rPr>
                        <a:t>3. Một số hạ tầng kỹ thuật Cụm công nghiệp xây dựng chưa hoàn chỉnh, tiến độ đầu tư còn chậm, thiếu đồng bộ, chưa sẵn sàng đáp ứng thu hút đầu tư sản xuất ở từng địa phương, từng Cụm công nghiệp cụ thể, nhất là các Cụm công nghiệp do các đơn vị thuộc UBND cấp huyện làm chủ đầu tư. </a:t>
                      </a:r>
                      <a:endParaRPr lang="vi-VN" sz="2400" b="0" kern="1200" spc="15">
                        <a:solidFill>
                          <a:prstClr val="black">
                            <a:hueOff val="0"/>
                            <a:satOff val="0"/>
                            <a:lumOff val="0"/>
                            <a:alphaOff val="0"/>
                          </a:prstClr>
                        </a:solidFill>
                        <a:effectLst/>
                        <a:latin typeface="Times New Roman" panose="02020603050405020304" pitchFamily="18" charset="0"/>
                        <a:ea typeface="+mn-ea"/>
                        <a:cs typeface="+mn-cs"/>
                      </a:endParaRPr>
                    </a:p>
                    <a:p>
                      <a:pPr algn="just"/>
                      <a:r>
                        <a:rPr lang="en-US" sz="2400" b="0" kern="1200" spc="15">
                          <a:solidFill>
                            <a:prstClr val="black">
                              <a:hueOff val="0"/>
                              <a:satOff val="0"/>
                              <a:lumOff val="0"/>
                              <a:alphaOff val="0"/>
                            </a:prstClr>
                          </a:solidFill>
                          <a:effectLst/>
                          <a:latin typeface="Times New Roman" panose="02020603050405020304" pitchFamily="18" charset="0"/>
                          <a:ea typeface="+mn-ea"/>
                          <a:cs typeface="+mn-cs"/>
                        </a:rPr>
                        <a:t>4</a:t>
                      </a:r>
                      <a:r>
                        <a:rPr lang="vi-VN" sz="2400" b="0" kern="1200" spc="15">
                          <a:solidFill>
                            <a:prstClr val="black">
                              <a:hueOff val="0"/>
                              <a:satOff val="0"/>
                              <a:lumOff val="0"/>
                              <a:alphaOff val="0"/>
                            </a:prstClr>
                          </a:solidFill>
                          <a:effectLst/>
                          <a:latin typeface="Times New Roman" panose="02020603050405020304" pitchFamily="18" charset="0"/>
                          <a:ea typeface="+mn-ea"/>
                          <a:cs typeface="+mn-cs"/>
                        </a:rPr>
                        <a:t>. </a:t>
                      </a:r>
                      <a:r>
                        <a:rPr lang="it-IT" sz="2400" b="0" kern="1200" spc="15">
                          <a:solidFill>
                            <a:prstClr val="black">
                              <a:hueOff val="0"/>
                              <a:satOff val="0"/>
                              <a:lumOff val="0"/>
                              <a:alphaOff val="0"/>
                            </a:prstClr>
                          </a:solidFill>
                          <a:effectLst/>
                          <a:latin typeface="Times New Roman" panose="02020603050405020304" pitchFamily="18" charset="0"/>
                          <a:ea typeface="+mn-ea"/>
                          <a:cs typeface="+mn-cs"/>
                        </a:rPr>
                        <a:t>Công tác bồi thường, giải phóng mặt bằng đối với một số công trình, dự án còn chậm.</a:t>
                      </a:r>
                    </a:p>
                    <a:p>
                      <a:pPr algn="just"/>
                      <a:r>
                        <a:rPr lang="en-US" sz="2400" b="0" kern="1200" spc="15">
                          <a:solidFill>
                            <a:prstClr val="black">
                              <a:hueOff val="0"/>
                              <a:satOff val="0"/>
                              <a:lumOff val="0"/>
                              <a:alphaOff val="0"/>
                            </a:prstClr>
                          </a:solidFill>
                          <a:effectLst/>
                          <a:latin typeface="Times New Roman" panose="02020603050405020304" pitchFamily="18" charset="0"/>
                          <a:ea typeface="+mn-ea"/>
                          <a:cs typeface="+mn-cs"/>
                        </a:rPr>
                        <a:t>5</a:t>
                      </a:r>
                      <a:r>
                        <a:rPr lang="vi-VN" sz="2400" b="0" kern="1200" spc="15">
                          <a:solidFill>
                            <a:prstClr val="black">
                              <a:hueOff val="0"/>
                              <a:satOff val="0"/>
                              <a:lumOff val="0"/>
                              <a:alphaOff val="0"/>
                            </a:prstClr>
                          </a:solidFill>
                          <a:effectLst/>
                          <a:latin typeface="Times New Roman" panose="02020603050405020304" pitchFamily="18" charset="0"/>
                          <a:ea typeface="+mn-ea"/>
                          <a:cs typeface="+mn-cs"/>
                        </a:rPr>
                        <a:t>. Thu ngân sách từ nguồn thu tiền sử dụng đất gặp khó khăn</a:t>
                      </a:r>
                      <a:r>
                        <a:rPr lang="en-US" sz="2400" b="0" kern="1200" spc="15">
                          <a:solidFill>
                            <a:prstClr val="black">
                              <a:hueOff val="0"/>
                              <a:satOff val="0"/>
                              <a:lumOff val="0"/>
                              <a:alphaOff val="0"/>
                            </a:prstClr>
                          </a:solidFill>
                          <a:effectLst/>
                          <a:latin typeface="Times New Roman" panose="02020603050405020304" pitchFamily="18" charset="0"/>
                          <a:ea typeface="+mn-ea"/>
                          <a:cs typeface="+mn-cs"/>
                        </a:rPr>
                        <a:t>, </a:t>
                      </a:r>
                      <a:r>
                        <a:rPr lang="es-ES" sz="2400" b="0" kern="1200" spc="15">
                          <a:solidFill>
                            <a:prstClr val="black">
                              <a:hueOff val="0"/>
                              <a:satOff val="0"/>
                              <a:lumOff val="0"/>
                              <a:alphaOff val="0"/>
                            </a:prstClr>
                          </a:solidFill>
                          <a:effectLst/>
                          <a:latin typeface="Times New Roman" panose="02020603050405020304" pitchFamily="18" charset="0"/>
                          <a:ea typeface="+mn-ea"/>
                          <a:cs typeface="+mn-cs"/>
                        </a:rPr>
                        <a:t>ảnh hưởng đến </a:t>
                      </a:r>
                      <a:r>
                        <a:rPr lang="it-IT" sz="2400" b="0" kern="1200" spc="15">
                          <a:solidFill>
                            <a:prstClr val="black">
                              <a:hueOff val="0"/>
                              <a:satOff val="0"/>
                              <a:lumOff val="0"/>
                              <a:alphaOff val="0"/>
                            </a:prstClr>
                          </a:solidFill>
                          <a:effectLst/>
                          <a:latin typeface="Times New Roman" panose="02020603050405020304" pitchFamily="18" charset="0"/>
                          <a:ea typeface="+mn-ea"/>
                          <a:cs typeface="+mn-cs"/>
                        </a:rPr>
                        <a:t>nhiệm vụ chi đầu tư phát triển.</a:t>
                      </a:r>
                      <a:endParaRPr lang="vi-VN" sz="2400" b="0" kern="1200" spc="15" dirty="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endParaRPr>
                    </a:p>
                    <a:p>
                      <a:pPr marL="457200" marR="0" lvl="0" indent="-457200" algn="just" defTabSz="914400" rtl="0" eaLnBrk="1" fontAlgn="auto" latinLnBrk="0" hangingPunct="1">
                        <a:lnSpc>
                          <a:spcPct val="100000"/>
                        </a:lnSpc>
                        <a:spcBef>
                          <a:spcPts val="600"/>
                        </a:spcBef>
                        <a:spcAft>
                          <a:spcPts val="600"/>
                        </a:spcAft>
                        <a:buClrTx/>
                        <a:buSzTx/>
                        <a:buFont typeface="+mj-lt"/>
                        <a:buAutoNum type="arabicPeriod"/>
                        <a:tabLst/>
                        <a:defRPr/>
                      </a:pPr>
                      <a:endParaRPr lang="en-US" sz="2400" b="0" kern="1200" dirty="0">
                        <a:solidFill>
                          <a:schemeClr val="tx1"/>
                        </a:solidFill>
                        <a:latin typeface="Times New Roman" panose="02020603050405020304" pitchFamily="18" charset="0"/>
                        <a:ea typeface="+mn-ea"/>
                        <a:cs typeface="+mn-cs"/>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TextBox 1">
            <a:extLst>
              <a:ext uri="{FF2B5EF4-FFF2-40B4-BE49-F238E27FC236}">
                <a16:creationId xmlns:a16="http://schemas.microsoft.com/office/drawing/2014/main" id="{7E85904C-0816-BCFE-A790-528F626BBCB7}"/>
              </a:ext>
            </a:extLst>
          </p:cNvPr>
          <p:cNvSpPr txBox="1"/>
          <p:nvPr/>
        </p:nvSpPr>
        <p:spPr>
          <a:xfrm>
            <a:off x="513287" y="162384"/>
            <a:ext cx="1151609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D – TỒN TẠI, HẠN CHẾ: Bên cạnh kết quả đạt được còn một số tồn tại, hạn chế:</a:t>
            </a:r>
          </a:p>
        </p:txBody>
      </p:sp>
    </p:spTree>
    <p:extLst>
      <p:ext uri="{BB962C8B-B14F-4D97-AF65-F5344CB8AC3E}">
        <p14:creationId xmlns:p14="http://schemas.microsoft.com/office/powerpoint/2010/main" val="2464111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83C0D92A-467E-3F41-0043-586F35EFB2C8}"/>
              </a:ext>
            </a:extLst>
          </p:cNvPr>
          <p:cNvGraphicFramePr>
            <a:graphicFrameLocks noGrp="1"/>
          </p:cNvGraphicFramePr>
          <p:nvPr>
            <p:extLst>
              <p:ext uri="{D42A27DB-BD31-4B8C-83A1-F6EECF244321}">
                <p14:modId xmlns:p14="http://schemas.microsoft.com/office/powerpoint/2010/main" val="3805959393"/>
              </p:ext>
            </p:extLst>
          </p:nvPr>
        </p:nvGraphicFramePr>
        <p:xfrm>
          <a:off x="337955" y="812976"/>
          <a:ext cx="11516090" cy="5455920"/>
        </p:xfrm>
        <a:graphic>
          <a:graphicData uri="http://schemas.openxmlformats.org/drawingml/2006/table">
            <a:tbl>
              <a:tblPr firstRow="1" bandRow="1"/>
              <a:tblGrid>
                <a:gridCol w="11516090">
                  <a:extLst>
                    <a:ext uri="{9D8B030D-6E8A-4147-A177-3AD203B41FA5}">
                      <a16:colId xmlns:a16="http://schemas.microsoft.com/office/drawing/2014/main" val="3655493598"/>
                    </a:ext>
                  </a:extLst>
                </a:gridCol>
              </a:tblGrid>
              <a:tr h="511518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lvl="0" indent="0" algn="just" defTabSz="914400" rtl="0" eaLnBrk="1" latinLnBrk="0" hangingPunct="1">
                        <a:spcBef>
                          <a:spcPts val="600"/>
                        </a:spcBef>
                        <a:spcAft>
                          <a:spcPts val="600"/>
                        </a:spcAft>
                        <a:buFont typeface="+mj-lt"/>
                        <a:buNone/>
                      </a:pPr>
                      <a:r>
                        <a:rPr lang="it-IT" sz="2400" b="0" kern="1200" spc="15">
                          <a:solidFill>
                            <a:schemeClr val="tx1"/>
                          </a:solidFill>
                          <a:effectLst/>
                          <a:latin typeface="Times New Roman" panose="02020603050405020304" pitchFamily="18" charset="0"/>
                          <a:ea typeface="+mn-ea"/>
                          <a:cs typeface="+mn-cs"/>
                        </a:rPr>
                        <a:t>6. </a:t>
                      </a:r>
                      <a:r>
                        <a:rPr lang="en-US" sz="2400" b="0" kern="1200" spc="15">
                          <a:solidFill>
                            <a:schemeClr val="tx1"/>
                          </a:solidFill>
                          <a:effectLst/>
                          <a:latin typeface="Times New Roman" panose="02020603050405020304" pitchFamily="18" charset="0"/>
                          <a:ea typeface="+mn-ea"/>
                          <a:cs typeface="+mn-cs"/>
                        </a:rPr>
                        <a:t>Việc triển khai các Chương trình mục tiêu quốc gia còn chậm.</a:t>
                      </a:r>
                      <a:endParaRPr lang="vi-VN" sz="2400" b="0" kern="1200" spc="15">
                        <a:solidFill>
                          <a:schemeClr val="tx1"/>
                        </a:solidFill>
                        <a:effectLst/>
                        <a:latin typeface="Times New Roman" panose="02020603050405020304" pitchFamily="18" charset="0"/>
                        <a:ea typeface="+mn-ea"/>
                        <a:cs typeface="+mn-cs"/>
                      </a:endParaRPr>
                    </a:p>
                    <a:p>
                      <a:pPr marL="0" lvl="0" indent="0" algn="just" defTabSz="914400" rtl="0" eaLnBrk="1" latinLnBrk="0" hangingPunct="1">
                        <a:spcBef>
                          <a:spcPts val="600"/>
                        </a:spcBef>
                        <a:spcAft>
                          <a:spcPts val="600"/>
                        </a:spcAft>
                        <a:buFont typeface="+mj-lt"/>
                        <a:buNone/>
                      </a:pPr>
                      <a:r>
                        <a:rPr lang="en-US" sz="2400" b="0" kern="1200" spc="15">
                          <a:solidFill>
                            <a:schemeClr val="tx1"/>
                          </a:solidFill>
                          <a:effectLst/>
                          <a:latin typeface="Times New Roman" panose="02020603050405020304" pitchFamily="18" charset="0"/>
                          <a:ea typeface="+mn-ea"/>
                          <a:cs typeface="+mn-cs"/>
                        </a:rPr>
                        <a:t>7</a:t>
                      </a:r>
                      <a:r>
                        <a:rPr lang="vi-VN" sz="2400" b="0" kern="1200" spc="15">
                          <a:solidFill>
                            <a:schemeClr val="tx1"/>
                          </a:solidFill>
                          <a:effectLst/>
                          <a:latin typeface="Times New Roman" panose="02020603050405020304" pitchFamily="18" charset="0"/>
                          <a:ea typeface="+mn-ea"/>
                          <a:cs typeface="+mn-cs"/>
                        </a:rPr>
                        <a:t>. </a:t>
                      </a:r>
                      <a:r>
                        <a:rPr lang="it-IT" sz="2400" b="0" kern="1200" spc="15">
                          <a:solidFill>
                            <a:schemeClr val="tx1"/>
                          </a:solidFill>
                          <a:effectLst/>
                          <a:latin typeface="Times New Roman" panose="02020603050405020304" pitchFamily="18" charset="0"/>
                          <a:ea typeface="+mn-ea"/>
                          <a:cs typeface="+mn-cs"/>
                        </a:rPr>
                        <a:t>Tình trạng lấn chiếm đất đai, xây dựng trái phép, ô nhiễm môi trường tại một số cụm, điểm công nghiệp... vẫn còn xảy ra ở một số địa phương nhưng chưa được xử lý dứt điểm. Công tác quản lý đất đai, tài nguyên khoáng sản tại một số địa phương, nhất là ở cơ sở chưa nghiêm túc.</a:t>
                      </a:r>
                      <a:endParaRPr lang="vi-VN" sz="2400" b="0" kern="1200" spc="15">
                        <a:solidFill>
                          <a:schemeClr val="tx1"/>
                        </a:solidFill>
                        <a:effectLst/>
                        <a:latin typeface="Times New Roman" panose="02020603050405020304" pitchFamily="18" charset="0"/>
                        <a:ea typeface="+mn-ea"/>
                        <a:cs typeface="+mn-cs"/>
                      </a:endParaRPr>
                    </a:p>
                    <a:p>
                      <a:pPr marL="0" lvl="0" indent="0" algn="just" defTabSz="914400" rtl="0" eaLnBrk="1" latinLnBrk="0" hangingPunct="1">
                        <a:spcBef>
                          <a:spcPts val="600"/>
                        </a:spcBef>
                        <a:spcAft>
                          <a:spcPts val="600"/>
                        </a:spcAft>
                        <a:buFont typeface="+mj-lt"/>
                        <a:buNone/>
                      </a:pPr>
                      <a:r>
                        <a:rPr lang="en-US" sz="2400" b="0" kern="1200" spc="15">
                          <a:solidFill>
                            <a:schemeClr val="tx1"/>
                          </a:solidFill>
                          <a:effectLst/>
                          <a:latin typeface="Times New Roman" panose="02020603050405020304" pitchFamily="18" charset="0"/>
                          <a:ea typeface="+mn-ea"/>
                          <a:cs typeface="+mn-cs"/>
                        </a:rPr>
                        <a:t>8</a:t>
                      </a:r>
                      <a:r>
                        <a:rPr lang="it-IT" sz="2400" b="0" kern="1200" spc="15">
                          <a:solidFill>
                            <a:schemeClr val="tx1"/>
                          </a:solidFill>
                          <a:effectLst/>
                          <a:latin typeface="Times New Roman" panose="02020603050405020304" pitchFamily="18" charset="0"/>
                          <a:ea typeface="+mn-ea"/>
                          <a:cs typeface="+mn-cs"/>
                        </a:rPr>
                        <a:t>. Công tác cải cách hành chính và giải quyết thủ tục hành chính của một số đơn vị còn tồn tại một số hạn chế, vẫn còn tình trạng giải quyết hồ sơ thủ tục hành chính trễ hẹn.</a:t>
                      </a:r>
                      <a:endParaRPr lang="vi-VN" sz="2400" b="0" kern="1200" spc="15">
                        <a:solidFill>
                          <a:schemeClr val="tx1"/>
                        </a:solidFill>
                        <a:effectLst/>
                        <a:latin typeface="Times New Roman" panose="02020603050405020304" pitchFamily="18" charset="0"/>
                        <a:ea typeface="+mn-ea"/>
                        <a:cs typeface="+mn-cs"/>
                      </a:endParaRPr>
                    </a:p>
                    <a:p>
                      <a:pPr marL="0" lvl="0" indent="0" algn="just" defTabSz="914400" rtl="0" eaLnBrk="1" latinLnBrk="0" hangingPunct="1">
                        <a:spcBef>
                          <a:spcPts val="600"/>
                        </a:spcBef>
                        <a:spcAft>
                          <a:spcPts val="600"/>
                        </a:spcAft>
                        <a:buFont typeface="+mj-lt"/>
                        <a:buNone/>
                      </a:pPr>
                      <a:r>
                        <a:rPr lang="it-IT" sz="2400" b="0" kern="1200" spc="15">
                          <a:solidFill>
                            <a:schemeClr val="tx1"/>
                          </a:solidFill>
                          <a:effectLst/>
                          <a:latin typeface="Times New Roman" panose="02020603050405020304" pitchFamily="18" charset="0"/>
                          <a:ea typeface="+mn-ea"/>
                          <a:cs typeface="+mn-cs"/>
                        </a:rPr>
                        <a:t>9. Sản phẩm du lịch chưa phong phú, chất lượng chưa cao, chưa đáp ứng nhu cầu của du khách, nhất là thiếu các khu vui chơi, giải trí quy mô lớn, các loại hình dịch vụ - du lịch về đêm.</a:t>
                      </a:r>
                      <a:endParaRPr lang="vi-VN" sz="2400" b="0" kern="1200" spc="15">
                        <a:solidFill>
                          <a:schemeClr val="tx1"/>
                        </a:solidFill>
                        <a:effectLst/>
                        <a:latin typeface="Times New Roman" panose="02020603050405020304" pitchFamily="18" charset="0"/>
                        <a:ea typeface="+mn-ea"/>
                        <a:cs typeface="+mn-cs"/>
                      </a:endParaRPr>
                    </a:p>
                    <a:p>
                      <a:pPr marL="0" lvl="0" indent="0" algn="just" defTabSz="914400" rtl="0" eaLnBrk="1" latinLnBrk="0" hangingPunct="1">
                        <a:spcBef>
                          <a:spcPts val="600"/>
                        </a:spcBef>
                        <a:spcAft>
                          <a:spcPts val="600"/>
                        </a:spcAft>
                        <a:buFont typeface="+mj-lt"/>
                        <a:buNone/>
                      </a:pPr>
                      <a:r>
                        <a:rPr lang="en-US" sz="2400" b="0" kern="1200" spc="15">
                          <a:solidFill>
                            <a:schemeClr val="tx1"/>
                          </a:solidFill>
                          <a:effectLst/>
                          <a:latin typeface="Times New Roman" panose="02020603050405020304" pitchFamily="18" charset="0"/>
                          <a:ea typeface="+mn-ea"/>
                          <a:cs typeface="+mn-cs"/>
                        </a:rPr>
                        <a:t>10</a:t>
                      </a:r>
                      <a:r>
                        <a:rPr lang="it-IT" sz="2400" b="0" kern="1200" spc="15">
                          <a:solidFill>
                            <a:schemeClr val="tx1"/>
                          </a:solidFill>
                          <a:effectLst/>
                          <a:latin typeface="Times New Roman" panose="02020603050405020304" pitchFamily="18" charset="0"/>
                          <a:ea typeface="+mn-ea"/>
                          <a:cs typeface="+mn-cs"/>
                        </a:rPr>
                        <a:t>. </a:t>
                      </a:r>
                      <a:r>
                        <a:rPr lang="en-US" sz="2400" b="0" kern="1200" spc="15">
                          <a:solidFill>
                            <a:schemeClr val="tx1"/>
                          </a:solidFill>
                          <a:effectLst/>
                          <a:latin typeface="Times New Roman" panose="02020603050405020304" pitchFamily="18" charset="0"/>
                          <a:ea typeface="+mn-ea"/>
                          <a:cs typeface="+mn-cs"/>
                        </a:rPr>
                        <a:t>Tình hình an ninh trật tự trên địa bàn có lúc, có nơi còn diễn biến phức tạp, tai nạn giao thông tăng cả 3 tiêu chí so với cùng kỳ. Một số đơn vị, địa phương chỉ đạo xử lý, giải quyết đơn thư khiếu nại, tố cáo còn chưa kịp thời, quyết liệt...</a:t>
                      </a:r>
                      <a:endParaRPr lang="en-US" sz="2400" b="0" kern="1200" spc="15" dirty="0">
                        <a:solidFill>
                          <a:schemeClr val="tx1"/>
                        </a:solidFill>
                        <a:effectLst/>
                        <a:latin typeface="Times New Roman" panose="02020603050405020304" pitchFamily="18" charset="0"/>
                        <a:ea typeface="+mn-ea"/>
                        <a:cs typeface="+mn-cs"/>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TextBox 1">
            <a:extLst>
              <a:ext uri="{FF2B5EF4-FFF2-40B4-BE49-F238E27FC236}">
                <a16:creationId xmlns:a16="http://schemas.microsoft.com/office/drawing/2014/main" id="{7E85904C-0816-BCFE-A790-528F626BBCB7}"/>
              </a:ext>
            </a:extLst>
          </p:cNvPr>
          <p:cNvSpPr txBox="1"/>
          <p:nvPr/>
        </p:nvSpPr>
        <p:spPr>
          <a:xfrm>
            <a:off x="513287" y="162384"/>
            <a:ext cx="1151609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D – TỒN TẠI, HẠN CHẾ (tt)</a:t>
            </a:r>
          </a:p>
        </p:txBody>
      </p:sp>
    </p:spTree>
    <p:extLst>
      <p:ext uri="{BB962C8B-B14F-4D97-AF65-F5344CB8AC3E}">
        <p14:creationId xmlns:p14="http://schemas.microsoft.com/office/powerpoint/2010/main" val="4292532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124D21E-909E-1450-16D0-117CABF0D840}"/>
              </a:ext>
            </a:extLst>
          </p:cNvPr>
          <p:cNvSpPr txBox="1"/>
          <p:nvPr/>
        </p:nvSpPr>
        <p:spPr>
          <a:xfrm>
            <a:off x="295588" y="842705"/>
            <a:ext cx="11600823" cy="5493812"/>
          </a:xfrm>
          <a:prstGeom prst="rect">
            <a:avLst/>
          </a:prstGeom>
          <a:noFill/>
        </p:spPr>
        <p:txBody>
          <a:bodyPr wrap="square" rtlCol="0">
            <a:spAutoFit/>
          </a:bodyPr>
          <a:lstStyle/>
          <a:p>
            <a:pPr lvl="1" indent="-457200" algn="just">
              <a:spcBef>
                <a:spcPts val="600"/>
              </a:spcBef>
              <a:buFont typeface="Wingdings" pitchFamily="2" charset="2"/>
              <a:buChar char="Ø"/>
              <a:defRPr/>
            </a:pPr>
            <a:r>
              <a:rPr lang="it-IT" sz="3200" b="1" i="1" dirty="0">
                <a:latin typeface="Times New Roman" panose="02020603050405020304" pitchFamily="18" charset="0"/>
                <a:cs typeface="Times New Roman" panose="02020603050405020304" pitchFamily="18" charset="0"/>
              </a:rPr>
              <a:t>Nguyên nhân của những tồn tại, hạn chế nêu trên</a:t>
            </a:r>
            <a:r>
              <a:rPr lang="it-IT" sz="3200" dirty="0">
                <a:latin typeface="Times New Roman" panose="02020603050405020304" pitchFamily="18" charset="0"/>
                <a:cs typeface="Times New Roman" panose="02020603050405020304" pitchFamily="18" charset="0"/>
              </a:rPr>
              <a:t> là </a:t>
            </a:r>
            <a:r>
              <a:rPr lang="it-IT" sz="3200">
                <a:latin typeface="Times New Roman" panose="02020603050405020304" pitchFamily="18" charset="0"/>
                <a:cs typeface="Times New Roman" panose="02020603050405020304" pitchFamily="18" charset="0"/>
              </a:rPr>
              <a:t>do </a:t>
            </a:r>
            <a:endParaRPr lang="it-IT" sz="3200" dirty="0">
              <a:latin typeface="Times New Roman" panose="02020603050405020304" pitchFamily="18" charset="0"/>
              <a:cs typeface="Times New Roman" panose="02020603050405020304" pitchFamily="18" charset="0"/>
            </a:endParaRPr>
          </a:p>
          <a:p>
            <a:pPr marL="457200" indent="-457200">
              <a:spcBef>
                <a:spcPts val="600"/>
              </a:spcBef>
              <a:spcAft>
                <a:spcPts val="600"/>
              </a:spcAft>
              <a:buFont typeface="+mj-lt"/>
              <a:buAutoNum type="arabicPeriod"/>
            </a:pPr>
            <a:r>
              <a:rPr lang="it-IT" sz="2400" dirty="0">
                <a:latin typeface="Times New Roman" panose="02020603050405020304" pitchFamily="18" charset="0"/>
                <a:cs typeface="Times New Roman" panose="02020603050405020304" pitchFamily="18" charset="0"/>
              </a:rPr>
              <a:t>Tình hình </a:t>
            </a:r>
            <a:r>
              <a:rPr lang="vi-VN" sz="2400" dirty="0">
                <a:latin typeface="Times New Roman" panose="02020603050405020304" pitchFamily="18" charset="0"/>
                <a:cs typeface="Times New Roman" panose="02020603050405020304" pitchFamily="18" charset="0"/>
              </a:rPr>
              <a:t>kinh tế thế giới còn nhiều khó khăn, một số quốc gia lớn có dấu hiệu suy thoái ảnh hưởng đến thương mại và sản xuất kinh doanh của các doanh nghiệp trong tỉnh</a:t>
            </a:r>
          </a:p>
          <a:p>
            <a:pPr marL="457200" indent="-457200">
              <a:spcBef>
                <a:spcPts val="600"/>
              </a:spcBef>
              <a:spcAft>
                <a:spcPts val="600"/>
              </a:spcAft>
              <a:buFont typeface="+mj-lt"/>
              <a:buAutoNum type="arabicPeriod"/>
            </a:pPr>
            <a:r>
              <a:rPr lang="vi-VN" sz="2400" dirty="0">
                <a:latin typeface="Times New Roman" panose="02020603050405020304" pitchFamily="18" charset="0"/>
                <a:cs typeface="Times New Roman" panose="02020603050405020304" pitchFamily="18" charset="0"/>
              </a:rPr>
              <a:t>Giá cả thức ăn gia súc tăng cao, nhưng chiều ngược lại giá sản phẩm chăn nuôi giảm</a:t>
            </a:r>
          </a:p>
          <a:p>
            <a:pPr marL="457200" indent="-457200">
              <a:spcBef>
                <a:spcPts val="600"/>
              </a:spcBef>
              <a:spcAft>
                <a:spcPts val="600"/>
              </a:spcAft>
              <a:buFont typeface="+mj-lt"/>
              <a:buAutoNum type="arabicPeriod"/>
            </a:pPr>
            <a:r>
              <a:rPr lang="vi-VN" sz="2400" dirty="0">
                <a:latin typeface="Times New Roman" panose="02020603050405020304" pitchFamily="18" charset="0"/>
                <a:cs typeface="Times New Roman" panose="02020603050405020304" pitchFamily="18" charset="0"/>
              </a:rPr>
              <a:t>Thị trường bất động sản trầm lắng</a:t>
            </a:r>
          </a:p>
          <a:p>
            <a:pPr marL="457200" indent="-457200">
              <a:spcBef>
                <a:spcPts val="600"/>
              </a:spcBef>
              <a:spcAft>
                <a:spcPts val="600"/>
              </a:spcAft>
              <a:buFont typeface="+mj-lt"/>
              <a:buAutoNum type="arabicPeriod"/>
            </a:pPr>
            <a:r>
              <a:rPr lang="vi-VN" sz="2400" dirty="0">
                <a:latin typeface="Times New Roman" panose="02020603050405020304" pitchFamily="18" charset="0"/>
                <a:cs typeface="Times New Roman" panose="02020603050405020304" pitchFamily="18" charset="0"/>
              </a:rPr>
              <a:t>Khó khăn về việc làm và thu nhập dẫn đến người tiêu dùng thắt chặt chi tiêu dẫn đến sức mua có xu hướng giảm so với </a:t>
            </a:r>
            <a:r>
              <a:rPr lang="vi-VN" sz="2400">
                <a:latin typeface="Times New Roman" panose="02020603050405020304" pitchFamily="18" charset="0"/>
                <a:cs typeface="Times New Roman" panose="02020603050405020304" pitchFamily="18" charset="0"/>
              </a:rPr>
              <a:t>cùng kỳ</a:t>
            </a:r>
          </a:p>
          <a:p>
            <a:pPr marL="457200" indent="-457200">
              <a:spcBef>
                <a:spcPts val="600"/>
              </a:spcBef>
              <a:spcAft>
                <a:spcPts val="600"/>
              </a:spcAft>
              <a:buFont typeface="+mj-lt"/>
              <a:buAutoNum type="arabicPeriod"/>
            </a:pPr>
            <a:r>
              <a:rPr lang="en-US" sz="2400">
                <a:latin typeface="Times New Roman" panose="02020603050405020304" pitchFamily="18" charset="0"/>
                <a:cs typeface="Times New Roman" panose="02020603050405020304" pitchFamily="18" charset="0"/>
              </a:rPr>
              <a:t>Việc triển khai các Chương trình mục tiêu quốc gia gặp nhiều khó khăn do c</a:t>
            </a:r>
            <a:r>
              <a:rPr lang="vi-VN" sz="2400">
                <a:latin typeface="Times New Roman" panose="02020603050405020304" pitchFamily="18" charset="0"/>
                <a:cs typeface="Times New Roman" panose="02020603050405020304" pitchFamily="18" charset="0"/>
              </a:rPr>
              <a:t>ác văn bản hướng dẫn của các Bộ, ngành Trung ương nhiều nhưng ban hành còn chậm, chưa cụ thể, rõ ràng</a:t>
            </a:r>
            <a:endParaRPr lang="vi-VN" sz="2400" dirty="0">
              <a:latin typeface="Times New Roman" panose="02020603050405020304" pitchFamily="18" charset="0"/>
              <a:cs typeface="Times New Roman" panose="02020603050405020304" pitchFamily="18" charset="0"/>
            </a:endParaRPr>
          </a:p>
          <a:p>
            <a:pPr marL="457200" indent="-457200">
              <a:spcBef>
                <a:spcPts val="600"/>
              </a:spcBef>
              <a:spcAft>
                <a:spcPts val="600"/>
              </a:spcAft>
              <a:buFont typeface="+mj-lt"/>
              <a:buAutoNum type="arabicPeriod"/>
            </a:pPr>
            <a:r>
              <a:rPr lang="vi-VN" sz="2400" dirty="0">
                <a:latin typeface="Times New Roman" panose="02020603050405020304" pitchFamily="18" charset="0"/>
                <a:cs typeface="Times New Roman" panose="02020603050405020304" pitchFamily="18" charset="0"/>
              </a:rPr>
              <a:t>M</a:t>
            </a:r>
            <a:r>
              <a:rPr lang="it-IT" sz="2400" dirty="0">
                <a:latin typeface="Times New Roman" panose="02020603050405020304" pitchFamily="18" charset="0"/>
                <a:cs typeface="Times New Roman" panose="02020603050405020304" pitchFamily="18" charset="0"/>
              </a:rPr>
              <a:t>ột số </a:t>
            </a:r>
            <a:r>
              <a:rPr lang="vi-VN" sz="2400" dirty="0">
                <a:latin typeface="Times New Roman" panose="02020603050405020304" pitchFamily="18" charset="0"/>
                <a:cs typeface="Times New Roman" panose="02020603050405020304" pitchFamily="18" charset="0"/>
              </a:rPr>
              <a:t>cơ quan</a:t>
            </a:r>
            <a:r>
              <a:rPr lang="it-IT" sz="2400" dirty="0">
                <a:latin typeface="Times New Roman" panose="02020603050405020304" pitchFamily="18" charset="0"/>
                <a:cs typeface="Times New Roman" panose="02020603050405020304" pitchFamily="18" charset="0"/>
              </a:rPr>
              <a:t> và địa phương triển khai thực hiện nhiệm vụ được giao chưa đồng bộ, chặt chẽ; chỉ đạo xử lý một số vấn đề tồn tại chưa kịp thời, thiếu tập trung, kiên </a:t>
            </a:r>
            <a:r>
              <a:rPr lang="it-IT" sz="2400">
                <a:latin typeface="Times New Roman" panose="02020603050405020304" pitchFamily="18" charset="0"/>
                <a:cs typeface="Times New Roman" panose="02020603050405020304" pitchFamily="18" charset="0"/>
              </a:rPr>
              <a:t>quyết...</a:t>
            </a:r>
            <a:endParaRPr lang="it-IT" sz="2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C05F405-77A8-295C-5EC2-552D05A0E53C}"/>
              </a:ext>
            </a:extLst>
          </p:cNvPr>
          <p:cNvSpPr txBox="1"/>
          <p:nvPr/>
        </p:nvSpPr>
        <p:spPr>
          <a:xfrm>
            <a:off x="613955" y="278962"/>
            <a:ext cx="764920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D – TỒN TẠI, HẠN CHẾ (tt)</a:t>
            </a:r>
          </a:p>
        </p:txBody>
      </p:sp>
    </p:spTree>
    <p:extLst>
      <p:ext uri="{BB962C8B-B14F-4D97-AF65-F5344CB8AC3E}">
        <p14:creationId xmlns:p14="http://schemas.microsoft.com/office/powerpoint/2010/main" val="33978642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hidden="1">
            <a:extLst>
              <a:ext uri="{FF2B5EF4-FFF2-40B4-BE49-F238E27FC236}">
                <a16:creationId xmlns:a16="http://schemas.microsoft.com/office/drawing/2014/main" id="{2370DE8C-E81A-4D58-A227-5CD8F3D79F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7" name="Object 1" hidden="1">
                        <a:extLst>
                          <a:ext uri="{FF2B5EF4-FFF2-40B4-BE49-F238E27FC236}">
                            <a16:creationId xmlns:a16="http://schemas.microsoft.com/office/drawing/2014/main" id="{2370DE8C-E81A-4D58-A227-5CD8F3D79F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C7EF3BED-81DF-2DD1-C4B4-7B19AE4E2F47}"/>
              </a:ext>
            </a:extLst>
          </p:cNvPr>
          <p:cNvSpPr/>
          <p:nvPr/>
        </p:nvSpPr>
        <p:spPr>
          <a:xfrm>
            <a:off x="0" y="2131519"/>
            <a:ext cx="5578677" cy="147574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ED73C0-6DEB-F036-A81D-A84B4FA62951}"/>
              </a:ext>
            </a:extLst>
          </p:cNvPr>
          <p:cNvSpPr/>
          <p:nvPr/>
        </p:nvSpPr>
        <p:spPr>
          <a:xfrm>
            <a:off x="308518" y="2456151"/>
            <a:ext cx="5240573" cy="954107"/>
          </a:xfrm>
          <a:prstGeom prst="rect">
            <a:avLst/>
          </a:prstGeom>
        </p:spPr>
        <p:txBody>
          <a:bodyPr wrap="square">
            <a:spAutoFit/>
          </a:bodyPr>
          <a:lstStyle/>
          <a:p>
            <a:pPr algn="ctr"/>
            <a:r>
              <a:rPr lang="en-US" sz="2800" b="1" spc="-10">
                <a:solidFill>
                  <a:srgbClr val="FF0000"/>
                </a:solidFill>
                <a:latin typeface="Times New Roman" panose="02020603050405020304" pitchFamily="18" charset="0"/>
                <a:cs typeface="Times New Roman" panose="02020603050405020304" pitchFamily="18" charset="0"/>
              </a:rPr>
              <a:t>NHIỆM VỤ, GIẢI PHÁP TRỌNG TÂM NĂM 2024</a:t>
            </a:r>
            <a:endParaRPr lang="en-US" sz="4000" b="1">
              <a:solidFill>
                <a:srgbClr val="FF0000"/>
              </a:solidFill>
              <a:latin typeface="Times New Roman" panose="02020603050405020304" pitchFamily="18" charset="0"/>
              <a:cs typeface="Times New Roman" pitchFamily="18" charset="0"/>
            </a:endParaRPr>
          </a:p>
        </p:txBody>
      </p:sp>
      <p:sp>
        <p:nvSpPr>
          <p:cNvPr id="5" name="Rectangle 4">
            <a:extLst>
              <a:ext uri="{FF2B5EF4-FFF2-40B4-BE49-F238E27FC236}">
                <a16:creationId xmlns:a16="http://schemas.microsoft.com/office/drawing/2014/main" id="{00568357-6F46-CC25-AEB3-C1F680836026}"/>
              </a:ext>
            </a:extLst>
          </p:cNvPr>
          <p:cNvSpPr/>
          <p:nvPr/>
        </p:nvSpPr>
        <p:spPr bwMode="auto">
          <a:xfrm>
            <a:off x="0" y="1329831"/>
            <a:ext cx="1960430" cy="801687"/>
          </a:xfrm>
          <a:prstGeom prst="rect">
            <a:avLst/>
          </a:prstGeom>
          <a:gradFill flip="none" rotWithShape="1">
            <a:gsLst>
              <a:gs pos="20000">
                <a:srgbClr val="11AFEE">
                  <a:shade val="30000"/>
                  <a:satMod val="115000"/>
                  <a:lumMod val="80000"/>
                </a:srgbClr>
              </a:gs>
              <a:gs pos="100000">
                <a:srgbClr val="11AFEE">
                  <a:shade val="100000"/>
                  <a:satMod val="115000"/>
                </a:srgbClr>
              </a:gs>
            </a:gsLst>
            <a:lin ang="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6" name="Freeform 14">
            <a:extLst>
              <a:ext uri="{FF2B5EF4-FFF2-40B4-BE49-F238E27FC236}">
                <a16:creationId xmlns:a16="http://schemas.microsoft.com/office/drawing/2014/main" id="{9412CF5D-F479-7C1F-DFC6-BDFB9796AB94}"/>
              </a:ext>
            </a:extLst>
          </p:cNvPr>
          <p:cNvSpPr/>
          <p:nvPr/>
        </p:nvSpPr>
        <p:spPr bwMode="auto">
          <a:xfrm>
            <a:off x="1960430" y="473785"/>
            <a:ext cx="1001712" cy="804862"/>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 fmla="*/ 0 w 1002506"/>
              <a:gd name="connsiteY0" fmla="*/ 0 h 823912"/>
              <a:gd name="connsiteX1" fmla="*/ 792956 w 1002506"/>
              <a:gd name="connsiteY1" fmla="*/ 4762 h 823912"/>
              <a:gd name="connsiteX2" fmla="*/ 1002506 w 1002506"/>
              <a:gd name="connsiteY2" fmla="*/ 404812 h 823912"/>
              <a:gd name="connsiteX3" fmla="*/ 792956 w 1002506"/>
              <a:gd name="connsiteY3" fmla="*/ 823912 h 823912"/>
              <a:gd name="connsiteX4" fmla="*/ 5556 w 1002506"/>
              <a:gd name="connsiteY4" fmla="*/ 823912 h 823912"/>
              <a:gd name="connsiteX5" fmla="*/ 0 w 1002506"/>
              <a:gd name="connsiteY5" fmla="*/ 0 h 823912"/>
              <a:gd name="connsiteX0" fmla="*/ 0 w 997744"/>
              <a:gd name="connsiteY0" fmla="*/ 1 h 819150"/>
              <a:gd name="connsiteX1" fmla="*/ 788194 w 997744"/>
              <a:gd name="connsiteY1" fmla="*/ 0 h 819150"/>
              <a:gd name="connsiteX2" fmla="*/ 997744 w 997744"/>
              <a:gd name="connsiteY2" fmla="*/ 400050 h 819150"/>
              <a:gd name="connsiteX3" fmla="*/ 788194 w 997744"/>
              <a:gd name="connsiteY3" fmla="*/ 819150 h 819150"/>
              <a:gd name="connsiteX4" fmla="*/ 794 w 997744"/>
              <a:gd name="connsiteY4" fmla="*/ 819150 h 819150"/>
              <a:gd name="connsiteX5" fmla="*/ 0 w 997744"/>
              <a:gd name="connsiteY5" fmla="*/ 1 h 819150"/>
              <a:gd name="connsiteX0" fmla="*/ 3980 w 1001724"/>
              <a:gd name="connsiteY0" fmla="*/ 1 h 819150"/>
              <a:gd name="connsiteX1" fmla="*/ 792174 w 1001724"/>
              <a:gd name="connsiteY1" fmla="*/ 0 h 819150"/>
              <a:gd name="connsiteX2" fmla="*/ 1001724 w 1001724"/>
              <a:gd name="connsiteY2" fmla="*/ 400050 h 819150"/>
              <a:gd name="connsiteX3" fmla="*/ 792174 w 1001724"/>
              <a:gd name="connsiteY3" fmla="*/ 819150 h 819150"/>
              <a:gd name="connsiteX4" fmla="*/ 11 w 1001724"/>
              <a:gd name="connsiteY4" fmla="*/ 797719 h 819150"/>
              <a:gd name="connsiteX5" fmla="*/ 3980 w 1001724"/>
              <a:gd name="connsiteY5" fmla="*/ 1 h 819150"/>
              <a:gd name="connsiteX0" fmla="*/ 3980 w 1001724"/>
              <a:gd name="connsiteY0" fmla="*/ 1 h 804862"/>
              <a:gd name="connsiteX1" fmla="*/ 792174 w 1001724"/>
              <a:gd name="connsiteY1" fmla="*/ 0 h 804862"/>
              <a:gd name="connsiteX2" fmla="*/ 1001724 w 1001724"/>
              <a:gd name="connsiteY2" fmla="*/ 400050 h 804862"/>
              <a:gd name="connsiteX3" fmla="*/ 799318 w 1001724"/>
              <a:gd name="connsiteY3" fmla="*/ 804862 h 804862"/>
              <a:gd name="connsiteX4" fmla="*/ 11 w 1001724"/>
              <a:gd name="connsiteY4" fmla="*/ 797719 h 804862"/>
              <a:gd name="connsiteX5" fmla="*/ 3980 w 1001724"/>
              <a:gd name="connsiteY5" fmla="*/ 1 h 804862"/>
              <a:gd name="connsiteX0" fmla="*/ 0 w 1016794"/>
              <a:gd name="connsiteY0" fmla="*/ 0 h 807242"/>
              <a:gd name="connsiteX1" fmla="*/ 807244 w 1016794"/>
              <a:gd name="connsiteY1" fmla="*/ 2380 h 807242"/>
              <a:gd name="connsiteX2" fmla="*/ 1016794 w 1016794"/>
              <a:gd name="connsiteY2" fmla="*/ 402430 h 807242"/>
              <a:gd name="connsiteX3" fmla="*/ 814388 w 1016794"/>
              <a:gd name="connsiteY3" fmla="*/ 807242 h 807242"/>
              <a:gd name="connsiteX4" fmla="*/ 15081 w 1016794"/>
              <a:gd name="connsiteY4" fmla="*/ 800099 h 807242"/>
              <a:gd name="connsiteX5" fmla="*/ 0 w 1016794"/>
              <a:gd name="connsiteY5" fmla="*/ 0 h 807242"/>
              <a:gd name="connsiteX0" fmla="*/ 3981 w 1001725"/>
              <a:gd name="connsiteY0" fmla="*/ 0 h 807242"/>
              <a:gd name="connsiteX1" fmla="*/ 792175 w 1001725"/>
              <a:gd name="connsiteY1" fmla="*/ 2380 h 807242"/>
              <a:gd name="connsiteX2" fmla="*/ 1001725 w 1001725"/>
              <a:gd name="connsiteY2" fmla="*/ 402430 h 807242"/>
              <a:gd name="connsiteX3" fmla="*/ 799319 w 1001725"/>
              <a:gd name="connsiteY3" fmla="*/ 807242 h 807242"/>
              <a:gd name="connsiteX4" fmla="*/ 12 w 1001725"/>
              <a:gd name="connsiteY4" fmla="*/ 800099 h 807242"/>
              <a:gd name="connsiteX5" fmla="*/ 3981 w 1001725"/>
              <a:gd name="connsiteY5" fmla="*/ 0 h 807242"/>
              <a:gd name="connsiteX0" fmla="*/ 0 w 1007269"/>
              <a:gd name="connsiteY0" fmla="*/ 0 h 807242"/>
              <a:gd name="connsiteX1" fmla="*/ 797719 w 1007269"/>
              <a:gd name="connsiteY1" fmla="*/ 2380 h 807242"/>
              <a:gd name="connsiteX2" fmla="*/ 1007269 w 1007269"/>
              <a:gd name="connsiteY2" fmla="*/ 402430 h 807242"/>
              <a:gd name="connsiteX3" fmla="*/ 804863 w 1007269"/>
              <a:gd name="connsiteY3" fmla="*/ 807242 h 807242"/>
              <a:gd name="connsiteX4" fmla="*/ 5556 w 1007269"/>
              <a:gd name="connsiteY4" fmla="*/ 800099 h 807242"/>
              <a:gd name="connsiteX5" fmla="*/ 0 w 1007269"/>
              <a:gd name="connsiteY5" fmla="*/ 0 h 807242"/>
              <a:gd name="connsiteX0" fmla="*/ 1611 w 1001736"/>
              <a:gd name="connsiteY0" fmla="*/ 2383 h 804862"/>
              <a:gd name="connsiteX1" fmla="*/ 792186 w 1001736"/>
              <a:gd name="connsiteY1" fmla="*/ 0 h 804862"/>
              <a:gd name="connsiteX2" fmla="*/ 1001736 w 1001736"/>
              <a:gd name="connsiteY2" fmla="*/ 400050 h 804862"/>
              <a:gd name="connsiteX3" fmla="*/ 799330 w 1001736"/>
              <a:gd name="connsiteY3" fmla="*/ 804862 h 804862"/>
              <a:gd name="connsiteX4" fmla="*/ 23 w 1001736"/>
              <a:gd name="connsiteY4" fmla="*/ 797719 h 804862"/>
              <a:gd name="connsiteX5" fmla="*/ 1611 w 1001736"/>
              <a:gd name="connsiteY5" fmla="*/ 2383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11AFEE"/>
          </a:soli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8" name="TextBox 42">
            <a:extLst>
              <a:ext uri="{FF2B5EF4-FFF2-40B4-BE49-F238E27FC236}">
                <a16:creationId xmlns:a16="http://schemas.microsoft.com/office/drawing/2014/main" id="{DD9DC42D-6B32-D0D8-CA99-BF990F83F37A}"/>
              </a:ext>
            </a:extLst>
          </p:cNvPr>
          <p:cNvSpPr txBox="1">
            <a:spLocks noChangeArrowheads="1"/>
          </p:cNvSpPr>
          <p:nvPr/>
        </p:nvSpPr>
        <p:spPr bwMode="auto">
          <a:xfrm>
            <a:off x="1987419" y="512769"/>
            <a:ext cx="841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r>
              <a:rPr lang="en-US" sz="3600" b="1" kern="0">
                <a:solidFill>
                  <a:srgbClr val="FFFF00"/>
                </a:solidFill>
                <a:latin typeface="Verdana" pitchFamily="34" charset="0"/>
              </a:rPr>
              <a:t>02</a:t>
            </a:r>
          </a:p>
        </p:txBody>
      </p:sp>
      <p:sp>
        <p:nvSpPr>
          <p:cNvPr id="9" name="Freeform 17">
            <a:extLst>
              <a:ext uri="{FF2B5EF4-FFF2-40B4-BE49-F238E27FC236}">
                <a16:creationId xmlns:a16="http://schemas.microsoft.com/office/drawing/2014/main" id="{AEB693ED-476B-E950-769B-2EB75A7D8DE8}"/>
              </a:ext>
            </a:extLst>
          </p:cNvPr>
          <p:cNvSpPr/>
          <p:nvPr/>
        </p:nvSpPr>
        <p:spPr bwMode="auto">
          <a:xfrm>
            <a:off x="0" y="473785"/>
            <a:ext cx="1960430" cy="1639977"/>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 fmla="*/ 4762 w 3657600"/>
              <a:gd name="connsiteY0" fmla="*/ 2629514 h 2629514"/>
              <a:gd name="connsiteX1" fmla="*/ 0 w 3657600"/>
              <a:gd name="connsiteY1" fmla="*/ 1828800 h 2629514"/>
              <a:gd name="connsiteX2" fmla="*/ 3657600 w 3657600"/>
              <a:gd name="connsiteY2" fmla="*/ 0 h 2629514"/>
              <a:gd name="connsiteX3" fmla="*/ 3657600 w 3657600"/>
              <a:gd name="connsiteY3" fmla="*/ 796413 h 2629514"/>
              <a:gd name="connsiteX4" fmla="*/ 4762 w 3657600"/>
              <a:gd name="connsiteY4" fmla="*/ 2629514 h 2629514"/>
              <a:gd name="connsiteX0" fmla="*/ 137 w 3667263"/>
              <a:gd name="connsiteY0" fmla="*/ 2624751 h 2624751"/>
              <a:gd name="connsiteX1" fmla="*/ 9663 w 3667263"/>
              <a:gd name="connsiteY1" fmla="*/ 1828800 h 2624751"/>
              <a:gd name="connsiteX2" fmla="*/ 3667263 w 3667263"/>
              <a:gd name="connsiteY2" fmla="*/ 0 h 2624751"/>
              <a:gd name="connsiteX3" fmla="*/ 3667263 w 3667263"/>
              <a:gd name="connsiteY3" fmla="*/ 796413 h 2624751"/>
              <a:gd name="connsiteX4" fmla="*/ 137 w 3667263"/>
              <a:gd name="connsiteY4" fmla="*/ 2624751 h 2624751"/>
              <a:gd name="connsiteX0" fmla="*/ 4761 w 3657600"/>
              <a:gd name="connsiteY0" fmla="*/ 2634276 h 2634276"/>
              <a:gd name="connsiteX1" fmla="*/ 0 w 3657600"/>
              <a:gd name="connsiteY1" fmla="*/ 1828800 h 2634276"/>
              <a:gd name="connsiteX2" fmla="*/ 3657600 w 3657600"/>
              <a:gd name="connsiteY2" fmla="*/ 0 h 2634276"/>
              <a:gd name="connsiteX3" fmla="*/ 3657600 w 3657600"/>
              <a:gd name="connsiteY3" fmla="*/ 796413 h 2634276"/>
              <a:gd name="connsiteX4" fmla="*/ 4761 w 3657600"/>
              <a:gd name="connsiteY4" fmla="*/ 2634276 h 2634276"/>
              <a:gd name="connsiteX0" fmla="*/ 459 w 3653298"/>
              <a:gd name="connsiteY0" fmla="*/ 2634276 h 2634276"/>
              <a:gd name="connsiteX1" fmla="*/ 460 w 3653298"/>
              <a:gd name="connsiteY1" fmla="*/ 1828800 h 2634276"/>
              <a:gd name="connsiteX2" fmla="*/ 3653298 w 3653298"/>
              <a:gd name="connsiteY2" fmla="*/ 0 h 2634276"/>
              <a:gd name="connsiteX3" fmla="*/ 3653298 w 3653298"/>
              <a:gd name="connsiteY3" fmla="*/ 796413 h 2634276"/>
              <a:gd name="connsiteX4" fmla="*/ 459 w 3653298"/>
              <a:gd name="connsiteY4" fmla="*/ 2634276 h 2634276"/>
              <a:gd name="connsiteX0" fmla="*/ 1 w 3652840"/>
              <a:gd name="connsiteY0" fmla="*/ 2634276 h 2634276"/>
              <a:gd name="connsiteX1" fmla="*/ 2299608 w 3652840"/>
              <a:gd name="connsiteY1" fmla="*/ 683740 h 2634276"/>
              <a:gd name="connsiteX2" fmla="*/ 3652840 w 3652840"/>
              <a:gd name="connsiteY2" fmla="*/ 0 h 2634276"/>
              <a:gd name="connsiteX3" fmla="*/ 3652840 w 3652840"/>
              <a:gd name="connsiteY3" fmla="*/ 796413 h 2634276"/>
              <a:gd name="connsiteX4" fmla="*/ 1 w 3652840"/>
              <a:gd name="connsiteY4" fmla="*/ 2634276 h 2634276"/>
              <a:gd name="connsiteX0" fmla="*/ 0 w 3652839"/>
              <a:gd name="connsiteY0" fmla="*/ 2634276 h 2634276"/>
              <a:gd name="connsiteX1" fmla="*/ 2299607 w 3652839"/>
              <a:gd name="connsiteY1" fmla="*/ 683740 h 2634276"/>
              <a:gd name="connsiteX2" fmla="*/ 3652839 w 3652839"/>
              <a:gd name="connsiteY2" fmla="*/ 0 h 2634276"/>
              <a:gd name="connsiteX3" fmla="*/ 3652839 w 3652839"/>
              <a:gd name="connsiteY3" fmla="*/ 796413 h 2634276"/>
              <a:gd name="connsiteX4" fmla="*/ 0 w 3652839"/>
              <a:gd name="connsiteY4" fmla="*/ 2634276 h 2634276"/>
              <a:gd name="connsiteX0" fmla="*/ 0 w 1672869"/>
              <a:gd name="connsiteY0" fmla="*/ 1640359 h 1640359"/>
              <a:gd name="connsiteX1" fmla="*/ 319637 w 1672869"/>
              <a:gd name="connsiteY1" fmla="*/ 683740 h 1640359"/>
              <a:gd name="connsiteX2" fmla="*/ 1672869 w 1672869"/>
              <a:gd name="connsiteY2" fmla="*/ 0 h 1640359"/>
              <a:gd name="connsiteX3" fmla="*/ 1672869 w 1672869"/>
              <a:gd name="connsiteY3" fmla="*/ 796413 h 1640359"/>
              <a:gd name="connsiteX4" fmla="*/ 0 w 1672869"/>
              <a:gd name="connsiteY4" fmla="*/ 1640359 h 1640359"/>
              <a:gd name="connsiteX0" fmla="*/ 8837 w 1681706"/>
              <a:gd name="connsiteY0" fmla="*/ 1640359 h 1640359"/>
              <a:gd name="connsiteX1" fmla="*/ 0 w 1681706"/>
              <a:gd name="connsiteY1" fmla="*/ 861495 h 1640359"/>
              <a:gd name="connsiteX2" fmla="*/ 1681706 w 1681706"/>
              <a:gd name="connsiteY2" fmla="*/ 0 h 1640359"/>
              <a:gd name="connsiteX3" fmla="*/ 1681706 w 1681706"/>
              <a:gd name="connsiteY3" fmla="*/ 796413 h 1640359"/>
              <a:gd name="connsiteX4" fmla="*/ 8837 w 1681706"/>
              <a:gd name="connsiteY4" fmla="*/ 1640359 h 164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06" h="1640359">
                <a:moveTo>
                  <a:pt x="8837" y="1640359"/>
                </a:moveTo>
                <a:cubicBezTo>
                  <a:pt x="5891" y="1380738"/>
                  <a:pt x="2946" y="1121116"/>
                  <a:pt x="0" y="861495"/>
                </a:cubicBezTo>
                <a:lnTo>
                  <a:pt x="1681706" y="0"/>
                </a:lnTo>
                <a:lnTo>
                  <a:pt x="1681706" y="796413"/>
                </a:lnTo>
                <a:lnTo>
                  <a:pt x="8837" y="1640359"/>
                </a:lnTo>
                <a:close/>
              </a:path>
            </a:pathLst>
          </a:custGeom>
          <a:gradFill flip="none" rotWithShape="1">
            <a:gsLst>
              <a:gs pos="0">
                <a:srgbClr val="11AFEE">
                  <a:lumMod val="80000"/>
                </a:srgbClr>
              </a:gs>
              <a:gs pos="35000">
                <a:srgbClr val="11AFEE">
                  <a:shade val="67500"/>
                  <a:satMod val="115000"/>
                </a:srgbClr>
              </a:gs>
              <a:gs pos="70000">
                <a:srgbClr val="11AFEE">
                  <a:shade val="100000"/>
                  <a:satMod val="115000"/>
                </a:srgbClr>
              </a:gs>
            </a:gsLst>
            <a:lin ang="810000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10" name="Rectangle 9">
            <a:extLst>
              <a:ext uri="{FF2B5EF4-FFF2-40B4-BE49-F238E27FC236}">
                <a16:creationId xmlns:a16="http://schemas.microsoft.com/office/drawing/2014/main" id="{AB93E868-C3B5-B18D-8957-E69A45CFF9DE}"/>
              </a:ext>
            </a:extLst>
          </p:cNvPr>
          <p:cNvSpPr/>
          <p:nvPr/>
        </p:nvSpPr>
        <p:spPr>
          <a:xfrm>
            <a:off x="480719" y="904306"/>
            <a:ext cx="1313181" cy="646331"/>
          </a:xfrm>
          <a:prstGeom prst="rect">
            <a:avLst/>
          </a:prstGeom>
        </p:spPr>
        <p:txBody>
          <a:bodyPr wrap="none">
            <a:spAutoFit/>
            <a:scene3d>
              <a:camera prst="perspectiveContrastingRightFacing">
                <a:rot lat="1584000" lon="19024694" rev="232106"/>
              </a:camera>
              <a:lightRig rig="threePt" dir="t"/>
            </a:scene3d>
          </a:bodyPr>
          <a:lstStyle/>
          <a:p>
            <a:pPr algn="ctr">
              <a:defRPr/>
            </a:pPr>
            <a:r>
              <a:rPr lang="en-US" sz="3600" b="1" kern="0">
                <a:solidFill>
                  <a:srgbClr val="FFFF00"/>
                </a:solidFill>
                <a:effectLst>
                  <a:glow rad="114300">
                    <a:srgbClr val="095979">
                      <a:alpha val="80000"/>
                    </a:srgbClr>
                  </a:glow>
                </a:effectLst>
                <a:latin typeface="Arial" pitchFamily="34" charset="0"/>
                <a:cs typeface="Arial" pitchFamily="34" charset="0"/>
              </a:rPr>
              <a:t>Phần</a:t>
            </a:r>
          </a:p>
        </p:txBody>
      </p:sp>
      <p:pic>
        <p:nvPicPr>
          <p:cNvPr id="17" name="Picture 16" descr="A picture containing water, boat, outdoor, sunset&#10;&#10;Description automatically generated">
            <a:extLst>
              <a:ext uri="{FF2B5EF4-FFF2-40B4-BE49-F238E27FC236}">
                <a16:creationId xmlns:a16="http://schemas.microsoft.com/office/drawing/2014/main" id="{7BB10B8D-40BC-355F-AFFF-D6C74DD36E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6080" y="0"/>
            <a:ext cx="6615920" cy="6858000"/>
          </a:xfrm>
          <a:prstGeom prst="rect">
            <a:avLst/>
          </a:prstGeom>
        </p:spPr>
      </p:pic>
    </p:spTree>
    <p:extLst>
      <p:ext uri="{BB962C8B-B14F-4D97-AF65-F5344CB8AC3E}">
        <p14:creationId xmlns:p14="http://schemas.microsoft.com/office/powerpoint/2010/main" val="3898226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5B0C6AB-4906-5932-12D4-5FAF7DC72C97}"/>
              </a:ext>
            </a:extLst>
          </p:cNvPr>
          <p:cNvSpPr txBox="1"/>
          <p:nvPr/>
        </p:nvSpPr>
        <p:spPr>
          <a:xfrm>
            <a:off x="922326" y="205739"/>
            <a:ext cx="7122716"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1. Thực hiện chỉ tiêu HĐND và UBND tỉnh giao (tt)</a:t>
            </a:r>
          </a:p>
        </p:txBody>
      </p:sp>
      <p:graphicFrame>
        <p:nvGraphicFramePr>
          <p:cNvPr id="2" name="Table 1">
            <a:extLst>
              <a:ext uri="{FF2B5EF4-FFF2-40B4-BE49-F238E27FC236}">
                <a16:creationId xmlns:a16="http://schemas.microsoft.com/office/drawing/2014/main" id="{29E4ACC0-C0A2-E5F0-E57A-20685DA42050}"/>
              </a:ext>
            </a:extLst>
          </p:cNvPr>
          <p:cNvGraphicFramePr>
            <a:graphicFrameLocks noGrp="1"/>
          </p:cNvGraphicFramePr>
          <p:nvPr>
            <p:extLst>
              <p:ext uri="{D42A27DB-BD31-4B8C-83A1-F6EECF244321}">
                <p14:modId xmlns:p14="http://schemas.microsoft.com/office/powerpoint/2010/main" val="436125601"/>
              </p:ext>
            </p:extLst>
          </p:nvPr>
        </p:nvGraphicFramePr>
        <p:xfrm>
          <a:off x="510978" y="969827"/>
          <a:ext cx="11007105" cy="5631116"/>
        </p:xfrm>
        <a:graphic>
          <a:graphicData uri="http://schemas.openxmlformats.org/drawingml/2006/table">
            <a:tbl>
              <a:tblPr/>
              <a:tblGrid>
                <a:gridCol w="831261">
                  <a:extLst>
                    <a:ext uri="{9D8B030D-6E8A-4147-A177-3AD203B41FA5}">
                      <a16:colId xmlns:a16="http://schemas.microsoft.com/office/drawing/2014/main" val="3272236091"/>
                    </a:ext>
                  </a:extLst>
                </a:gridCol>
                <a:gridCol w="5247483">
                  <a:extLst>
                    <a:ext uri="{9D8B030D-6E8A-4147-A177-3AD203B41FA5}">
                      <a16:colId xmlns:a16="http://schemas.microsoft.com/office/drawing/2014/main" val="779660094"/>
                    </a:ext>
                  </a:extLst>
                </a:gridCol>
                <a:gridCol w="1268040">
                  <a:extLst>
                    <a:ext uri="{9D8B030D-6E8A-4147-A177-3AD203B41FA5}">
                      <a16:colId xmlns:a16="http://schemas.microsoft.com/office/drawing/2014/main" val="447712801"/>
                    </a:ext>
                  </a:extLst>
                </a:gridCol>
                <a:gridCol w="993515">
                  <a:extLst>
                    <a:ext uri="{9D8B030D-6E8A-4147-A177-3AD203B41FA5}">
                      <a16:colId xmlns:a16="http://schemas.microsoft.com/office/drawing/2014/main" val="4161218860"/>
                    </a:ext>
                  </a:extLst>
                </a:gridCol>
                <a:gridCol w="1316180">
                  <a:extLst>
                    <a:ext uri="{9D8B030D-6E8A-4147-A177-3AD203B41FA5}">
                      <a16:colId xmlns:a16="http://schemas.microsoft.com/office/drawing/2014/main" val="4292663772"/>
                    </a:ext>
                  </a:extLst>
                </a:gridCol>
                <a:gridCol w="1350626">
                  <a:extLst>
                    <a:ext uri="{9D8B030D-6E8A-4147-A177-3AD203B41FA5}">
                      <a16:colId xmlns:a16="http://schemas.microsoft.com/office/drawing/2014/main" val="1424978941"/>
                    </a:ext>
                  </a:extLst>
                </a:gridCol>
              </a:tblGrid>
              <a:tr h="563188">
                <a:tc>
                  <a:txBody>
                    <a:bodyPr/>
                    <a:lstStyle/>
                    <a:p>
                      <a:pPr algn="ctr" fontAlgn="ctr"/>
                      <a:r>
                        <a:rPr lang="vi-VN" sz="1600" b="1" i="0" u="none" strike="noStrike">
                          <a:solidFill>
                            <a:srgbClr val="000000"/>
                          </a:solidFill>
                          <a:effectLst/>
                          <a:latin typeface="Times New Roman" panose="02020603050405020304" pitchFamily="18" charset="0"/>
                        </a:rPr>
                        <a:t>STT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1" i="0" u="none" strike="noStrike">
                          <a:solidFill>
                            <a:srgbClr val="000000"/>
                          </a:solidFill>
                          <a:effectLst/>
                          <a:latin typeface="Times New Roman" panose="02020603050405020304" pitchFamily="18" charset="0"/>
                        </a:rPr>
                        <a:t>Chỉ tiêu</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1" i="0" u="none" strike="noStrike">
                          <a:solidFill>
                            <a:srgbClr val="000000"/>
                          </a:solidFill>
                          <a:effectLst/>
                          <a:latin typeface="Times New Roman" panose="02020603050405020304" pitchFamily="18" charset="0"/>
                        </a:rPr>
                        <a:t>Đơn vị</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1" i="0" u="none" strike="noStrike">
                          <a:solidFill>
                            <a:srgbClr val="000000"/>
                          </a:solidFill>
                          <a:effectLst/>
                          <a:latin typeface="Times New Roman" panose="02020603050405020304" pitchFamily="18" charset="0"/>
                        </a:rPr>
                        <a:t>Kế hoạch năm 2023</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1" i="0" u="none" strike="noStrike">
                          <a:solidFill>
                            <a:srgbClr val="000000"/>
                          </a:solidFill>
                          <a:effectLst/>
                          <a:latin typeface="Times New Roman" panose="02020603050405020304" pitchFamily="18" charset="0"/>
                        </a:rPr>
                        <a:t>Ước thực hiện cả năm 2023</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1" i="0" u="none" strike="noStrike">
                          <a:solidFill>
                            <a:srgbClr val="000000"/>
                          </a:solidFill>
                          <a:effectLst/>
                          <a:latin typeface="Times New Roman" panose="02020603050405020304" pitchFamily="18" charset="0"/>
                        </a:rPr>
                        <a:t>Kết quả</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659045"/>
                  </a:ext>
                </a:extLst>
              </a:tr>
              <a:tr h="214775">
                <a:tc>
                  <a:txBody>
                    <a:bodyPr/>
                    <a:lstStyle/>
                    <a:p>
                      <a:pPr algn="ctr" fontAlgn="ctr"/>
                      <a:r>
                        <a:rPr lang="vi-VN" sz="1400" b="0" i="1" u="none" strike="noStrike">
                          <a:solidFill>
                            <a:srgbClr val="000000"/>
                          </a:solidFill>
                          <a:effectLst/>
                          <a:latin typeface="Times New Roman" panose="02020603050405020304" pitchFamily="18" charset="0"/>
                        </a:rPr>
                        <a:t>1</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1" u="none" strike="noStrike">
                          <a:solidFill>
                            <a:srgbClr val="000000"/>
                          </a:solidFill>
                          <a:effectLst/>
                          <a:latin typeface="Times New Roman" panose="02020603050405020304" pitchFamily="18" charset="0"/>
                        </a:rPr>
                        <a:t>2</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1" u="none" strike="noStrike">
                          <a:solidFill>
                            <a:srgbClr val="000000"/>
                          </a:solidFill>
                          <a:effectLst/>
                          <a:latin typeface="Times New Roman" panose="02020603050405020304" pitchFamily="18" charset="0"/>
                        </a:rPr>
                        <a:t>3</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1" u="none" strike="noStrike">
                          <a:solidFill>
                            <a:srgbClr val="000000"/>
                          </a:solidFill>
                          <a:effectLst/>
                          <a:latin typeface="Times New Roman" panose="02020603050405020304" pitchFamily="18" charset="0"/>
                        </a:rPr>
                        <a:t>4</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1" u="none" strike="noStrike">
                          <a:solidFill>
                            <a:srgbClr val="000000"/>
                          </a:solidFill>
                          <a:effectLst/>
                          <a:latin typeface="Times New Roman" panose="02020603050405020304" pitchFamily="18" charset="0"/>
                        </a:rPr>
                        <a:t>5</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1" u="none" strike="noStrike">
                          <a:solidFill>
                            <a:srgbClr val="000000"/>
                          </a:solidFill>
                          <a:effectLst/>
                          <a:latin typeface="Times New Roman" panose="02020603050405020304" pitchFamily="18" charset="0"/>
                        </a:rPr>
                        <a:t>6</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5824257"/>
                  </a:ext>
                </a:extLst>
              </a:tr>
              <a:tr h="262502">
                <a:tc>
                  <a:txBody>
                    <a:bodyPr/>
                    <a:lstStyle/>
                    <a:p>
                      <a:pPr algn="ctr" fontAlgn="ctr"/>
                      <a:r>
                        <a:rPr lang="vi-VN" sz="1600" b="1" i="0" u="none" strike="noStrike">
                          <a:solidFill>
                            <a:srgbClr val="000000"/>
                          </a:solidFill>
                          <a:effectLst/>
                          <a:latin typeface="Times New Roman" panose="02020603050405020304" pitchFamily="18" charset="0"/>
                        </a:rPr>
                        <a:t>I</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600" b="1" i="0" u="none" strike="noStrike">
                          <a:solidFill>
                            <a:srgbClr val="000000"/>
                          </a:solidFill>
                          <a:effectLst/>
                          <a:latin typeface="Times New Roman" panose="02020603050405020304" pitchFamily="18" charset="0"/>
                        </a:rPr>
                        <a:t>CHỈ TIÊU HỘI ĐỒNG NHÂN DÂN TỈNH GIAO</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1" i="0" u="none" strike="noStrike">
                          <a:solidFill>
                            <a:srgbClr val="000000"/>
                          </a:solidFill>
                          <a:effectLst/>
                          <a:latin typeface="Times New Roman" panose="02020603050405020304" pitchFamily="18" charset="0"/>
                        </a:rPr>
                        <a:t> </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1" i="0" u="none" strike="noStrike">
                          <a:solidFill>
                            <a:srgbClr val="000000"/>
                          </a:solidFill>
                          <a:effectLst/>
                          <a:latin typeface="Times New Roman" panose="02020603050405020304" pitchFamily="18" charset="0"/>
                        </a:rPr>
                        <a:t> </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1" i="0" u="none" strike="noStrike">
                          <a:solidFill>
                            <a:srgbClr val="000000"/>
                          </a:solidFill>
                          <a:effectLst/>
                          <a:latin typeface="Times New Roman" panose="02020603050405020304" pitchFamily="18" charset="0"/>
                        </a:rPr>
                        <a:t> </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1" i="0" u="none" strike="noStrike">
                          <a:solidFill>
                            <a:srgbClr val="000000"/>
                          </a:solidFill>
                          <a:effectLst/>
                          <a:latin typeface="Times New Roman" panose="02020603050405020304" pitchFamily="18" charset="0"/>
                        </a:rPr>
                        <a:t> </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5868438"/>
                  </a:ext>
                </a:extLst>
              </a:tr>
              <a:tr h="397730">
                <a:tc>
                  <a:txBody>
                    <a:bodyPr/>
                    <a:lstStyle/>
                    <a:p>
                      <a:pPr algn="ctr" fontAlgn="ctr"/>
                      <a:r>
                        <a:rPr lang="vi-VN" sz="1800" b="0" i="0" u="none" strike="noStrike">
                          <a:solidFill>
                            <a:srgbClr val="000000"/>
                          </a:solidFill>
                          <a:effectLst/>
                          <a:latin typeface="Times New Roman" panose="02020603050405020304" pitchFamily="18" charset="0"/>
                        </a:rPr>
                        <a:t>6</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Duy trì mức sinh thay thế bình quân mỗi phụ nữ trong độ tuổi sinh đẻ có từ 2,0 đến 2,2 con</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Duy trì</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Duy trì</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532461"/>
                  </a:ext>
                </a:extLst>
              </a:tr>
              <a:tr h="278411">
                <a:tc>
                  <a:txBody>
                    <a:bodyPr/>
                    <a:lstStyle/>
                    <a:p>
                      <a:pPr algn="ctr" fontAlgn="ctr"/>
                      <a:r>
                        <a:rPr lang="vi-VN" sz="1800" b="0" i="0" u="none" strike="noStrike">
                          <a:solidFill>
                            <a:srgbClr val="000000"/>
                          </a:solidFill>
                          <a:effectLst/>
                          <a:latin typeface="Times New Roman" panose="02020603050405020304" pitchFamily="18" charset="0"/>
                        </a:rPr>
                        <a:t>7</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Tạo việc làm mới</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Người</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28.500</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32.029</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7807407"/>
                  </a:ext>
                </a:extLst>
              </a:tr>
              <a:tr h="278411">
                <a:tc>
                  <a:txBody>
                    <a:bodyPr/>
                    <a:lstStyle/>
                    <a:p>
                      <a:pPr algn="ctr" fontAlgn="ctr"/>
                      <a:r>
                        <a:rPr lang="vi-VN" sz="1800" b="0" i="0" u="none" strike="noStrike">
                          <a:solidFill>
                            <a:srgbClr val="000000"/>
                          </a:solidFill>
                          <a:effectLst/>
                          <a:latin typeface="Times New Roman" panose="02020603050405020304" pitchFamily="18" charset="0"/>
                        </a:rPr>
                        <a:t>8</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Tỷ lệ lao động đã qua đào tạo, bồi dưỡng nghề</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62</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62,17</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8988045"/>
                  </a:ext>
                </a:extLst>
              </a:tr>
              <a:tr h="278411">
                <a:tc>
                  <a:txBody>
                    <a:bodyPr/>
                    <a:lstStyle/>
                    <a:p>
                      <a:pPr algn="ctr" fontAlgn="ctr"/>
                      <a:r>
                        <a:rPr lang="vi-VN" sz="1800" b="0" i="0" u="none" strike="noStrike">
                          <a:solidFill>
                            <a:srgbClr val="000000"/>
                          </a:solidFill>
                          <a:effectLst/>
                          <a:latin typeface="Times New Roman" panose="02020603050405020304" pitchFamily="18" charset="0"/>
                        </a:rPr>
                        <a:t>9</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Giảm tỷ lệ hộ nghèo theo tiêu chí mới</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1,8</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2,53</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0067587"/>
                  </a:ext>
                </a:extLst>
              </a:tr>
              <a:tr h="278411">
                <a:tc>
                  <a:txBody>
                    <a:bodyPr/>
                    <a:lstStyle/>
                    <a:p>
                      <a:pPr algn="ctr" fontAlgn="ctr"/>
                      <a:r>
                        <a:rPr lang="vi-VN" sz="1800" b="0" i="0" u="none" strike="noStrike">
                          <a:solidFill>
                            <a:srgbClr val="000000"/>
                          </a:solidFill>
                          <a:effectLst/>
                          <a:latin typeface="Times New Roman" panose="02020603050405020304" pitchFamily="18" charset="0"/>
                        </a:rPr>
                        <a:t>10</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Tỷ lệ người lao động tham gia bảo hiểm xã hội</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18,21</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18,23</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6859516"/>
                  </a:ext>
                </a:extLst>
              </a:tr>
              <a:tr h="278411">
                <a:tc>
                  <a:txBody>
                    <a:bodyPr/>
                    <a:lstStyle/>
                    <a:p>
                      <a:pPr algn="ctr" fontAlgn="ctr"/>
                      <a:r>
                        <a:rPr lang="vi-VN" sz="1800" b="0" i="0" u="none" strike="noStrike">
                          <a:solidFill>
                            <a:srgbClr val="000000"/>
                          </a:solidFill>
                          <a:effectLst/>
                          <a:latin typeface="Times New Roman" panose="02020603050405020304" pitchFamily="18" charset="0"/>
                        </a:rPr>
                        <a:t>11</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Tỷ lệ dân số tham gia bảo hiểm y tế</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96,05</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96,07</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3649106"/>
                  </a:ext>
                </a:extLst>
              </a:tr>
              <a:tr h="278411">
                <a:tc>
                  <a:txBody>
                    <a:bodyPr/>
                    <a:lstStyle/>
                    <a:p>
                      <a:pPr algn="ctr" fontAlgn="ctr"/>
                      <a:r>
                        <a:rPr lang="vi-VN" sz="1800" b="0" i="0" u="none" strike="noStrike">
                          <a:solidFill>
                            <a:srgbClr val="000000"/>
                          </a:solidFill>
                          <a:effectLst/>
                          <a:latin typeface="Times New Roman" panose="02020603050405020304" pitchFamily="18" charset="0"/>
                        </a:rPr>
                        <a:t>12</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Tỷ lệ trạm y tế có bác sỹ</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100</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100</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711079"/>
                  </a:ext>
                </a:extLst>
              </a:tr>
              <a:tr h="278411">
                <a:tc>
                  <a:txBody>
                    <a:bodyPr/>
                    <a:lstStyle/>
                    <a:p>
                      <a:pPr algn="ctr" fontAlgn="ctr"/>
                      <a:r>
                        <a:rPr lang="vi-VN" sz="1800" b="0" i="0" u="none" strike="noStrike">
                          <a:solidFill>
                            <a:srgbClr val="000000"/>
                          </a:solidFill>
                          <a:effectLst/>
                          <a:latin typeface="Times New Roman" panose="02020603050405020304" pitchFamily="18" charset="0"/>
                        </a:rPr>
                        <a:t>13</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Tỷ lệ xã đạt chuẩn quốc gia về y tế</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100</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100</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3574098"/>
                  </a:ext>
                </a:extLst>
              </a:tr>
              <a:tr h="278411">
                <a:tc>
                  <a:txBody>
                    <a:bodyPr/>
                    <a:lstStyle/>
                    <a:p>
                      <a:pPr algn="ctr" fontAlgn="ctr"/>
                      <a:r>
                        <a:rPr lang="vi-VN" sz="1800" b="0" i="0" u="none" strike="noStrike">
                          <a:solidFill>
                            <a:srgbClr val="000000"/>
                          </a:solidFill>
                          <a:effectLst/>
                          <a:latin typeface="Times New Roman" panose="02020603050405020304" pitchFamily="18" charset="0"/>
                        </a:rPr>
                        <a:t>14</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Số giường bệnh kế hoạch trên 1 vạn dân </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Giường</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35,5</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36</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4620691"/>
                  </a:ext>
                </a:extLst>
              </a:tr>
              <a:tr h="278411">
                <a:tc>
                  <a:txBody>
                    <a:bodyPr/>
                    <a:lstStyle/>
                    <a:p>
                      <a:pPr algn="ctr" fontAlgn="ctr"/>
                      <a:r>
                        <a:rPr lang="vi-VN" sz="1800" b="0" i="0" u="none" strike="noStrike">
                          <a:solidFill>
                            <a:srgbClr val="000000"/>
                          </a:solidFill>
                          <a:effectLst/>
                          <a:latin typeface="Times New Roman" panose="02020603050405020304" pitchFamily="18" charset="0"/>
                        </a:rPr>
                        <a:t>15</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Tỷ lệ trẻ em dưới 5 tuổi suy dinh dưỡng thể nhẹ cân </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7,3</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7,19</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8754195"/>
                  </a:ext>
                </a:extLst>
              </a:tr>
              <a:tr h="278411">
                <a:tc>
                  <a:txBody>
                    <a:bodyPr/>
                    <a:lstStyle/>
                    <a:p>
                      <a:pPr algn="ctr" fontAlgn="ctr"/>
                      <a:r>
                        <a:rPr lang="vi-VN" sz="1800" b="0" i="0" u="none" strike="noStrike">
                          <a:solidFill>
                            <a:srgbClr val="000000"/>
                          </a:solidFill>
                          <a:effectLst/>
                          <a:latin typeface="Times New Roman" panose="02020603050405020304" pitchFamily="18" charset="0"/>
                        </a:rPr>
                        <a:t>16</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Tỷ lệ che phủ rừng</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57,3</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57,3</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1213537"/>
                  </a:ext>
                </a:extLst>
              </a:tr>
              <a:tr h="278411">
                <a:tc>
                  <a:txBody>
                    <a:bodyPr/>
                    <a:lstStyle/>
                    <a:p>
                      <a:pPr algn="ctr" fontAlgn="ctr"/>
                      <a:r>
                        <a:rPr lang="vi-VN" sz="1800" b="0" i="0" u="none" strike="noStrike">
                          <a:solidFill>
                            <a:srgbClr val="000000"/>
                          </a:solidFill>
                          <a:effectLst/>
                          <a:latin typeface="Times New Roman" panose="02020603050405020304" pitchFamily="18" charset="0"/>
                        </a:rPr>
                        <a:t>17</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Tỷ lệ dân cư nông thôn sử dụng nước hợp vệ sinh</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100</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100</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477741"/>
                  </a:ext>
                </a:extLst>
              </a:tr>
              <a:tr h="278411">
                <a:tc>
                  <a:txBody>
                    <a:bodyPr/>
                    <a:lstStyle/>
                    <a:p>
                      <a:pPr algn="ctr" fontAlgn="ctr"/>
                      <a:r>
                        <a:rPr lang="vi-VN" sz="1800" b="0" i="1" u="none" strike="noStrike">
                          <a:solidFill>
                            <a:srgbClr val="000000"/>
                          </a:solidFill>
                          <a:effectLst/>
                          <a:latin typeface="Times New Roman" panose="02020603050405020304" pitchFamily="18" charset="0"/>
                        </a:rPr>
                        <a:t> </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1" u="none" strike="noStrike">
                          <a:solidFill>
                            <a:srgbClr val="000000"/>
                          </a:solidFill>
                          <a:effectLst/>
                          <a:latin typeface="Times New Roman" panose="02020603050405020304" pitchFamily="18" charset="0"/>
                        </a:rPr>
                        <a:t>Trong đó: Tỷ lệ sử dụng nước sạch</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33</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34,1</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3519565"/>
                  </a:ext>
                </a:extLst>
              </a:tr>
              <a:tr h="278411">
                <a:tc>
                  <a:txBody>
                    <a:bodyPr/>
                    <a:lstStyle/>
                    <a:p>
                      <a:pPr algn="ctr" fontAlgn="ctr"/>
                      <a:r>
                        <a:rPr lang="vi-VN" sz="1800" b="0" i="0" u="none" strike="noStrike">
                          <a:solidFill>
                            <a:srgbClr val="000000"/>
                          </a:solidFill>
                          <a:effectLst/>
                          <a:latin typeface="Times New Roman" panose="02020603050405020304" pitchFamily="18" charset="0"/>
                        </a:rPr>
                        <a:t>18</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Tỷ lệ dân cư đô thị sử dụng nước sạch</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85,07</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86,01</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7101942"/>
                  </a:ext>
                </a:extLst>
              </a:tr>
              <a:tr h="381821">
                <a:tc>
                  <a:txBody>
                    <a:bodyPr/>
                    <a:lstStyle/>
                    <a:p>
                      <a:pPr algn="ctr" fontAlgn="ctr"/>
                      <a:r>
                        <a:rPr lang="vi-VN" sz="1800" b="0" i="0" u="none" strike="noStrike">
                          <a:solidFill>
                            <a:srgbClr val="000000"/>
                          </a:solidFill>
                          <a:effectLst/>
                          <a:latin typeface="Times New Roman" panose="02020603050405020304" pitchFamily="18" charset="0"/>
                        </a:rPr>
                        <a:t>19</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Tỷ lệ chất thải rắn ở đô thị được thu gom</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85</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85,8</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363" marR="6363" marT="63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3475418"/>
                  </a:ext>
                </a:extLst>
              </a:tr>
            </a:tbl>
          </a:graphicData>
        </a:graphic>
      </p:graphicFrame>
    </p:spTree>
    <p:extLst>
      <p:ext uri="{BB962C8B-B14F-4D97-AF65-F5344CB8AC3E}">
        <p14:creationId xmlns:p14="http://schemas.microsoft.com/office/powerpoint/2010/main" val="3752301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5DE7D0F9-E732-C49C-2F81-A56580F731FE}"/>
              </a:ext>
            </a:extLst>
          </p:cNvPr>
          <p:cNvSpPr txBox="1"/>
          <p:nvPr/>
        </p:nvSpPr>
        <p:spPr>
          <a:xfrm>
            <a:off x="617178" y="271222"/>
            <a:ext cx="10195644" cy="492443"/>
          </a:xfrm>
          <a:prstGeom prst="rect">
            <a:avLst/>
          </a:prstGeom>
          <a:noFill/>
        </p:spPr>
        <p:txBody>
          <a:bodyPr wrap="square">
            <a:spAutoFit/>
          </a:bodyPr>
          <a:lstStyle/>
          <a:p>
            <a:pPr>
              <a:lnSpc>
                <a:spcPct val="100000"/>
              </a:lnSpc>
            </a:pPr>
            <a:r>
              <a:rPr lang="vi-VN" sz="2600" b="1" dirty="0">
                <a:latin typeface="+mj-lt"/>
                <a:cs typeface="Arial" panose="020B0604020202020204" pitchFamily="34" charset="0"/>
              </a:rPr>
              <a:t>I. </a:t>
            </a:r>
            <a:r>
              <a:rPr lang="en-US" sz="2600" b="1" dirty="0">
                <a:latin typeface="Times New Roman" panose="02020603050405020304" pitchFamily="18" charset="0"/>
                <a:cs typeface="Times New Roman" panose="02020603050405020304" pitchFamily="18" charset="0"/>
              </a:rPr>
              <a:t>CÁC CHỈ TIÊU KINH TẾ XÃ HỘI CHỦ YẾU NĂM 2024</a:t>
            </a:r>
            <a:endParaRPr lang="vi-VN" sz="2600" b="1" dirty="0">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BA7F10FE-90EB-9B72-EFA2-D280E5300EF5}"/>
              </a:ext>
            </a:extLst>
          </p:cNvPr>
          <p:cNvGraphicFramePr>
            <a:graphicFrameLocks noGrp="1"/>
          </p:cNvGraphicFramePr>
          <p:nvPr>
            <p:extLst>
              <p:ext uri="{D42A27DB-BD31-4B8C-83A1-F6EECF244321}">
                <p14:modId xmlns:p14="http://schemas.microsoft.com/office/powerpoint/2010/main" val="3834501481"/>
              </p:ext>
            </p:extLst>
          </p:nvPr>
        </p:nvGraphicFramePr>
        <p:xfrm>
          <a:off x="749703" y="1490671"/>
          <a:ext cx="10516711" cy="5131749"/>
        </p:xfrm>
        <a:graphic>
          <a:graphicData uri="http://schemas.openxmlformats.org/drawingml/2006/table">
            <a:tbl>
              <a:tblPr/>
              <a:tblGrid>
                <a:gridCol w="685873">
                  <a:extLst>
                    <a:ext uri="{9D8B030D-6E8A-4147-A177-3AD203B41FA5}">
                      <a16:colId xmlns:a16="http://schemas.microsoft.com/office/drawing/2014/main" val="2677798859"/>
                    </a:ext>
                  </a:extLst>
                </a:gridCol>
                <a:gridCol w="6434137">
                  <a:extLst>
                    <a:ext uri="{9D8B030D-6E8A-4147-A177-3AD203B41FA5}">
                      <a16:colId xmlns:a16="http://schemas.microsoft.com/office/drawing/2014/main" val="2978656148"/>
                    </a:ext>
                  </a:extLst>
                </a:gridCol>
                <a:gridCol w="1584038">
                  <a:extLst>
                    <a:ext uri="{9D8B030D-6E8A-4147-A177-3AD203B41FA5}">
                      <a16:colId xmlns:a16="http://schemas.microsoft.com/office/drawing/2014/main" val="4240224875"/>
                    </a:ext>
                  </a:extLst>
                </a:gridCol>
                <a:gridCol w="1812663">
                  <a:extLst>
                    <a:ext uri="{9D8B030D-6E8A-4147-A177-3AD203B41FA5}">
                      <a16:colId xmlns:a16="http://schemas.microsoft.com/office/drawing/2014/main" val="2520871369"/>
                    </a:ext>
                  </a:extLst>
                </a:gridCol>
              </a:tblGrid>
              <a:tr h="321541">
                <a:tc>
                  <a:txBody>
                    <a:bodyPr/>
                    <a:lstStyle/>
                    <a:p>
                      <a:pPr algn="ctr" fontAlgn="ctr"/>
                      <a:r>
                        <a:rPr lang="vi-VN" sz="1800" b="1" i="0" u="none" strike="noStrike">
                          <a:solidFill>
                            <a:srgbClr val="000000"/>
                          </a:solidFill>
                          <a:effectLst/>
                          <a:latin typeface="Times New Roman" panose="02020603050405020304" pitchFamily="18" charset="0"/>
                        </a:rPr>
                        <a:t>STT</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1" i="0" u="none" strike="noStrike">
                          <a:solidFill>
                            <a:srgbClr val="000000"/>
                          </a:solidFill>
                          <a:effectLst/>
                          <a:latin typeface="Times New Roman" panose="02020603050405020304" pitchFamily="18" charset="0"/>
                        </a:rPr>
                        <a:t>Chỉ tiêu</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1" i="0" u="none" strike="noStrike">
                          <a:solidFill>
                            <a:srgbClr val="000000"/>
                          </a:solidFill>
                          <a:effectLst/>
                          <a:latin typeface="Times New Roman" panose="02020603050405020304" pitchFamily="18" charset="0"/>
                        </a:rPr>
                        <a:t>Đơn vị</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1" i="0" u="none" strike="noStrike">
                          <a:solidFill>
                            <a:srgbClr val="000000"/>
                          </a:solidFill>
                          <a:effectLst/>
                          <a:latin typeface="Times New Roman" panose="02020603050405020304" pitchFamily="18" charset="0"/>
                        </a:rPr>
                        <a:t>Kế hoạch năm 2024</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7810522"/>
                  </a:ext>
                </a:extLst>
              </a:tr>
              <a:tr h="231678">
                <a:tc>
                  <a:txBody>
                    <a:bodyPr/>
                    <a:lstStyle/>
                    <a:p>
                      <a:pPr algn="ctr" fontAlgn="ctr"/>
                      <a:r>
                        <a:rPr lang="vi-VN" sz="1800" b="1" i="0" u="none" strike="noStrike">
                          <a:solidFill>
                            <a:srgbClr val="000000"/>
                          </a:solidFill>
                          <a:effectLst/>
                          <a:latin typeface="Times New Roman" panose="02020603050405020304" pitchFamily="18" charset="0"/>
                        </a:rPr>
                        <a:t>I</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1" i="0" u="none" strike="noStrike">
                          <a:solidFill>
                            <a:srgbClr val="000000"/>
                          </a:solidFill>
                          <a:effectLst/>
                          <a:latin typeface="Times New Roman" panose="02020603050405020304" pitchFamily="18" charset="0"/>
                        </a:rPr>
                        <a:t>CHỈ TIÊU HỘI ĐỒNG NHÂN DÂN TỈNH GIAO</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1" i="0" u="none" strike="noStrike">
                          <a:solidFill>
                            <a:srgbClr val="000000"/>
                          </a:solidFill>
                          <a:effectLst/>
                          <a:latin typeface="Times New Roman" panose="02020603050405020304" pitchFamily="18" charset="0"/>
                        </a:rPr>
                        <a:t> </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1" i="0" u="none" strike="noStrike">
                          <a:solidFill>
                            <a:srgbClr val="000000"/>
                          </a:solidFill>
                          <a:effectLst/>
                          <a:latin typeface="Times New Roman" panose="02020603050405020304" pitchFamily="18" charset="0"/>
                        </a:rPr>
                        <a:t> </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4142118"/>
                  </a:ext>
                </a:extLst>
              </a:tr>
              <a:tr h="231678">
                <a:tc>
                  <a:txBody>
                    <a:bodyPr/>
                    <a:lstStyle/>
                    <a:p>
                      <a:pPr algn="ctr" fontAlgn="ctr"/>
                      <a:r>
                        <a:rPr lang="vi-VN" sz="1800" b="0" i="0" u="none" strike="noStrike">
                          <a:solidFill>
                            <a:srgbClr val="000000"/>
                          </a:solidFill>
                          <a:effectLst/>
                          <a:latin typeface="Times New Roman" panose="02020603050405020304" pitchFamily="18" charset="0"/>
                        </a:rPr>
                        <a:t>1</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Tốc độ tăng GRDP</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7,5 - 8,0</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1343079"/>
                  </a:ext>
                </a:extLst>
              </a:tr>
              <a:tr h="231678">
                <a:tc>
                  <a:txBody>
                    <a:bodyPr/>
                    <a:lstStyle/>
                    <a:p>
                      <a:pPr algn="ctr" fontAlgn="ctr"/>
                      <a:r>
                        <a:rPr lang="vi-VN" sz="1800" b="0" i="0" u="none" strike="noStrike">
                          <a:solidFill>
                            <a:srgbClr val="000000"/>
                          </a:solidFill>
                          <a:effectLst/>
                          <a:latin typeface="Times New Roman" panose="02020603050405020304" pitchFamily="18" charset="0"/>
                        </a:rPr>
                        <a:t> </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Trong đó:</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3541478"/>
                  </a:ext>
                </a:extLst>
              </a:tr>
              <a:tr h="231678">
                <a:tc>
                  <a:txBody>
                    <a:bodyPr/>
                    <a:lstStyle/>
                    <a:p>
                      <a:pPr algn="ctr" fontAlgn="ctr"/>
                      <a:r>
                        <a:rPr lang="vi-VN" sz="1800" b="0" i="0" u="none" strike="noStrike">
                          <a:solidFill>
                            <a:srgbClr val="000000"/>
                          </a:solidFill>
                          <a:effectLst/>
                          <a:latin typeface="Times New Roman" panose="02020603050405020304" pitchFamily="18" charset="0"/>
                        </a:rPr>
                        <a:t> </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dirty="0">
                          <a:solidFill>
                            <a:srgbClr val="000000"/>
                          </a:solidFill>
                          <a:effectLst/>
                          <a:latin typeface="Times New Roman" panose="02020603050405020304" pitchFamily="18" charset="0"/>
                        </a:rPr>
                        <a:t>- Nông, lâm, thuỷ sản</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3,2 - 3,6</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977639"/>
                  </a:ext>
                </a:extLst>
              </a:tr>
              <a:tr h="365069">
                <a:tc>
                  <a:txBody>
                    <a:bodyPr/>
                    <a:lstStyle/>
                    <a:p>
                      <a:pPr algn="ctr" fontAlgn="ctr"/>
                      <a:r>
                        <a:rPr lang="vi-VN" sz="1800" b="0" i="0" u="none" strike="noStrike">
                          <a:solidFill>
                            <a:srgbClr val="000000"/>
                          </a:solidFill>
                          <a:effectLst/>
                          <a:latin typeface="Times New Roman" panose="02020603050405020304" pitchFamily="18" charset="0"/>
                        </a:rPr>
                        <a:t> </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 Công nghiệp và xây dựng</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10,3 - 10,9</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8253845"/>
                  </a:ext>
                </a:extLst>
              </a:tr>
              <a:tr h="231678">
                <a:tc>
                  <a:txBody>
                    <a:bodyPr/>
                    <a:lstStyle/>
                    <a:p>
                      <a:pPr algn="ctr" fontAlgn="ctr"/>
                      <a:r>
                        <a:rPr lang="vi-VN" sz="1800" b="0" i="1" u="none" strike="noStrike">
                          <a:solidFill>
                            <a:srgbClr val="000000"/>
                          </a:solidFill>
                          <a:effectLst/>
                          <a:latin typeface="Times New Roman" panose="02020603050405020304" pitchFamily="18" charset="0"/>
                        </a:rPr>
                        <a:t> </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1" u="none" strike="noStrike">
                          <a:solidFill>
                            <a:srgbClr val="000000"/>
                          </a:solidFill>
                          <a:effectLst/>
                          <a:latin typeface="Times New Roman" panose="02020603050405020304" pitchFamily="18" charset="0"/>
                        </a:rPr>
                        <a:t>     + Công nghiệp</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9,2 - 9,7</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5446187"/>
                  </a:ext>
                </a:extLst>
              </a:tr>
              <a:tr h="231678">
                <a:tc>
                  <a:txBody>
                    <a:bodyPr/>
                    <a:lstStyle/>
                    <a:p>
                      <a:pPr algn="ctr" fontAlgn="ctr"/>
                      <a:r>
                        <a:rPr lang="vi-VN" sz="1800" b="0" i="1" u="none" strike="noStrike">
                          <a:solidFill>
                            <a:srgbClr val="000000"/>
                          </a:solidFill>
                          <a:effectLst/>
                          <a:latin typeface="Times New Roman" panose="02020603050405020304" pitchFamily="18" charset="0"/>
                        </a:rPr>
                        <a:t> </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1" u="none" strike="noStrike">
                          <a:solidFill>
                            <a:srgbClr val="000000"/>
                          </a:solidFill>
                          <a:effectLst/>
                          <a:latin typeface="Times New Roman" panose="02020603050405020304" pitchFamily="18" charset="0"/>
                        </a:rPr>
                        <a:t>     + Xây dựng</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12,2 - 13,0</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5181679"/>
                  </a:ext>
                </a:extLst>
              </a:tr>
              <a:tr h="372089">
                <a:tc>
                  <a:txBody>
                    <a:bodyPr/>
                    <a:lstStyle/>
                    <a:p>
                      <a:pPr algn="ctr" fontAlgn="ctr"/>
                      <a:r>
                        <a:rPr lang="vi-VN" sz="1800" b="0" i="0" u="none" strike="noStrike">
                          <a:solidFill>
                            <a:srgbClr val="000000"/>
                          </a:solidFill>
                          <a:effectLst/>
                          <a:latin typeface="Times New Roman" panose="02020603050405020304" pitchFamily="18" charset="0"/>
                        </a:rPr>
                        <a:t> </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 Dịch vụ</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7,9 - 8,4</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4405875"/>
                  </a:ext>
                </a:extLst>
              </a:tr>
              <a:tr h="231678">
                <a:tc>
                  <a:txBody>
                    <a:bodyPr/>
                    <a:lstStyle/>
                    <a:p>
                      <a:pPr algn="ctr" fontAlgn="ctr"/>
                      <a:r>
                        <a:rPr lang="vi-VN" sz="1800" b="0" i="0" u="none" strike="noStrike">
                          <a:solidFill>
                            <a:srgbClr val="000000"/>
                          </a:solidFill>
                          <a:effectLst/>
                          <a:latin typeface="Times New Roman" panose="02020603050405020304" pitchFamily="18" charset="0"/>
                        </a:rPr>
                        <a:t> </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 Thuế sản phẩm trừ trợ cấp sản phẩm</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9,0 - 9,5</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5274473"/>
                  </a:ext>
                </a:extLst>
              </a:tr>
              <a:tr h="231678">
                <a:tc>
                  <a:txBody>
                    <a:bodyPr/>
                    <a:lstStyle/>
                    <a:p>
                      <a:pPr algn="ctr" fontAlgn="ctr"/>
                      <a:r>
                        <a:rPr lang="vi-VN" sz="1800" b="0" i="0" u="none" strike="noStrike">
                          <a:solidFill>
                            <a:srgbClr val="000000"/>
                          </a:solidFill>
                          <a:effectLst/>
                          <a:latin typeface="Times New Roman" panose="02020603050405020304" pitchFamily="18" charset="0"/>
                        </a:rPr>
                        <a:t> </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 GRDP bình quân đầu người</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Triệu đồng</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85,3 - 85,7</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4668829"/>
                  </a:ext>
                </a:extLst>
              </a:tr>
              <a:tr h="231678">
                <a:tc>
                  <a:txBody>
                    <a:bodyPr/>
                    <a:lstStyle/>
                    <a:p>
                      <a:pPr algn="ctr" fontAlgn="ctr"/>
                      <a:r>
                        <a:rPr lang="vi-VN" sz="1800" b="0" i="0" u="none" strike="noStrike">
                          <a:solidFill>
                            <a:srgbClr val="000000"/>
                          </a:solidFill>
                          <a:effectLst/>
                          <a:latin typeface="Times New Roman" panose="02020603050405020304" pitchFamily="18" charset="0"/>
                        </a:rPr>
                        <a:t>2</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Chỉ số sản xuất CN (IIP)</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7,0 - 7,7</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0935836"/>
                  </a:ext>
                </a:extLst>
              </a:tr>
              <a:tr h="231678">
                <a:tc>
                  <a:txBody>
                    <a:bodyPr/>
                    <a:lstStyle/>
                    <a:p>
                      <a:pPr algn="ctr" fontAlgn="ctr"/>
                      <a:r>
                        <a:rPr lang="vi-VN" sz="1800" b="0" i="0" u="none" strike="noStrike">
                          <a:solidFill>
                            <a:srgbClr val="000000"/>
                          </a:solidFill>
                          <a:effectLst/>
                          <a:latin typeface="Times New Roman" panose="02020603050405020304" pitchFamily="18" charset="0"/>
                        </a:rPr>
                        <a:t>3</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Kim ngạch xuất khẩu </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Triệu USD</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1.650</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4226677"/>
                  </a:ext>
                </a:extLst>
              </a:tr>
              <a:tr h="231678">
                <a:tc>
                  <a:txBody>
                    <a:bodyPr/>
                    <a:lstStyle/>
                    <a:p>
                      <a:pPr algn="ctr" fontAlgn="ctr"/>
                      <a:r>
                        <a:rPr lang="vi-VN" sz="1800" b="0" i="0" u="none" strike="noStrike">
                          <a:solidFill>
                            <a:srgbClr val="000000"/>
                          </a:solidFill>
                          <a:effectLst/>
                          <a:latin typeface="Times New Roman" panose="02020603050405020304" pitchFamily="18" charset="0"/>
                        </a:rPr>
                        <a:t>4</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Tổng thu ngân sách trên địa bàn</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Tỷ đồng</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15.000</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91234"/>
                  </a:ext>
                </a:extLst>
              </a:tr>
              <a:tr h="393151">
                <a:tc>
                  <a:txBody>
                    <a:bodyPr/>
                    <a:lstStyle/>
                    <a:p>
                      <a:pPr algn="ctr" fontAlgn="ctr"/>
                      <a:r>
                        <a:rPr lang="vi-VN" sz="1800" b="0" i="1" u="none" strike="noStrike">
                          <a:solidFill>
                            <a:srgbClr val="000000"/>
                          </a:solidFill>
                          <a:effectLst/>
                          <a:latin typeface="Times New Roman" panose="02020603050405020304" pitchFamily="18" charset="0"/>
                        </a:rPr>
                        <a:t> </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1" u="none" strike="noStrike">
                          <a:solidFill>
                            <a:srgbClr val="000000"/>
                          </a:solidFill>
                          <a:effectLst/>
                          <a:latin typeface="Times New Roman" panose="02020603050405020304" pitchFamily="18" charset="0"/>
                        </a:rPr>
                        <a:t>Trong đó: Thu nội địa</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Tỷ đồng</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14.267</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0605284"/>
                  </a:ext>
                </a:extLst>
              </a:tr>
              <a:tr h="351028">
                <a:tc>
                  <a:txBody>
                    <a:bodyPr/>
                    <a:lstStyle/>
                    <a:p>
                      <a:pPr algn="ctr" fontAlgn="ctr"/>
                      <a:r>
                        <a:rPr lang="vi-VN" sz="1800" b="0" i="0" u="none" strike="noStrike">
                          <a:solidFill>
                            <a:srgbClr val="000000"/>
                          </a:solidFill>
                          <a:effectLst/>
                          <a:latin typeface="Times New Roman" panose="02020603050405020304" pitchFamily="18" charset="0"/>
                        </a:rPr>
                        <a:t>5</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Tốc độ tăng Tổng vốn đầu tư phát triển toàn xã hội</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dirty="0">
                          <a:solidFill>
                            <a:srgbClr val="000000"/>
                          </a:solidFill>
                          <a:effectLst/>
                          <a:latin typeface="Times New Roman" panose="02020603050405020304" pitchFamily="18" charset="0"/>
                        </a:rPr>
                        <a:t>10,5</a:t>
                      </a:r>
                    </a:p>
                  </a:txBody>
                  <a:tcPr marL="7021" marR="7021" marT="7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2745972"/>
                  </a:ext>
                </a:extLst>
              </a:tr>
            </a:tbl>
          </a:graphicData>
        </a:graphic>
      </p:graphicFrame>
      <p:sp>
        <p:nvSpPr>
          <p:cNvPr id="4" name="TextBox 3">
            <a:extLst>
              <a:ext uri="{FF2B5EF4-FFF2-40B4-BE49-F238E27FC236}">
                <a16:creationId xmlns:a16="http://schemas.microsoft.com/office/drawing/2014/main" id="{82594E7F-6FD9-F4E7-4E3C-E1BD8637A5FF}"/>
              </a:ext>
            </a:extLst>
          </p:cNvPr>
          <p:cNvSpPr txBox="1"/>
          <p:nvPr/>
        </p:nvSpPr>
        <p:spPr>
          <a:xfrm>
            <a:off x="769578" y="767571"/>
            <a:ext cx="10195644" cy="430887"/>
          </a:xfrm>
          <a:prstGeom prst="rect">
            <a:avLst/>
          </a:prstGeom>
          <a:noFill/>
        </p:spPr>
        <p:txBody>
          <a:bodyPr wrap="square">
            <a:spAutoFit/>
          </a:bodyPr>
          <a:lstStyle/>
          <a:p>
            <a:pPr>
              <a:lnSpc>
                <a:spcPct val="100000"/>
              </a:lnSpc>
            </a:pPr>
            <a:r>
              <a:rPr lang="en-US" sz="2200" b="1" dirty="0">
                <a:latin typeface="Times New Roman" panose="02020603050405020304" pitchFamily="18" charset="0"/>
                <a:cs typeface="Times New Roman" panose="02020603050405020304" pitchFamily="18" charset="0"/>
              </a:rPr>
              <a:t>1</a:t>
            </a:r>
            <a:r>
              <a:rPr lang="vi-VN"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Các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chỉ</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tiêu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chủ</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yếu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trên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địa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bàn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tỉnh</a:t>
            </a:r>
            <a:endParaRPr lang="vi-VN"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3327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id="{314702E5-1C5C-86DE-6EA5-E3EB76779709}"/>
              </a:ext>
            </a:extLst>
          </p:cNvPr>
          <p:cNvGraphicFramePr>
            <a:graphicFrameLocks noGrp="1"/>
          </p:cNvGraphicFramePr>
          <p:nvPr>
            <p:extLst>
              <p:ext uri="{D42A27DB-BD31-4B8C-83A1-F6EECF244321}">
                <p14:modId xmlns:p14="http://schemas.microsoft.com/office/powerpoint/2010/main" val="3725510632"/>
              </p:ext>
            </p:extLst>
          </p:nvPr>
        </p:nvGraphicFramePr>
        <p:xfrm>
          <a:off x="553673" y="744321"/>
          <a:ext cx="10815395" cy="5935487"/>
        </p:xfrm>
        <a:graphic>
          <a:graphicData uri="http://schemas.openxmlformats.org/drawingml/2006/table">
            <a:tbl>
              <a:tblPr/>
              <a:tblGrid>
                <a:gridCol w="705351">
                  <a:extLst>
                    <a:ext uri="{9D8B030D-6E8A-4147-A177-3AD203B41FA5}">
                      <a16:colId xmlns:a16="http://schemas.microsoft.com/office/drawing/2014/main" val="3511762569"/>
                    </a:ext>
                  </a:extLst>
                </a:gridCol>
                <a:gridCol w="6616873">
                  <a:extLst>
                    <a:ext uri="{9D8B030D-6E8A-4147-A177-3AD203B41FA5}">
                      <a16:colId xmlns:a16="http://schemas.microsoft.com/office/drawing/2014/main" val="445506863"/>
                    </a:ext>
                  </a:extLst>
                </a:gridCol>
                <a:gridCol w="1629027">
                  <a:extLst>
                    <a:ext uri="{9D8B030D-6E8A-4147-A177-3AD203B41FA5}">
                      <a16:colId xmlns:a16="http://schemas.microsoft.com/office/drawing/2014/main" val="3602783666"/>
                    </a:ext>
                  </a:extLst>
                </a:gridCol>
                <a:gridCol w="1864144">
                  <a:extLst>
                    <a:ext uri="{9D8B030D-6E8A-4147-A177-3AD203B41FA5}">
                      <a16:colId xmlns:a16="http://schemas.microsoft.com/office/drawing/2014/main" val="3596732163"/>
                    </a:ext>
                  </a:extLst>
                </a:gridCol>
              </a:tblGrid>
              <a:tr h="276103">
                <a:tc>
                  <a:txBody>
                    <a:bodyPr/>
                    <a:lstStyle/>
                    <a:p>
                      <a:pPr algn="ctr" fontAlgn="ctr"/>
                      <a:r>
                        <a:rPr lang="vi-VN" sz="1800" b="1" i="0" u="none" strike="noStrike">
                          <a:solidFill>
                            <a:srgbClr val="000000"/>
                          </a:solidFill>
                          <a:effectLst/>
                          <a:latin typeface="Times New Roman" panose="02020603050405020304" pitchFamily="18" charset="0"/>
                        </a:rPr>
                        <a:t>STT</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1" i="0" u="none" strike="noStrike">
                          <a:solidFill>
                            <a:srgbClr val="000000"/>
                          </a:solidFill>
                          <a:effectLst/>
                          <a:latin typeface="Times New Roman" panose="02020603050405020304" pitchFamily="18" charset="0"/>
                        </a:rPr>
                        <a:t>Chỉ tiêu</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1" i="0" u="none" strike="noStrike">
                          <a:solidFill>
                            <a:srgbClr val="000000"/>
                          </a:solidFill>
                          <a:effectLst/>
                          <a:latin typeface="Times New Roman" panose="02020603050405020304" pitchFamily="18" charset="0"/>
                        </a:rPr>
                        <a:t>Đơn vị</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1" i="0" u="none" strike="noStrike">
                          <a:solidFill>
                            <a:srgbClr val="000000"/>
                          </a:solidFill>
                          <a:effectLst/>
                          <a:latin typeface="Times New Roman" panose="02020603050405020304" pitchFamily="18" charset="0"/>
                        </a:rPr>
                        <a:t>Kế hoạch năm 2024</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224393"/>
                  </a:ext>
                </a:extLst>
              </a:tr>
              <a:tr h="198939">
                <a:tc>
                  <a:txBody>
                    <a:bodyPr/>
                    <a:lstStyle/>
                    <a:p>
                      <a:pPr algn="ctr" fontAlgn="ctr"/>
                      <a:r>
                        <a:rPr lang="vi-VN" sz="1800" b="1" i="0" u="none" strike="noStrike">
                          <a:solidFill>
                            <a:srgbClr val="000000"/>
                          </a:solidFill>
                          <a:effectLst/>
                          <a:latin typeface="Times New Roman" panose="02020603050405020304" pitchFamily="18" charset="0"/>
                        </a:rPr>
                        <a:t>I</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1" i="0" u="none" strike="noStrike">
                          <a:solidFill>
                            <a:srgbClr val="000000"/>
                          </a:solidFill>
                          <a:effectLst/>
                          <a:latin typeface="Times New Roman" panose="02020603050405020304" pitchFamily="18" charset="0"/>
                        </a:rPr>
                        <a:t>CHỈ TIÊU HỘI ĐỒNG NHÂN DÂN TỈNH GIAO</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1" i="0" u="none" strike="noStrike">
                          <a:solidFill>
                            <a:srgbClr val="000000"/>
                          </a:solidFill>
                          <a:effectLst/>
                          <a:latin typeface="Times New Roman" panose="02020603050405020304" pitchFamily="18" charset="0"/>
                        </a:rPr>
                        <a:t> </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1" i="0" u="none" strike="noStrike">
                          <a:solidFill>
                            <a:srgbClr val="000000"/>
                          </a:solidFill>
                          <a:effectLst/>
                          <a:latin typeface="Times New Roman" panose="02020603050405020304" pitchFamily="18" charset="0"/>
                        </a:rPr>
                        <a:t> </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9830066"/>
                  </a:ext>
                </a:extLst>
              </a:tr>
              <a:tr h="301423">
                <a:tc>
                  <a:txBody>
                    <a:bodyPr/>
                    <a:lstStyle/>
                    <a:p>
                      <a:pPr algn="ctr" fontAlgn="ctr"/>
                      <a:r>
                        <a:rPr lang="vi-VN" sz="1800" b="0" i="0" u="none" strike="noStrike">
                          <a:solidFill>
                            <a:srgbClr val="000000"/>
                          </a:solidFill>
                          <a:effectLst/>
                          <a:latin typeface="Times New Roman" panose="02020603050405020304" pitchFamily="18" charset="0"/>
                        </a:rPr>
                        <a:t>6</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Duy trì mức sinh thay thế bình quân mỗi phụ nữ trong độ tuổi sinh đẻ có từ 2,0 đến 2,2 con</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Duy trì</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2731569"/>
                  </a:ext>
                </a:extLst>
              </a:tr>
              <a:tr h="210996">
                <a:tc>
                  <a:txBody>
                    <a:bodyPr/>
                    <a:lstStyle/>
                    <a:p>
                      <a:pPr algn="ctr" fontAlgn="ctr"/>
                      <a:r>
                        <a:rPr lang="vi-VN" sz="1800" b="0" i="0" u="none" strike="noStrike">
                          <a:solidFill>
                            <a:srgbClr val="000000"/>
                          </a:solidFill>
                          <a:effectLst/>
                          <a:latin typeface="Times New Roman" panose="02020603050405020304" pitchFamily="18" charset="0"/>
                        </a:rPr>
                        <a:t>7</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Tạo việc làm mới</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Người</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32.500</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5416630"/>
                  </a:ext>
                </a:extLst>
              </a:tr>
              <a:tr h="210996">
                <a:tc>
                  <a:txBody>
                    <a:bodyPr/>
                    <a:lstStyle/>
                    <a:p>
                      <a:pPr algn="ctr" fontAlgn="ctr"/>
                      <a:r>
                        <a:rPr lang="vi-VN" sz="1800" b="0" i="0" u="none" strike="noStrike">
                          <a:solidFill>
                            <a:srgbClr val="000000"/>
                          </a:solidFill>
                          <a:effectLst/>
                          <a:latin typeface="Times New Roman" panose="02020603050405020304" pitchFamily="18" charset="0"/>
                        </a:rPr>
                        <a:t>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Tỷ lệ lao động đã qua đào tạo, bồi dưỡng nghề</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64</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3741624"/>
                  </a:ext>
                </a:extLst>
              </a:tr>
              <a:tr h="210996">
                <a:tc>
                  <a:txBody>
                    <a:bodyPr/>
                    <a:lstStyle/>
                    <a:p>
                      <a:pPr algn="ctr" fontAlgn="ctr"/>
                      <a:r>
                        <a:rPr lang="vi-VN" sz="1800" b="0" i="0" u="none" strike="noStrike">
                          <a:solidFill>
                            <a:srgbClr val="000000"/>
                          </a:solidFill>
                          <a:effectLst/>
                          <a:latin typeface="Times New Roman" panose="02020603050405020304" pitchFamily="18" charset="0"/>
                        </a:rPr>
                        <a:t>9</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Giảm tỷ lệ hộ nghèo theo tiêu chí mới</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2,0</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5583814"/>
                  </a:ext>
                </a:extLst>
              </a:tr>
              <a:tr h="210996">
                <a:tc>
                  <a:txBody>
                    <a:bodyPr/>
                    <a:lstStyle/>
                    <a:p>
                      <a:pPr algn="ctr" fontAlgn="ctr"/>
                      <a:r>
                        <a:rPr lang="vi-VN" sz="1800" b="0" i="0" u="none" strike="noStrike">
                          <a:solidFill>
                            <a:srgbClr val="000000"/>
                          </a:solidFill>
                          <a:effectLst/>
                          <a:latin typeface="Times New Roman" panose="02020603050405020304" pitchFamily="18" charset="0"/>
                        </a:rPr>
                        <a:t>10</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Tỷ lệ người lao động tham gia bảo hiểm xã hội</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19,3</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8342569"/>
                  </a:ext>
                </a:extLst>
              </a:tr>
              <a:tr h="210996">
                <a:tc>
                  <a:txBody>
                    <a:bodyPr/>
                    <a:lstStyle/>
                    <a:p>
                      <a:pPr algn="ctr" fontAlgn="ctr"/>
                      <a:r>
                        <a:rPr lang="vi-VN" sz="1800" b="0" i="0" u="none" strike="noStrike">
                          <a:solidFill>
                            <a:srgbClr val="000000"/>
                          </a:solidFill>
                          <a:effectLst/>
                          <a:latin typeface="Times New Roman" panose="02020603050405020304" pitchFamily="18" charset="0"/>
                        </a:rPr>
                        <a:t>11</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Tỷ lệ dân số tham gia bảo hiểm y tế</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96,1</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3362931"/>
                  </a:ext>
                </a:extLst>
              </a:tr>
              <a:tr h="210996">
                <a:tc>
                  <a:txBody>
                    <a:bodyPr/>
                    <a:lstStyle/>
                    <a:p>
                      <a:pPr algn="ctr" fontAlgn="ctr"/>
                      <a:r>
                        <a:rPr lang="vi-VN" sz="1800" b="0" i="0" u="none" strike="noStrike">
                          <a:solidFill>
                            <a:srgbClr val="000000"/>
                          </a:solidFill>
                          <a:effectLst/>
                          <a:latin typeface="Times New Roman" panose="02020603050405020304" pitchFamily="18" charset="0"/>
                        </a:rPr>
                        <a:t>12</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Tỷ lệ trạm y tế có bác sỹ</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100</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6677758"/>
                  </a:ext>
                </a:extLst>
              </a:tr>
              <a:tr h="210996">
                <a:tc>
                  <a:txBody>
                    <a:bodyPr/>
                    <a:lstStyle/>
                    <a:p>
                      <a:pPr algn="ctr" fontAlgn="ctr"/>
                      <a:r>
                        <a:rPr lang="vi-VN" sz="1800" b="0" i="0" u="none" strike="noStrike">
                          <a:solidFill>
                            <a:srgbClr val="000000"/>
                          </a:solidFill>
                          <a:effectLst/>
                          <a:latin typeface="Times New Roman" panose="02020603050405020304" pitchFamily="18" charset="0"/>
                        </a:rPr>
                        <a:t>13</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Tỷ lệ xã đạt chuẩn quốc gia về y tế</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90,6</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1793639"/>
                  </a:ext>
                </a:extLst>
              </a:tr>
              <a:tr h="210996">
                <a:tc>
                  <a:txBody>
                    <a:bodyPr/>
                    <a:lstStyle/>
                    <a:p>
                      <a:pPr algn="ctr" fontAlgn="ctr"/>
                      <a:r>
                        <a:rPr lang="vi-VN" sz="1800" b="0" i="0" u="none" strike="noStrike">
                          <a:solidFill>
                            <a:srgbClr val="000000"/>
                          </a:solidFill>
                          <a:effectLst/>
                          <a:latin typeface="Times New Roman" panose="02020603050405020304" pitchFamily="18" charset="0"/>
                        </a:rPr>
                        <a:t>14</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Số giường bệnh kế hoạch trên 1 vạn dân </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Giường</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38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8785261"/>
                  </a:ext>
                </a:extLst>
              </a:tr>
              <a:tr h="210996">
                <a:tc>
                  <a:txBody>
                    <a:bodyPr/>
                    <a:lstStyle/>
                    <a:p>
                      <a:pPr algn="ctr" fontAlgn="ctr"/>
                      <a:r>
                        <a:rPr lang="vi-VN" sz="1800" b="0" i="0" u="none" strike="noStrike">
                          <a:solidFill>
                            <a:srgbClr val="000000"/>
                          </a:solidFill>
                          <a:effectLst/>
                          <a:latin typeface="Times New Roman" panose="02020603050405020304" pitchFamily="18" charset="0"/>
                        </a:rPr>
                        <a:t>15</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Tỷ lệ trẻ em dưới 5 tuổi suy dinh dưỡng thể nhẹ cân </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7,0</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6506830"/>
                  </a:ext>
                </a:extLst>
              </a:tr>
              <a:tr h="210996">
                <a:tc>
                  <a:txBody>
                    <a:bodyPr/>
                    <a:lstStyle/>
                    <a:p>
                      <a:pPr algn="ctr" fontAlgn="ctr"/>
                      <a:r>
                        <a:rPr lang="vi-VN" sz="1800" b="0" i="0" u="none" strike="noStrike">
                          <a:solidFill>
                            <a:srgbClr val="000000"/>
                          </a:solidFill>
                          <a:effectLst/>
                          <a:latin typeface="Times New Roman" panose="02020603050405020304" pitchFamily="18" charset="0"/>
                        </a:rPr>
                        <a:t>16</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Tỷ lệ che phủ rừng</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57,7</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1231041"/>
                  </a:ext>
                </a:extLst>
              </a:tr>
              <a:tr h="210996">
                <a:tc>
                  <a:txBody>
                    <a:bodyPr/>
                    <a:lstStyle/>
                    <a:p>
                      <a:pPr algn="ctr" fontAlgn="ctr"/>
                      <a:r>
                        <a:rPr lang="vi-VN" sz="1800" b="0" i="0" u="none" strike="noStrike">
                          <a:solidFill>
                            <a:srgbClr val="000000"/>
                          </a:solidFill>
                          <a:effectLst/>
                          <a:latin typeface="Times New Roman" panose="02020603050405020304" pitchFamily="18" charset="0"/>
                        </a:rPr>
                        <a:t>17</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Tỷ lệ dân cư nông thôn sử dụng nước hợp vệ sinh</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100</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4426271"/>
                  </a:ext>
                </a:extLst>
              </a:tr>
              <a:tr h="210996">
                <a:tc>
                  <a:txBody>
                    <a:bodyPr/>
                    <a:lstStyle/>
                    <a:p>
                      <a:pPr algn="ctr" fontAlgn="ctr"/>
                      <a:r>
                        <a:rPr lang="vi-VN" sz="1800" b="0" i="1" u="none" strike="noStrike">
                          <a:solidFill>
                            <a:srgbClr val="000000"/>
                          </a:solidFill>
                          <a:effectLst/>
                          <a:latin typeface="Times New Roman" panose="02020603050405020304" pitchFamily="18" charset="0"/>
                        </a:rPr>
                        <a:t> </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1" u="none" strike="noStrike">
                          <a:solidFill>
                            <a:srgbClr val="000000"/>
                          </a:solidFill>
                          <a:effectLst/>
                          <a:latin typeface="Times New Roman" panose="02020603050405020304" pitchFamily="18" charset="0"/>
                        </a:rPr>
                        <a:t>Trong đó: Tỷ lệ sử dụng nước sạch</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36</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1332277"/>
                  </a:ext>
                </a:extLst>
              </a:tr>
              <a:tr h="210996">
                <a:tc>
                  <a:txBody>
                    <a:bodyPr/>
                    <a:lstStyle/>
                    <a:p>
                      <a:pPr algn="ctr" fontAlgn="ctr"/>
                      <a:r>
                        <a:rPr lang="vi-VN" sz="1800" b="0" i="0" u="none" strike="noStrike">
                          <a:solidFill>
                            <a:srgbClr val="000000"/>
                          </a:solidFill>
                          <a:effectLst/>
                          <a:latin typeface="Times New Roman" panose="02020603050405020304" pitchFamily="18" charset="0"/>
                        </a:rPr>
                        <a:t>18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Tỷ lệ dân cư đô thị sử dụng nước sạch</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dirty="0">
                          <a:solidFill>
                            <a:srgbClr val="000000"/>
                          </a:solidFill>
                          <a:effectLst/>
                          <a:latin typeface="Times New Roman" panose="02020603050405020304" pitchFamily="18" charset="0"/>
                        </a:rPr>
                        <a:t>88</a:t>
                      </a:r>
                      <a:r>
                        <a:rPr lang="en-US" sz="1800" b="0" i="0" u="none" strike="noStrike" dirty="0">
                          <a:solidFill>
                            <a:srgbClr val="000000"/>
                          </a:solidFill>
                          <a:effectLst/>
                          <a:latin typeface="Times New Roman" panose="02020603050405020304" pitchFamily="18" charset="0"/>
                        </a:rPr>
                        <a:t>-90</a:t>
                      </a:r>
                      <a:endParaRPr lang="vi-VN" sz="1800" b="0" i="0" u="none" strike="noStrike" dirty="0">
                        <a:solidFill>
                          <a:srgbClr val="000000"/>
                        </a:solidFill>
                        <a:effectLst/>
                        <a:latin typeface="Times New Roman" panose="02020603050405020304" pitchFamily="18" charset="0"/>
                      </a:endParaRP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7210344"/>
                  </a:ext>
                </a:extLst>
              </a:tr>
              <a:tr h="289366">
                <a:tc>
                  <a:txBody>
                    <a:bodyPr/>
                    <a:lstStyle/>
                    <a:p>
                      <a:pPr algn="ctr" fontAlgn="ctr"/>
                      <a:r>
                        <a:rPr lang="vi-VN" sz="1800" b="0" i="0" u="none" strike="noStrike">
                          <a:solidFill>
                            <a:srgbClr val="000000"/>
                          </a:solidFill>
                          <a:effectLst/>
                          <a:latin typeface="Times New Roman" panose="02020603050405020304" pitchFamily="18" charset="0"/>
                        </a:rPr>
                        <a:t>19</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Tỷ lệ chất thải rắn ở đô thị được thu gom</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Times New Roman" panose="02020603050405020304" pitchFamily="18" charset="0"/>
                        </a:rPr>
                        <a:t>90-95</a:t>
                      </a:r>
                      <a:endParaRPr lang="vi-VN" sz="1800" b="0" i="0" u="none" strike="noStrike" dirty="0">
                        <a:solidFill>
                          <a:srgbClr val="000000"/>
                        </a:solidFill>
                        <a:effectLst/>
                        <a:latin typeface="Times New Roman" panose="02020603050405020304" pitchFamily="18" charset="0"/>
                      </a:endParaRP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9174791"/>
                  </a:ext>
                </a:extLst>
              </a:tr>
              <a:tr h="331565">
                <a:tc>
                  <a:txBody>
                    <a:bodyPr/>
                    <a:lstStyle/>
                    <a:p>
                      <a:pPr algn="ctr" fontAlgn="ctr"/>
                      <a:r>
                        <a:rPr lang="vi-VN" sz="1800" b="0" i="0" u="none" strike="noStrike">
                          <a:solidFill>
                            <a:srgbClr val="000000"/>
                          </a:solidFill>
                          <a:effectLst/>
                          <a:latin typeface="Times New Roman" panose="02020603050405020304" pitchFamily="18" charset="0"/>
                        </a:rPr>
                        <a:t>20</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Tỷ lệ chất thải rắn ở nông thôn được thu gom</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dirty="0">
                          <a:solidFill>
                            <a:srgbClr val="000000"/>
                          </a:solidFill>
                          <a:effectLst/>
                          <a:latin typeface="Times New Roman" panose="02020603050405020304" pitchFamily="18" charset="0"/>
                        </a:rPr>
                        <a:t>70</a:t>
                      </a:r>
                      <a:r>
                        <a:rPr lang="en-US" sz="1800" b="0" i="0" u="none" strike="noStrike" dirty="0">
                          <a:solidFill>
                            <a:srgbClr val="000000"/>
                          </a:solidFill>
                          <a:effectLst/>
                          <a:latin typeface="Times New Roman" panose="02020603050405020304" pitchFamily="18" charset="0"/>
                        </a:rPr>
                        <a:t>-75</a:t>
                      </a:r>
                      <a:endParaRPr lang="vi-VN" sz="1800" b="0" i="0" u="none" strike="noStrike" dirty="0">
                        <a:solidFill>
                          <a:srgbClr val="000000"/>
                        </a:solidFill>
                        <a:effectLst/>
                        <a:latin typeface="Times New Roman" panose="02020603050405020304" pitchFamily="18" charset="0"/>
                      </a:endParaRP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3491491"/>
                  </a:ext>
                </a:extLst>
              </a:tr>
              <a:tr h="210996">
                <a:tc>
                  <a:txBody>
                    <a:bodyPr/>
                    <a:lstStyle/>
                    <a:p>
                      <a:pPr algn="ctr" fontAlgn="ctr"/>
                      <a:r>
                        <a:rPr lang="vi-VN" sz="1800" b="0" i="0" u="none" strike="noStrike">
                          <a:solidFill>
                            <a:srgbClr val="000000"/>
                          </a:solidFill>
                          <a:effectLst/>
                          <a:latin typeface="Times New Roman" panose="02020603050405020304" pitchFamily="18" charset="0"/>
                        </a:rPr>
                        <a:t>21</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Số lượng căn hộ nhà ở xã hội hoàn thành</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Căn hộ</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dirty="0">
                          <a:solidFill>
                            <a:srgbClr val="000000"/>
                          </a:solidFill>
                          <a:effectLst/>
                          <a:latin typeface="Times New Roman" panose="02020603050405020304" pitchFamily="18" charset="0"/>
                        </a:rPr>
                        <a:t>1.400</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1673705"/>
                  </a:ext>
                </a:extLst>
              </a:tr>
            </a:tbl>
          </a:graphicData>
        </a:graphic>
      </p:graphicFrame>
      <p:sp>
        <p:nvSpPr>
          <p:cNvPr id="2" name="TextBox 1">
            <a:extLst>
              <a:ext uri="{FF2B5EF4-FFF2-40B4-BE49-F238E27FC236}">
                <a16:creationId xmlns:a16="http://schemas.microsoft.com/office/drawing/2014/main" id="{3ECCDC73-066B-D702-CEB3-FE7C1EE2301E}"/>
              </a:ext>
            </a:extLst>
          </p:cNvPr>
          <p:cNvSpPr txBox="1"/>
          <p:nvPr/>
        </p:nvSpPr>
        <p:spPr>
          <a:xfrm>
            <a:off x="400462" y="113229"/>
            <a:ext cx="10195644" cy="430887"/>
          </a:xfrm>
          <a:prstGeom prst="rect">
            <a:avLst/>
          </a:prstGeom>
          <a:noFill/>
        </p:spPr>
        <p:txBody>
          <a:bodyPr wrap="square">
            <a:spAutoFit/>
          </a:bodyPr>
          <a:lstStyle/>
          <a:p>
            <a:pPr>
              <a:lnSpc>
                <a:spcPct val="100000"/>
              </a:lnSpc>
            </a:pPr>
            <a:r>
              <a:rPr lang="en-US" sz="2200" b="1" dirty="0">
                <a:latin typeface="Times New Roman" panose="02020603050405020304" pitchFamily="18" charset="0"/>
                <a:cs typeface="Times New Roman" panose="02020603050405020304" pitchFamily="18" charset="0"/>
              </a:rPr>
              <a:t>1</a:t>
            </a:r>
            <a:r>
              <a:rPr lang="vi-VN"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Các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chỉ</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tiêu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chủ</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yếu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trên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địa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bàn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tỉnh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tt</a:t>
            </a:r>
            <a:r>
              <a:rPr lang="en-US" sz="2200" b="1" dirty="0">
                <a:latin typeface="Times New Roman" panose="02020603050405020304" pitchFamily="18" charset="0"/>
                <a:cs typeface="Times New Roman" panose="02020603050405020304" pitchFamily="18" charset="0"/>
              </a:rPr>
              <a:t>)</a:t>
            </a:r>
            <a:endParaRPr lang="vi-VN"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8461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91BB0AC9-E5FA-49AA-95B6-21532CF23C72}"/>
              </a:ext>
            </a:extLst>
          </p:cNvPr>
          <p:cNvGraphicFramePr>
            <a:graphicFrameLocks noGrp="1"/>
          </p:cNvGraphicFramePr>
          <p:nvPr>
            <p:extLst>
              <p:ext uri="{D42A27DB-BD31-4B8C-83A1-F6EECF244321}">
                <p14:modId xmlns:p14="http://schemas.microsoft.com/office/powerpoint/2010/main" val="46876858"/>
              </p:ext>
            </p:extLst>
          </p:nvPr>
        </p:nvGraphicFramePr>
        <p:xfrm>
          <a:off x="762000" y="873145"/>
          <a:ext cx="10512804" cy="5071316"/>
        </p:xfrm>
        <a:graphic>
          <a:graphicData uri="http://schemas.openxmlformats.org/drawingml/2006/table">
            <a:tbl>
              <a:tblPr/>
              <a:tblGrid>
                <a:gridCol w="685617">
                  <a:extLst>
                    <a:ext uri="{9D8B030D-6E8A-4147-A177-3AD203B41FA5}">
                      <a16:colId xmlns:a16="http://schemas.microsoft.com/office/drawing/2014/main" val="496941594"/>
                    </a:ext>
                  </a:extLst>
                </a:gridCol>
                <a:gridCol w="6431747">
                  <a:extLst>
                    <a:ext uri="{9D8B030D-6E8A-4147-A177-3AD203B41FA5}">
                      <a16:colId xmlns:a16="http://schemas.microsoft.com/office/drawing/2014/main" val="1819222524"/>
                    </a:ext>
                  </a:extLst>
                </a:gridCol>
                <a:gridCol w="1583450">
                  <a:extLst>
                    <a:ext uri="{9D8B030D-6E8A-4147-A177-3AD203B41FA5}">
                      <a16:colId xmlns:a16="http://schemas.microsoft.com/office/drawing/2014/main" val="3055393247"/>
                    </a:ext>
                  </a:extLst>
                </a:gridCol>
                <a:gridCol w="1811990">
                  <a:extLst>
                    <a:ext uri="{9D8B030D-6E8A-4147-A177-3AD203B41FA5}">
                      <a16:colId xmlns:a16="http://schemas.microsoft.com/office/drawing/2014/main" val="3378292332"/>
                    </a:ext>
                  </a:extLst>
                </a:gridCol>
              </a:tblGrid>
              <a:tr h="301135">
                <a:tc>
                  <a:txBody>
                    <a:bodyPr/>
                    <a:lstStyle/>
                    <a:p>
                      <a:pPr algn="ctr" fontAlgn="ctr"/>
                      <a:r>
                        <a:rPr lang="vi-VN" sz="1800" b="1" i="0" u="none" strike="noStrike">
                          <a:solidFill>
                            <a:srgbClr val="000000"/>
                          </a:solidFill>
                          <a:effectLst/>
                          <a:latin typeface="Times New Roman" panose="02020603050405020304" pitchFamily="18" charset="0"/>
                        </a:rPr>
                        <a:t>STT</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1" i="0" u="none" strike="noStrike" dirty="0">
                          <a:solidFill>
                            <a:srgbClr val="000000"/>
                          </a:solidFill>
                          <a:effectLst/>
                          <a:latin typeface="Times New Roman" panose="02020603050405020304" pitchFamily="18" charset="0"/>
                        </a:rPr>
                        <a:t>Chỉ tiêu</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1" i="0" u="none" strike="noStrike">
                          <a:solidFill>
                            <a:srgbClr val="000000"/>
                          </a:solidFill>
                          <a:effectLst/>
                          <a:latin typeface="Times New Roman" panose="02020603050405020304" pitchFamily="18" charset="0"/>
                        </a:rPr>
                        <a:t>Đơn vị</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1" i="0" u="none" strike="noStrike">
                          <a:solidFill>
                            <a:srgbClr val="000000"/>
                          </a:solidFill>
                          <a:effectLst/>
                          <a:latin typeface="Times New Roman" panose="02020603050405020304" pitchFamily="18" charset="0"/>
                        </a:rPr>
                        <a:t>Kế hoạch năm 2024</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4401384"/>
                  </a:ext>
                </a:extLst>
              </a:tr>
              <a:tr h="177525">
                <a:tc>
                  <a:txBody>
                    <a:bodyPr/>
                    <a:lstStyle/>
                    <a:p>
                      <a:pPr algn="ctr" fontAlgn="ctr"/>
                      <a:r>
                        <a:rPr lang="vi-VN" sz="1800" b="1" i="0" u="none" strike="noStrike">
                          <a:solidFill>
                            <a:srgbClr val="000000"/>
                          </a:solidFill>
                          <a:effectLst/>
                          <a:latin typeface="Times New Roman" panose="02020603050405020304" pitchFamily="18" charset="0"/>
                        </a:rPr>
                        <a:t>II</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1" i="0" u="none" strike="noStrike">
                          <a:solidFill>
                            <a:srgbClr val="000000"/>
                          </a:solidFill>
                          <a:effectLst/>
                          <a:latin typeface="Times New Roman" panose="02020603050405020304" pitchFamily="18" charset="0"/>
                        </a:rPr>
                        <a:t>CÁC CHỈ TIÊU KHÁC ỦY BAN NHÂN DÂN TỈNH GIAO</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1363767"/>
                  </a:ext>
                </a:extLst>
              </a:tr>
              <a:tr h="216975">
                <a:tc>
                  <a:txBody>
                    <a:bodyPr/>
                    <a:lstStyle/>
                    <a:p>
                      <a:pPr algn="ctr" fontAlgn="ctr"/>
                      <a:r>
                        <a:rPr lang="vi-VN" sz="1800" b="0" i="0" u="none" strike="noStrike">
                          <a:solidFill>
                            <a:srgbClr val="000000"/>
                          </a:solidFill>
                          <a:effectLst/>
                          <a:latin typeface="Times New Roman" panose="02020603050405020304" pitchFamily="18" charset="0"/>
                        </a:rPr>
                        <a:t>1</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Tổng mức bán lẻ hàng hóa và doanh thu dịch vụ tiêu dùng</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Tỷ đồng</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114.700</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0511234"/>
                  </a:ext>
                </a:extLst>
              </a:tr>
              <a:tr h="216975">
                <a:tc>
                  <a:txBody>
                    <a:bodyPr/>
                    <a:lstStyle/>
                    <a:p>
                      <a:pPr algn="ctr" fontAlgn="ctr"/>
                      <a:r>
                        <a:rPr lang="vi-VN" sz="1800" b="0" i="0" u="none" strike="noStrike">
                          <a:solidFill>
                            <a:srgbClr val="000000"/>
                          </a:solidFill>
                          <a:effectLst/>
                          <a:latin typeface="Times New Roman" panose="02020603050405020304" pitchFamily="18" charset="0"/>
                        </a:rPr>
                        <a:t>2</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Số xã đạt chuẩn nông thôn mới</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Xã</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2</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1766679"/>
                  </a:ext>
                </a:extLst>
              </a:tr>
              <a:tr h="216975">
                <a:tc>
                  <a:txBody>
                    <a:bodyPr/>
                    <a:lstStyle/>
                    <a:p>
                      <a:pPr algn="ctr" fontAlgn="ctr"/>
                      <a:r>
                        <a:rPr lang="vi-VN" sz="1800" b="0" i="0" u="none" strike="noStrike">
                          <a:solidFill>
                            <a:srgbClr val="000000"/>
                          </a:solidFill>
                          <a:effectLst/>
                          <a:latin typeface="Times New Roman" panose="02020603050405020304" pitchFamily="18" charset="0"/>
                        </a:rPr>
                        <a:t>3</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Số xã đạt chuẩn nông thôn mới nâng cao</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Xã</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11</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576455"/>
                  </a:ext>
                </a:extLst>
              </a:tr>
              <a:tr h="216975">
                <a:tc>
                  <a:txBody>
                    <a:bodyPr/>
                    <a:lstStyle/>
                    <a:p>
                      <a:pPr algn="ctr" fontAlgn="ctr"/>
                      <a:r>
                        <a:rPr lang="vi-VN" sz="1800" b="0" i="0" u="none" strike="noStrike">
                          <a:solidFill>
                            <a:srgbClr val="000000"/>
                          </a:solidFill>
                          <a:effectLst/>
                          <a:latin typeface="Times New Roman" panose="02020603050405020304" pitchFamily="18" charset="0"/>
                        </a:rPr>
                        <a:t>4</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Số xã đạt chuẩn nông thôn mới kiểu mẫu</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Xã</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5</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3710998"/>
                  </a:ext>
                </a:extLst>
              </a:tr>
              <a:tr h="216975">
                <a:tc>
                  <a:txBody>
                    <a:bodyPr/>
                    <a:lstStyle/>
                    <a:p>
                      <a:pPr algn="ctr" fontAlgn="ctr"/>
                      <a:r>
                        <a:rPr lang="en-US" sz="1800" b="0" i="0" u="none" strike="noStrike" dirty="0">
                          <a:solidFill>
                            <a:srgbClr val="000000"/>
                          </a:solidFill>
                          <a:effectLst/>
                          <a:latin typeface="Times New Roman" panose="02020603050405020304" pitchFamily="18" charset="0"/>
                        </a:rPr>
                        <a:t>5</a:t>
                      </a:r>
                      <a:endParaRPr lang="vi-VN" sz="1800" b="0" i="0" u="none" strike="noStrike" dirty="0">
                        <a:solidFill>
                          <a:srgbClr val="000000"/>
                        </a:solidFill>
                        <a:effectLst/>
                        <a:latin typeface="Times New Roman" panose="02020603050405020304" pitchFamily="18" charset="0"/>
                      </a:endParaRP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Tổng lượng khách du lịch</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Lượt khách</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dirty="0">
                          <a:solidFill>
                            <a:srgbClr val="000000"/>
                          </a:solidFill>
                          <a:effectLst/>
                          <a:latin typeface="Times New Roman" panose="02020603050405020304" pitchFamily="18" charset="0"/>
                        </a:rPr>
                        <a:t>5.500.000</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9715772"/>
                  </a:ext>
                </a:extLst>
              </a:tr>
              <a:tr h="216975">
                <a:tc>
                  <a:txBody>
                    <a:bodyPr/>
                    <a:lstStyle/>
                    <a:p>
                      <a:pPr algn="ctr" fontAlgn="ctr"/>
                      <a:r>
                        <a:rPr lang="en-US" sz="1800" b="0" i="0" u="none" strike="noStrike" dirty="0">
                          <a:solidFill>
                            <a:srgbClr val="000000"/>
                          </a:solidFill>
                          <a:effectLst/>
                          <a:latin typeface="Times New Roman" panose="02020603050405020304" pitchFamily="18" charset="0"/>
                        </a:rPr>
                        <a:t>6</a:t>
                      </a:r>
                      <a:endParaRPr lang="vi-VN" sz="1800" b="0" i="0" u="none" strike="noStrike" dirty="0">
                        <a:solidFill>
                          <a:srgbClr val="000000"/>
                        </a:solidFill>
                        <a:effectLst/>
                        <a:latin typeface="Times New Roman" panose="02020603050405020304" pitchFamily="18" charset="0"/>
                      </a:endParaRP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Doanh thu du lịch thuần túy</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Tỷ đồng</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18.500</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1298509"/>
                  </a:ext>
                </a:extLst>
              </a:tr>
              <a:tr h="309251">
                <a:tc>
                  <a:txBody>
                    <a:bodyPr/>
                    <a:lstStyle/>
                    <a:p>
                      <a:pPr algn="ctr" fontAlgn="ctr"/>
                      <a:r>
                        <a:rPr lang="en-US" sz="1800" b="0" i="0" u="none" strike="noStrike" dirty="0">
                          <a:solidFill>
                            <a:srgbClr val="000000"/>
                          </a:solidFill>
                          <a:effectLst/>
                          <a:latin typeface="Times New Roman" panose="02020603050405020304" pitchFamily="18" charset="0"/>
                        </a:rPr>
                        <a:t>7</a:t>
                      </a:r>
                      <a:endParaRPr lang="vi-VN" sz="1800" b="0" i="0" u="none" strike="noStrike" dirty="0">
                        <a:solidFill>
                          <a:srgbClr val="000000"/>
                        </a:solidFill>
                        <a:effectLst/>
                        <a:latin typeface="Times New Roman" panose="02020603050405020304" pitchFamily="18" charset="0"/>
                      </a:endParaRP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dirty="0">
                          <a:solidFill>
                            <a:srgbClr val="000000"/>
                          </a:solidFill>
                          <a:effectLst/>
                          <a:latin typeface="Times New Roman" panose="02020603050405020304" pitchFamily="18" charset="0"/>
                        </a:rPr>
                        <a:t>Thu hút dự án mới</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Dự án</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chemeClr val="tx1"/>
                          </a:solidFill>
                          <a:effectLst/>
                          <a:latin typeface="Times New Roman" panose="02020603050405020304" pitchFamily="18" charset="0"/>
                        </a:rPr>
                        <a:t>100</a:t>
                      </a:r>
                      <a:endParaRPr lang="vi-VN" sz="1800" b="0" i="0" u="none" strike="noStrike" dirty="0">
                        <a:solidFill>
                          <a:schemeClr val="tx1"/>
                        </a:solidFill>
                        <a:effectLst/>
                        <a:latin typeface="Times New Roman" panose="02020603050405020304" pitchFamily="18" charset="0"/>
                      </a:endParaRP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2925825"/>
                  </a:ext>
                </a:extLst>
              </a:tr>
              <a:tr h="177525">
                <a:tc>
                  <a:txBody>
                    <a:bodyPr/>
                    <a:lstStyle/>
                    <a:p>
                      <a:pPr algn="ctr" fontAlgn="ctr"/>
                      <a:r>
                        <a:rPr lang="en-US" sz="1800" b="0" i="0" u="none" strike="noStrike" dirty="0">
                          <a:solidFill>
                            <a:srgbClr val="000000"/>
                          </a:solidFill>
                          <a:effectLst/>
                          <a:latin typeface="Times New Roman" panose="02020603050405020304" pitchFamily="18" charset="0"/>
                        </a:rPr>
                        <a:t>8</a:t>
                      </a:r>
                      <a:endParaRPr lang="vi-VN" sz="1800" b="0" i="0" u="none" strike="noStrike" dirty="0">
                        <a:solidFill>
                          <a:srgbClr val="000000"/>
                        </a:solidFill>
                        <a:effectLst/>
                        <a:latin typeface="Times New Roman" panose="02020603050405020304" pitchFamily="18" charset="0"/>
                      </a:endParaRP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Số doanh nghiệp thành lập mới</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Doanh nghiệp</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1.000</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3387868"/>
                  </a:ext>
                </a:extLst>
              </a:tr>
              <a:tr h="216975">
                <a:tc>
                  <a:txBody>
                    <a:bodyPr/>
                    <a:lstStyle/>
                    <a:p>
                      <a:pPr algn="ctr" fontAlgn="ctr"/>
                      <a:r>
                        <a:rPr lang="en-US" sz="1800" b="0" i="0" u="none" strike="noStrike" dirty="0">
                          <a:solidFill>
                            <a:srgbClr val="000000"/>
                          </a:solidFill>
                          <a:effectLst/>
                          <a:latin typeface="Times New Roman" panose="02020603050405020304" pitchFamily="18" charset="0"/>
                        </a:rPr>
                        <a:t>9</a:t>
                      </a:r>
                      <a:endParaRPr lang="vi-VN" sz="1800" b="0" i="0" u="none" strike="noStrike" dirty="0">
                        <a:solidFill>
                          <a:srgbClr val="000000"/>
                        </a:solidFill>
                        <a:effectLst/>
                        <a:latin typeface="Times New Roman" panose="02020603050405020304" pitchFamily="18" charset="0"/>
                      </a:endParaRP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Số vốn đăng ký của doanh nghiệp thành lập mới</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Tỷ đồng</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10.000</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7560971"/>
                  </a:ext>
                </a:extLst>
              </a:tr>
              <a:tr h="216975">
                <a:tc>
                  <a:txBody>
                    <a:bodyPr/>
                    <a:lstStyle/>
                    <a:p>
                      <a:pPr algn="ctr" fontAlgn="ctr"/>
                      <a:r>
                        <a:rPr lang="vi-VN" sz="1800" b="0" i="0" u="none" strike="noStrike" dirty="0">
                          <a:solidFill>
                            <a:srgbClr val="000000"/>
                          </a:solidFill>
                          <a:effectLst/>
                          <a:latin typeface="Times New Roman" panose="02020603050405020304" pitchFamily="18" charset="0"/>
                        </a:rPr>
                        <a:t>1</a:t>
                      </a:r>
                      <a:r>
                        <a:rPr lang="en-US" sz="1800" b="0" i="0" u="none" strike="noStrike" dirty="0">
                          <a:solidFill>
                            <a:srgbClr val="000000"/>
                          </a:solidFill>
                          <a:effectLst/>
                          <a:latin typeface="Times New Roman" panose="02020603050405020304" pitchFamily="18" charset="0"/>
                        </a:rPr>
                        <a:t>0</a:t>
                      </a:r>
                      <a:endParaRPr lang="vi-VN" sz="1800" b="0" i="0" u="none" strike="noStrike" dirty="0">
                        <a:solidFill>
                          <a:srgbClr val="000000"/>
                        </a:solidFill>
                        <a:effectLst/>
                        <a:latin typeface="Times New Roman" panose="02020603050405020304" pitchFamily="18" charset="0"/>
                      </a:endParaRP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Lấn chiếm đất đai</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3003826"/>
                  </a:ext>
                </a:extLst>
              </a:tr>
              <a:tr h="216975">
                <a:tc>
                  <a:txBody>
                    <a:bodyPr/>
                    <a:lstStyle/>
                    <a:p>
                      <a:pPr algn="ctr" fontAlgn="ctr"/>
                      <a:r>
                        <a:rPr lang="vi-VN" sz="1800" b="0" i="0" u="none" strike="noStrike">
                          <a:solidFill>
                            <a:srgbClr val="000000"/>
                          </a:solidFill>
                          <a:effectLst/>
                          <a:latin typeface="Times New Roman" panose="02020603050405020304" pitchFamily="18" charset="0"/>
                        </a:rPr>
                        <a:t>-</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dirty="0">
                          <a:solidFill>
                            <a:srgbClr val="000000"/>
                          </a:solidFill>
                          <a:effectLst/>
                          <a:latin typeface="Times New Roman" panose="02020603050405020304" pitchFamily="18" charset="0"/>
                        </a:rPr>
                        <a:t>Số vụ </a:t>
                      </a:r>
                      <a:r>
                        <a:rPr lang="en-US" sz="1800" b="0" i="0" u="none" strike="noStrike" dirty="0">
                          <a:solidFill>
                            <a:srgbClr val="000000"/>
                          </a:solidFill>
                          <a:effectLst/>
                          <a:latin typeface="Times New Roman" panose="02020603050405020304" pitchFamily="18" charset="0"/>
                        </a:rPr>
                        <a:t>vi </a:t>
                      </a:r>
                      <a:r>
                        <a:rPr lang="en-US" sz="1800" b="0" i="0" u="none" strike="noStrike" dirty="0" err="1">
                          <a:solidFill>
                            <a:srgbClr val="000000"/>
                          </a:solidFill>
                          <a:effectLst/>
                          <a:latin typeface="Times New Roman" panose="02020603050405020304" pitchFamily="18" charset="0"/>
                        </a:rPr>
                        <a:t>phạm</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được</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giải</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quyết</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trong</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năm</a:t>
                      </a:r>
                      <a:endParaRPr lang="vi-VN" sz="1800" b="0" i="0" u="none" strike="noStrike" dirty="0">
                        <a:solidFill>
                          <a:srgbClr val="000000"/>
                        </a:solidFill>
                        <a:effectLst/>
                        <a:latin typeface="Times New Roman" panose="02020603050405020304" pitchFamily="18" charset="0"/>
                      </a:endParaRP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Số vụ</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dirty="0">
                          <a:solidFill>
                            <a:srgbClr val="000000"/>
                          </a:solidFill>
                          <a:effectLst/>
                          <a:latin typeface="Times New Roman" panose="02020603050405020304" pitchFamily="18" charset="0"/>
                        </a:rPr>
                        <a:t>9.</a:t>
                      </a:r>
                      <a:r>
                        <a:rPr lang="en-US" sz="1800" b="0" i="0" u="none" strike="noStrike" dirty="0">
                          <a:solidFill>
                            <a:srgbClr val="000000"/>
                          </a:solidFill>
                          <a:effectLst/>
                          <a:latin typeface="Times New Roman" panose="02020603050405020304" pitchFamily="18" charset="0"/>
                        </a:rPr>
                        <a:t>500</a:t>
                      </a:r>
                      <a:endParaRPr lang="vi-VN" sz="1800" b="0" i="0" u="none" strike="noStrike" dirty="0">
                        <a:solidFill>
                          <a:srgbClr val="000000"/>
                        </a:solidFill>
                        <a:effectLst/>
                        <a:latin typeface="Times New Roman" panose="02020603050405020304" pitchFamily="18" charset="0"/>
                      </a:endParaRP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9220489"/>
                  </a:ext>
                </a:extLst>
              </a:tr>
              <a:tr h="216975">
                <a:tc>
                  <a:txBody>
                    <a:bodyPr/>
                    <a:lstStyle/>
                    <a:p>
                      <a:pPr algn="ctr" fontAlgn="ctr"/>
                      <a:r>
                        <a:rPr lang="vi-VN" sz="1800" b="0" i="0" u="none" strike="noStrike" dirty="0">
                          <a:solidFill>
                            <a:srgbClr val="000000"/>
                          </a:solidFill>
                          <a:effectLst/>
                          <a:latin typeface="Times New Roman" panose="02020603050405020304" pitchFamily="18" charset="0"/>
                        </a:rPr>
                        <a:t>1</a:t>
                      </a:r>
                      <a:r>
                        <a:rPr lang="en-US" sz="1800" b="0" i="0" u="none" strike="noStrike" dirty="0">
                          <a:solidFill>
                            <a:srgbClr val="000000"/>
                          </a:solidFill>
                          <a:effectLst/>
                          <a:latin typeface="Times New Roman" panose="02020603050405020304" pitchFamily="18" charset="0"/>
                        </a:rPr>
                        <a:t>1</a:t>
                      </a:r>
                      <a:endParaRPr lang="vi-VN" sz="1800" b="0" i="0" u="none" strike="noStrike" dirty="0">
                        <a:solidFill>
                          <a:srgbClr val="000000"/>
                        </a:solidFill>
                        <a:effectLst/>
                        <a:latin typeface="Times New Roman" panose="02020603050405020304" pitchFamily="18" charset="0"/>
                      </a:endParaRP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Giải phóng mặt bằng</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6831347"/>
                  </a:ext>
                </a:extLst>
              </a:tr>
              <a:tr h="216975">
                <a:tc>
                  <a:txBody>
                    <a:bodyPr/>
                    <a:lstStyle/>
                    <a:p>
                      <a:pPr algn="ctr" fontAlgn="ctr"/>
                      <a:r>
                        <a:rPr lang="vi-VN" sz="1800" b="0" i="0" u="none" strike="noStrike">
                          <a:solidFill>
                            <a:srgbClr val="000000"/>
                          </a:solidFill>
                          <a:effectLst/>
                          <a:latin typeface="Times New Roman" panose="02020603050405020304" pitchFamily="18" charset="0"/>
                        </a:rPr>
                        <a:t>-</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Số lượng công trình, dự án hoàn thành</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Dự án</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678</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1197489"/>
                  </a:ext>
                </a:extLst>
              </a:tr>
              <a:tr h="216975">
                <a:tc>
                  <a:txBody>
                    <a:bodyPr/>
                    <a:lstStyle/>
                    <a:p>
                      <a:pPr algn="ctr" fontAlgn="ctr"/>
                      <a:r>
                        <a:rPr lang="vi-VN" sz="1800" b="0" i="0" u="none" strike="noStrike">
                          <a:solidFill>
                            <a:srgbClr val="000000"/>
                          </a:solidFill>
                          <a:effectLst/>
                          <a:latin typeface="Times New Roman" panose="02020603050405020304" pitchFamily="18" charset="0"/>
                        </a:rPr>
                        <a:t>-</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err="1">
                          <a:solidFill>
                            <a:srgbClr val="000000"/>
                          </a:solidFill>
                          <a:effectLst/>
                          <a:latin typeface="Times New Roman" panose="02020603050405020304" pitchFamily="18" charset="0"/>
                        </a:rPr>
                        <a:t>Số</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lượng</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công</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trình</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dự</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án</a:t>
                      </a:r>
                      <a:r>
                        <a:rPr lang="en-US" sz="1800" b="0" i="0" u="none" strike="noStrike" dirty="0">
                          <a:solidFill>
                            <a:srgbClr val="000000"/>
                          </a:solidFill>
                          <a:effectLst/>
                          <a:latin typeface="Times New Roman" panose="02020603050405020304" pitchFamily="18" charset="0"/>
                        </a:rPr>
                        <a:t> </a:t>
                      </a:r>
                      <a:r>
                        <a:rPr lang="vi-VN" sz="1800" b="0" i="0" u="none" strike="noStrike" dirty="0">
                          <a:solidFill>
                            <a:srgbClr val="000000"/>
                          </a:solidFill>
                          <a:effectLst/>
                          <a:latin typeface="Times New Roman" panose="02020603050405020304" pitchFamily="18" charset="0"/>
                        </a:rPr>
                        <a:t>hoàn thành GPMB</a:t>
                      </a:r>
                      <a:r>
                        <a:rPr lang="en-US" sz="1800" b="0" i="0" u="none" strike="noStrike" dirty="0">
                          <a:solidFill>
                            <a:srgbClr val="000000"/>
                          </a:solidFill>
                          <a:effectLst/>
                          <a:latin typeface="Times New Roman" panose="02020603050405020304" pitchFamily="18" charset="0"/>
                        </a:rPr>
                        <a:t> so </a:t>
                      </a:r>
                      <a:r>
                        <a:rPr lang="en-US" sz="1800" b="0" i="0" u="none" strike="noStrike" dirty="0" err="1">
                          <a:solidFill>
                            <a:srgbClr val="000000"/>
                          </a:solidFill>
                          <a:effectLst/>
                          <a:latin typeface="Times New Roman" panose="02020603050405020304" pitchFamily="18" charset="0"/>
                        </a:rPr>
                        <a:t>với</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tổng</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số</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dự</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án</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trên</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địa</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bàn</a:t>
                      </a:r>
                      <a:endParaRPr lang="vi-VN" sz="1800" b="0" i="0" u="none" strike="noStrike" dirty="0">
                        <a:solidFill>
                          <a:srgbClr val="000000"/>
                        </a:solidFill>
                        <a:effectLst/>
                        <a:latin typeface="Times New Roman" panose="02020603050405020304" pitchFamily="18" charset="0"/>
                      </a:endParaRP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Times New Roman" panose="02020603050405020304" pitchFamily="18" charset="0"/>
                        </a:rPr>
                        <a:t>%</a:t>
                      </a:r>
                      <a:endParaRPr lang="vi-VN" sz="1800" b="0" i="0" u="none" strike="noStrike" dirty="0">
                        <a:solidFill>
                          <a:srgbClr val="000000"/>
                        </a:solidFill>
                        <a:effectLst/>
                        <a:latin typeface="Times New Roman" panose="02020603050405020304" pitchFamily="18" charset="0"/>
                      </a:endParaRP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Times New Roman" panose="02020603050405020304" pitchFamily="18" charset="0"/>
                        </a:rPr>
                        <a:t>≥50%</a:t>
                      </a:r>
                      <a:endParaRPr lang="vi-VN" sz="1800" b="0" i="0" u="none" strike="noStrike" dirty="0">
                        <a:solidFill>
                          <a:srgbClr val="000000"/>
                        </a:solidFill>
                        <a:effectLst/>
                        <a:latin typeface="Times New Roman" panose="02020603050405020304" pitchFamily="18" charset="0"/>
                      </a:endParaRP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8764220"/>
                  </a:ext>
                </a:extLst>
              </a:tr>
            </a:tbl>
          </a:graphicData>
        </a:graphic>
      </p:graphicFrame>
      <p:sp>
        <p:nvSpPr>
          <p:cNvPr id="4" name="TextBox 3">
            <a:extLst>
              <a:ext uri="{FF2B5EF4-FFF2-40B4-BE49-F238E27FC236}">
                <a16:creationId xmlns:a16="http://schemas.microsoft.com/office/drawing/2014/main" id="{802BD3BB-1D2E-30BE-2F10-356E73FCECE3}"/>
              </a:ext>
            </a:extLst>
          </p:cNvPr>
          <p:cNvSpPr txBox="1"/>
          <p:nvPr/>
        </p:nvSpPr>
        <p:spPr>
          <a:xfrm>
            <a:off x="400462" y="113229"/>
            <a:ext cx="10195644" cy="430887"/>
          </a:xfrm>
          <a:prstGeom prst="rect">
            <a:avLst/>
          </a:prstGeom>
          <a:noFill/>
        </p:spPr>
        <p:txBody>
          <a:bodyPr wrap="square">
            <a:spAutoFit/>
          </a:bodyPr>
          <a:lstStyle/>
          <a:p>
            <a:pPr>
              <a:lnSpc>
                <a:spcPct val="100000"/>
              </a:lnSpc>
            </a:pPr>
            <a:r>
              <a:rPr lang="en-US" sz="2200" b="1" dirty="0">
                <a:latin typeface="Times New Roman" panose="02020603050405020304" pitchFamily="18" charset="0"/>
                <a:cs typeface="Times New Roman" panose="02020603050405020304" pitchFamily="18" charset="0"/>
              </a:rPr>
              <a:t>1</a:t>
            </a:r>
            <a:r>
              <a:rPr lang="vi-VN"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Các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chỉ</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tiêu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chủ</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yếu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trên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địa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bàn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tỉnh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tt</a:t>
            </a:r>
            <a:r>
              <a:rPr lang="en-US" sz="2200" b="1" dirty="0">
                <a:latin typeface="Times New Roman" panose="02020603050405020304" pitchFamily="18" charset="0"/>
                <a:cs typeface="Times New Roman" panose="02020603050405020304" pitchFamily="18" charset="0"/>
              </a:rPr>
              <a:t>)</a:t>
            </a:r>
            <a:endParaRPr lang="vi-VN"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2587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5DE7D0F9-E732-C49C-2F81-A56580F731FE}"/>
              </a:ext>
            </a:extLst>
          </p:cNvPr>
          <p:cNvSpPr txBox="1"/>
          <p:nvPr/>
        </p:nvSpPr>
        <p:spPr>
          <a:xfrm>
            <a:off x="692679" y="30959"/>
            <a:ext cx="10195644" cy="430887"/>
          </a:xfrm>
          <a:prstGeom prst="rect">
            <a:avLst/>
          </a:prstGeom>
          <a:noFill/>
        </p:spPr>
        <p:txBody>
          <a:bodyPr wrap="square">
            <a:spAutoFit/>
          </a:bodyPr>
          <a:lstStyle/>
          <a:p>
            <a:pPr>
              <a:lnSpc>
                <a:spcPct val="100000"/>
              </a:lnSpc>
            </a:pPr>
            <a:r>
              <a:rPr lang="en-US" sz="2200" b="1" dirty="0">
                <a:latin typeface="Times New Roman" panose="02020603050405020304" pitchFamily="18" charset="0"/>
                <a:cs typeface="Times New Roman" panose="02020603050405020304" pitchFamily="18" charset="0"/>
              </a:rPr>
              <a:t>2</a:t>
            </a:r>
            <a:r>
              <a:rPr lang="vi-VN"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Các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chỉ</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tiêu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chủ</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yếu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của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các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địa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phương</a:t>
            </a:r>
            <a:endParaRPr lang="vi-VN" sz="2200" b="1" dirty="0">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D96B3CB2-A289-D989-3F82-D9737C574AFB}"/>
              </a:ext>
            </a:extLst>
          </p:cNvPr>
          <p:cNvGraphicFramePr>
            <a:graphicFrameLocks noGrp="1"/>
          </p:cNvGraphicFramePr>
          <p:nvPr>
            <p:extLst>
              <p:ext uri="{D42A27DB-BD31-4B8C-83A1-F6EECF244321}">
                <p14:modId xmlns:p14="http://schemas.microsoft.com/office/powerpoint/2010/main" val="654518684"/>
              </p:ext>
            </p:extLst>
          </p:nvPr>
        </p:nvGraphicFramePr>
        <p:xfrm>
          <a:off x="206929" y="426365"/>
          <a:ext cx="11778141" cy="6419146"/>
        </p:xfrm>
        <a:graphic>
          <a:graphicData uri="http://schemas.openxmlformats.org/drawingml/2006/table">
            <a:tbl>
              <a:tblPr>
                <a:tableStyleId>{5C22544A-7EE6-4342-B048-85BDC9FD1C3A}</a:tableStyleId>
              </a:tblPr>
              <a:tblGrid>
                <a:gridCol w="315956">
                  <a:extLst>
                    <a:ext uri="{9D8B030D-6E8A-4147-A177-3AD203B41FA5}">
                      <a16:colId xmlns:a16="http://schemas.microsoft.com/office/drawing/2014/main" val="382690914"/>
                    </a:ext>
                  </a:extLst>
                </a:gridCol>
                <a:gridCol w="2363089">
                  <a:extLst>
                    <a:ext uri="{9D8B030D-6E8A-4147-A177-3AD203B41FA5}">
                      <a16:colId xmlns:a16="http://schemas.microsoft.com/office/drawing/2014/main" val="3113813973"/>
                    </a:ext>
                  </a:extLst>
                </a:gridCol>
                <a:gridCol w="588030">
                  <a:extLst>
                    <a:ext uri="{9D8B030D-6E8A-4147-A177-3AD203B41FA5}">
                      <a16:colId xmlns:a16="http://schemas.microsoft.com/office/drawing/2014/main" val="2048745831"/>
                    </a:ext>
                  </a:extLst>
                </a:gridCol>
                <a:gridCol w="381780">
                  <a:extLst>
                    <a:ext uri="{9D8B030D-6E8A-4147-A177-3AD203B41FA5}">
                      <a16:colId xmlns:a16="http://schemas.microsoft.com/office/drawing/2014/main" val="354365743"/>
                    </a:ext>
                  </a:extLst>
                </a:gridCol>
                <a:gridCol w="394945">
                  <a:extLst>
                    <a:ext uri="{9D8B030D-6E8A-4147-A177-3AD203B41FA5}">
                      <a16:colId xmlns:a16="http://schemas.microsoft.com/office/drawing/2014/main" val="2048156633"/>
                    </a:ext>
                  </a:extLst>
                </a:gridCol>
                <a:gridCol w="368616">
                  <a:extLst>
                    <a:ext uri="{9D8B030D-6E8A-4147-A177-3AD203B41FA5}">
                      <a16:colId xmlns:a16="http://schemas.microsoft.com/office/drawing/2014/main" val="4277995671"/>
                    </a:ext>
                  </a:extLst>
                </a:gridCol>
                <a:gridCol w="375198">
                  <a:extLst>
                    <a:ext uri="{9D8B030D-6E8A-4147-A177-3AD203B41FA5}">
                      <a16:colId xmlns:a16="http://schemas.microsoft.com/office/drawing/2014/main" val="3514620501"/>
                    </a:ext>
                  </a:extLst>
                </a:gridCol>
                <a:gridCol w="388363">
                  <a:extLst>
                    <a:ext uri="{9D8B030D-6E8A-4147-A177-3AD203B41FA5}">
                      <a16:colId xmlns:a16="http://schemas.microsoft.com/office/drawing/2014/main" val="755257054"/>
                    </a:ext>
                  </a:extLst>
                </a:gridCol>
                <a:gridCol w="394945">
                  <a:extLst>
                    <a:ext uri="{9D8B030D-6E8A-4147-A177-3AD203B41FA5}">
                      <a16:colId xmlns:a16="http://schemas.microsoft.com/office/drawing/2014/main" val="3562147150"/>
                    </a:ext>
                  </a:extLst>
                </a:gridCol>
                <a:gridCol w="381780">
                  <a:extLst>
                    <a:ext uri="{9D8B030D-6E8A-4147-A177-3AD203B41FA5}">
                      <a16:colId xmlns:a16="http://schemas.microsoft.com/office/drawing/2014/main" val="3721658188"/>
                    </a:ext>
                  </a:extLst>
                </a:gridCol>
                <a:gridCol w="381780">
                  <a:extLst>
                    <a:ext uri="{9D8B030D-6E8A-4147-A177-3AD203B41FA5}">
                      <a16:colId xmlns:a16="http://schemas.microsoft.com/office/drawing/2014/main" val="3632362320"/>
                    </a:ext>
                  </a:extLst>
                </a:gridCol>
                <a:gridCol w="394945">
                  <a:extLst>
                    <a:ext uri="{9D8B030D-6E8A-4147-A177-3AD203B41FA5}">
                      <a16:colId xmlns:a16="http://schemas.microsoft.com/office/drawing/2014/main" val="2745501334"/>
                    </a:ext>
                  </a:extLst>
                </a:gridCol>
                <a:gridCol w="388363">
                  <a:extLst>
                    <a:ext uri="{9D8B030D-6E8A-4147-A177-3AD203B41FA5}">
                      <a16:colId xmlns:a16="http://schemas.microsoft.com/office/drawing/2014/main" val="2185226268"/>
                    </a:ext>
                  </a:extLst>
                </a:gridCol>
                <a:gridCol w="388363">
                  <a:extLst>
                    <a:ext uri="{9D8B030D-6E8A-4147-A177-3AD203B41FA5}">
                      <a16:colId xmlns:a16="http://schemas.microsoft.com/office/drawing/2014/main" val="3430407452"/>
                    </a:ext>
                  </a:extLst>
                </a:gridCol>
                <a:gridCol w="381780">
                  <a:extLst>
                    <a:ext uri="{9D8B030D-6E8A-4147-A177-3AD203B41FA5}">
                      <a16:colId xmlns:a16="http://schemas.microsoft.com/office/drawing/2014/main" val="1385673929"/>
                    </a:ext>
                  </a:extLst>
                </a:gridCol>
                <a:gridCol w="388363">
                  <a:extLst>
                    <a:ext uri="{9D8B030D-6E8A-4147-A177-3AD203B41FA5}">
                      <a16:colId xmlns:a16="http://schemas.microsoft.com/office/drawing/2014/main" val="1800242531"/>
                    </a:ext>
                  </a:extLst>
                </a:gridCol>
                <a:gridCol w="381780">
                  <a:extLst>
                    <a:ext uri="{9D8B030D-6E8A-4147-A177-3AD203B41FA5}">
                      <a16:colId xmlns:a16="http://schemas.microsoft.com/office/drawing/2014/main" val="2163018009"/>
                    </a:ext>
                  </a:extLst>
                </a:gridCol>
                <a:gridCol w="375198">
                  <a:extLst>
                    <a:ext uri="{9D8B030D-6E8A-4147-A177-3AD203B41FA5}">
                      <a16:colId xmlns:a16="http://schemas.microsoft.com/office/drawing/2014/main" val="2828668017"/>
                    </a:ext>
                  </a:extLst>
                </a:gridCol>
                <a:gridCol w="408109">
                  <a:extLst>
                    <a:ext uri="{9D8B030D-6E8A-4147-A177-3AD203B41FA5}">
                      <a16:colId xmlns:a16="http://schemas.microsoft.com/office/drawing/2014/main" val="1112047875"/>
                    </a:ext>
                  </a:extLst>
                </a:gridCol>
                <a:gridCol w="401527">
                  <a:extLst>
                    <a:ext uri="{9D8B030D-6E8A-4147-A177-3AD203B41FA5}">
                      <a16:colId xmlns:a16="http://schemas.microsoft.com/office/drawing/2014/main" val="2523362961"/>
                    </a:ext>
                  </a:extLst>
                </a:gridCol>
                <a:gridCol w="375198">
                  <a:extLst>
                    <a:ext uri="{9D8B030D-6E8A-4147-A177-3AD203B41FA5}">
                      <a16:colId xmlns:a16="http://schemas.microsoft.com/office/drawing/2014/main" val="2449177591"/>
                    </a:ext>
                  </a:extLst>
                </a:gridCol>
                <a:gridCol w="388363">
                  <a:extLst>
                    <a:ext uri="{9D8B030D-6E8A-4147-A177-3AD203B41FA5}">
                      <a16:colId xmlns:a16="http://schemas.microsoft.com/office/drawing/2014/main" val="2142452578"/>
                    </a:ext>
                  </a:extLst>
                </a:gridCol>
                <a:gridCol w="368616">
                  <a:extLst>
                    <a:ext uri="{9D8B030D-6E8A-4147-A177-3AD203B41FA5}">
                      <a16:colId xmlns:a16="http://schemas.microsoft.com/office/drawing/2014/main" val="3240074638"/>
                    </a:ext>
                  </a:extLst>
                </a:gridCol>
                <a:gridCol w="394945">
                  <a:extLst>
                    <a:ext uri="{9D8B030D-6E8A-4147-A177-3AD203B41FA5}">
                      <a16:colId xmlns:a16="http://schemas.microsoft.com/office/drawing/2014/main" val="2070700014"/>
                    </a:ext>
                  </a:extLst>
                </a:gridCol>
                <a:gridCol w="408109">
                  <a:extLst>
                    <a:ext uri="{9D8B030D-6E8A-4147-A177-3AD203B41FA5}">
                      <a16:colId xmlns:a16="http://schemas.microsoft.com/office/drawing/2014/main" val="1547784788"/>
                    </a:ext>
                  </a:extLst>
                </a:gridCol>
              </a:tblGrid>
              <a:tr h="176192">
                <a:tc rowSpan="2">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STT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Chỉ</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tiêu</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Đơn vị tính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2">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Dự kiến kế hoạch năm 2024 của các địa phương:</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73106345"/>
                  </a:ext>
                </a:extLst>
              </a:tr>
              <a:tr h="176192">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Quy Nhơn</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An Nhơn</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Hoài Nhơn</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Phù Cát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Phù Mỹ</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Tuy Phước</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Tây Sơn</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Hoài Ân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An Lão</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Vân Canh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Vĩnh</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Thạnh</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639612579"/>
                  </a:ext>
                </a:extLst>
              </a:tr>
              <a:tr h="161509">
                <a:tc>
                  <a:txBody>
                    <a:bodyPr/>
                    <a:lstStyle/>
                    <a:p>
                      <a:pPr algn="ctr" fontAlgn="ctr"/>
                      <a:r>
                        <a:rPr lang="en-US" sz="1100" u="none" strike="noStrike" dirty="0">
                          <a:effectLst/>
                          <a:latin typeface="Times New Roman" panose="02020603050405020304" pitchFamily="18" charset="0"/>
                          <a:cs typeface="Times New Roman" panose="02020603050405020304" pitchFamily="18" charset="0"/>
                        </a:rPr>
                        <a:t>1</a:t>
                      </a:r>
                      <a:endParaRPr lang="en-US" sz="11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2</a:t>
                      </a:r>
                      <a:endParaRPr lang="en-US" sz="1100" b="0" i="1"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700" u="none" strike="noStrike" dirty="0">
                          <a:effectLst/>
                          <a:latin typeface="Times New Roman" panose="02020603050405020304" pitchFamily="18" charset="0"/>
                          <a:cs typeface="Times New Roman" panose="02020603050405020304" pitchFamily="18" charset="0"/>
                        </a:rPr>
                        <a:t>3</a:t>
                      </a:r>
                      <a:endParaRPr lang="en-US" sz="7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700" u="none" strike="noStrike">
                          <a:effectLst/>
                          <a:latin typeface="Times New Roman" panose="02020603050405020304" pitchFamily="18" charset="0"/>
                          <a:cs typeface="Times New Roman" panose="02020603050405020304" pitchFamily="18" charset="0"/>
                        </a:rPr>
                        <a:t>4</a:t>
                      </a:r>
                      <a:endParaRPr lang="en-US" sz="700" b="0" i="1"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700" u="none" strike="noStrike">
                          <a:effectLst/>
                          <a:latin typeface="Times New Roman" panose="02020603050405020304" pitchFamily="18" charset="0"/>
                          <a:cs typeface="Times New Roman" panose="02020603050405020304" pitchFamily="18" charset="0"/>
                        </a:rPr>
                        <a:t>5</a:t>
                      </a:r>
                      <a:endParaRPr lang="en-US" sz="700" b="0" i="1"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700" u="none" strike="noStrike">
                          <a:effectLst/>
                          <a:latin typeface="Times New Roman" panose="02020603050405020304" pitchFamily="18" charset="0"/>
                          <a:cs typeface="Times New Roman" panose="02020603050405020304" pitchFamily="18" charset="0"/>
                        </a:rPr>
                        <a:t>6</a:t>
                      </a:r>
                      <a:endParaRPr lang="en-US" sz="700" b="0" i="1"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700" u="none" strike="noStrike">
                          <a:effectLst/>
                          <a:latin typeface="Times New Roman" panose="02020603050405020304" pitchFamily="18" charset="0"/>
                          <a:cs typeface="Times New Roman" panose="02020603050405020304" pitchFamily="18" charset="0"/>
                        </a:rPr>
                        <a:t>7</a:t>
                      </a:r>
                      <a:endParaRPr lang="en-US" sz="700" b="0" i="1"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700" u="none" strike="noStrike">
                          <a:effectLst/>
                          <a:latin typeface="Times New Roman" panose="02020603050405020304" pitchFamily="18" charset="0"/>
                          <a:cs typeface="Times New Roman" panose="02020603050405020304" pitchFamily="18" charset="0"/>
                        </a:rPr>
                        <a:t>8</a:t>
                      </a:r>
                      <a:endParaRPr lang="en-US" sz="700" b="0" i="1"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700" u="none" strike="noStrike">
                          <a:effectLst/>
                          <a:latin typeface="Times New Roman" panose="02020603050405020304" pitchFamily="18" charset="0"/>
                          <a:cs typeface="Times New Roman" panose="02020603050405020304" pitchFamily="18" charset="0"/>
                        </a:rPr>
                        <a:t>9</a:t>
                      </a:r>
                      <a:endParaRPr lang="en-US" sz="700" b="0" i="1"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700" u="none" strike="noStrike">
                          <a:effectLst/>
                          <a:latin typeface="Times New Roman" panose="02020603050405020304" pitchFamily="18" charset="0"/>
                          <a:cs typeface="Times New Roman" panose="02020603050405020304" pitchFamily="18" charset="0"/>
                        </a:rPr>
                        <a:t>10</a:t>
                      </a:r>
                      <a:endParaRPr lang="en-US" sz="700" b="0" i="1"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700" u="none" strike="noStrike">
                          <a:effectLst/>
                          <a:latin typeface="Times New Roman" panose="02020603050405020304" pitchFamily="18" charset="0"/>
                          <a:cs typeface="Times New Roman" panose="02020603050405020304" pitchFamily="18" charset="0"/>
                        </a:rPr>
                        <a:t>11</a:t>
                      </a:r>
                      <a:endParaRPr lang="en-US" sz="700" b="0" i="1"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700" u="none" strike="noStrike">
                          <a:effectLst/>
                          <a:latin typeface="Times New Roman" panose="02020603050405020304" pitchFamily="18" charset="0"/>
                          <a:cs typeface="Times New Roman" panose="02020603050405020304" pitchFamily="18" charset="0"/>
                        </a:rPr>
                        <a:t>12</a:t>
                      </a:r>
                      <a:endParaRPr lang="en-US" sz="700" b="0" i="1"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700" u="none" strike="noStrike">
                          <a:effectLst/>
                          <a:latin typeface="Times New Roman" panose="02020603050405020304" pitchFamily="18" charset="0"/>
                          <a:cs typeface="Times New Roman" panose="02020603050405020304" pitchFamily="18" charset="0"/>
                        </a:rPr>
                        <a:t>13</a:t>
                      </a:r>
                      <a:endParaRPr lang="en-US" sz="700" b="0" i="1"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700" u="none" strike="noStrike" dirty="0">
                          <a:effectLst/>
                          <a:latin typeface="Times New Roman" panose="02020603050405020304" pitchFamily="18" charset="0"/>
                          <a:cs typeface="Times New Roman" panose="02020603050405020304" pitchFamily="18" charset="0"/>
                        </a:rPr>
                        <a:t>14</a:t>
                      </a:r>
                      <a:endParaRPr lang="en-US" sz="7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791135662"/>
                  </a:ext>
                </a:extLst>
              </a:tr>
              <a:tr h="176192">
                <a:tc>
                  <a:txBody>
                    <a:bodyPr/>
                    <a:lstStyle/>
                    <a:p>
                      <a:pPr algn="ctr" fontAlgn="ctr"/>
                      <a:r>
                        <a:rPr lang="en-US" sz="1100" b="1" u="none" strike="noStrike">
                          <a:effectLst/>
                          <a:latin typeface="Times New Roman" panose="02020603050405020304" pitchFamily="18" charset="0"/>
                          <a:cs typeface="Times New Roman" panose="02020603050405020304" pitchFamily="18" charset="0"/>
                        </a:rPr>
                        <a:t>1</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1" u="none" strike="noStrike" dirty="0" err="1">
                          <a:effectLst/>
                          <a:latin typeface="Times New Roman" panose="02020603050405020304" pitchFamily="18" charset="0"/>
                          <a:cs typeface="Times New Roman" panose="02020603050405020304" pitchFamily="18" charset="0"/>
                        </a:rPr>
                        <a:t>Tốc</a:t>
                      </a:r>
                      <a:r>
                        <a:rPr lang="en-US" sz="1100" b="1" u="none" strike="noStrike" dirty="0">
                          <a:effectLst/>
                          <a:latin typeface="Times New Roman" panose="02020603050405020304" pitchFamily="18" charset="0"/>
                          <a:cs typeface="Times New Roman" panose="02020603050405020304" pitchFamily="18" charset="0"/>
                        </a:rPr>
                        <a:t> </a:t>
                      </a:r>
                      <a:r>
                        <a:rPr lang="en-US" sz="1100" b="1" u="none" strike="noStrike" dirty="0" err="1">
                          <a:effectLst/>
                          <a:latin typeface="Times New Roman" panose="02020603050405020304" pitchFamily="18" charset="0"/>
                          <a:cs typeface="Times New Roman" panose="02020603050405020304" pitchFamily="18" charset="0"/>
                        </a:rPr>
                        <a:t>độ</a:t>
                      </a:r>
                      <a:r>
                        <a:rPr lang="en-US" sz="1100" b="1" u="none" strike="noStrike" dirty="0">
                          <a:effectLst/>
                          <a:latin typeface="Times New Roman" panose="02020603050405020304" pitchFamily="18" charset="0"/>
                          <a:cs typeface="Times New Roman" panose="02020603050405020304" pitchFamily="18" charset="0"/>
                        </a:rPr>
                        <a:t> </a:t>
                      </a:r>
                      <a:r>
                        <a:rPr lang="en-US" sz="1100" b="1" u="none" strike="noStrike" dirty="0" err="1">
                          <a:effectLst/>
                          <a:latin typeface="Times New Roman" panose="02020603050405020304" pitchFamily="18" charset="0"/>
                          <a:cs typeface="Times New Roman" panose="02020603050405020304" pitchFamily="18" charset="0"/>
                        </a:rPr>
                        <a:t>tăng</a:t>
                      </a:r>
                      <a:r>
                        <a:rPr lang="en-US" sz="1100" b="1" u="none" strike="noStrike" dirty="0">
                          <a:effectLst/>
                          <a:latin typeface="Times New Roman" panose="02020603050405020304" pitchFamily="18" charset="0"/>
                          <a:cs typeface="Times New Roman" panose="02020603050405020304" pitchFamily="18" charset="0"/>
                        </a:rPr>
                        <a:t> </a:t>
                      </a:r>
                      <a:r>
                        <a:rPr lang="en-US" sz="1100" b="1" u="none" strike="noStrike" dirty="0" err="1">
                          <a:effectLst/>
                          <a:latin typeface="Times New Roman" panose="02020603050405020304" pitchFamily="18" charset="0"/>
                          <a:cs typeface="Times New Roman" panose="02020603050405020304" pitchFamily="18" charset="0"/>
                        </a:rPr>
                        <a:t>giá</a:t>
                      </a:r>
                      <a:r>
                        <a:rPr lang="en-US" sz="1100" b="1" u="none" strike="noStrike" dirty="0">
                          <a:effectLst/>
                          <a:latin typeface="Times New Roman" panose="02020603050405020304" pitchFamily="18" charset="0"/>
                          <a:cs typeface="Times New Roman" panose="02020603050405020304" pitchFamily="18" charset="0"/>
                        </a:rPr>
                        <a:t> </a:t>
                      </a:r>
                      <a:r>
                        <a:rPr lang="en-US" sz="1100" b="1" u="none" strike="noStrike" dirty="0" err="1">
                          <a:effectLst/>
                          <a:latin typeface="Times New Roman" panose="02020603050405020304" pitchFamily="18" charset="0"/>
                          <a:cs typeface="Times New Roman" panose="02020603050405020304" pitchFamily="18" charset="0"/>
                        </a:rPr>
                        <a:t>trị</a:t>
                      </a:r>
                      <a:r>
                        <a:rPr lang="en-US" sz="1100" b="1" u="none" strike="noStrike" dirty="0">
                          <a:effectLst/>
                          <a:latin typeface="Times New Roman" panose="02020603050405020304" pitchFamily="18" charset="0"/>
                          <a:cs typeface="Times New Roman" panose="02020603050405020304" pitchFamily="18" charset="0"/>
                        </a:rPr>
                        <a:t> </a:t>
                      </a:r>
                      <a:r>
                        <a:rPr lang="en-US" sz="1100" b="1" u="none" strike="noStrike" dirty="0" err="1">
                          <a:effectLst/>
                          <a:latin typeface="Times New Roman" panose="02020603050405020304" pitchFamily="18" charset="0"/>
                          <a:cs typeface="Times New Roman" panose="02020603050405020304" pitchFamily="18" charset="0"/>
                        </a:rPr>
                        <a:t>sản</a:t>
                      </a:r>
                      <a:r>
                        <a:rPr lang="en-US" sz="1100" b="1" u="none" strike="noStrike" dirty="0">
                          <a:effectLst/>
                          <a:latin typeface="Times New Roman" panose="02020603050405020304" pitchFamily="18" charset="0"/>
                          <a:cs typeface="Times New Roman" panose="02020603050405020304" pitchFamily="18" charset="0"/>
                        </a:rPr>
                        <a:t> </a:t>
                      </a:r>
                      <a:r>
                        <a:rPr lang="en-US" sz="1100" b="1" u="none" strike="noStrike" dirty="0" err="1">
                          <a:effectLst/>
                          <a:latin typeface="Times New Roman" panose="02020603050405020304" pitchFamily="18" charset="0"/>
                          <a:cs typeface="Times New Roman" panose="02020603050405020304" pitchFamily="18" charset="0"/>
                        </a:rPr>
                        <a:t>phẩm</a:t>
                      </a:r>
                      <a:r>
                        <a:rPr lang="en-US" sz="1100" b="1" u="none" strike="noStrike" dirty="0">
                          <a:effectLst/>
                          <a:latin typeface="Times New Roman" panose="02020603050405020304" pitchFamily="18" charset="0"/>
                          <a:cs typeface="Times New Roman" panose="02020603050405020304" pitchFamily="18" charset="0"/>
                        </a:rPr>
                        <a:t> </a:t>
                      </a:r>
                      <a:endParaRPr lang="en-US"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1" u="none" strike="noStrike" dirty="0">
                          <a:effectLst/>
                          <a:latin typeface="Times New Roman" panose="02020603050405020304" pitchFamily="18" charset="0"/>
                          <a:cs typeface="Times New Roman" panose="02020603050405020304" pitchFamily="18" charset="0"/>
                        </a:rPr>
                        <a:t>%</a:t>
                      </a:r>
                      <a:endParaRPr lang="en-US"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dirty="0">
                          <a:solidFill>
                            <a:srgbClr val="000000"/>
                          </a:solidFill>
                          <a:effectLst/>
                          <a:latin typeface="Times New Roman" panose="02020603050405020304" pitchFamily="18" charset="0"/>
                          <a:cs typeface="Times New Roman" panose="02020603050405020304" pitchFamily="18" charset="0"/>
                        </a:rPr>
                        <a:t>8,64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a:solidFill>
                            <a:srgbClr val="000000"/>
                          </a:solidFill>
                          <a:effectLst/>
                          <a:latin typeface="Times New Roman" panose="02020603050405020304" pitchFamily="18" charset="0"/>
                          <a:cs typeface="Times New Roman" panose="02020603050405020304" pitchFamily="18" charset="0"/>
                        </a:rPr>
                        <a:t>9,00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a:solidFill>
                            <a:srgbClr val="000000"/>
                          </a:solidFill>
                          <a:effectLst/>
                          <a:latin typeface="Times New Roman" panose="02020603050405020304" pitchFamily="18" charset="0"/>
                          <a:cs typeface="Times New Roman" panose="02020603050405020304" pitchFamily="18" charset="0"/>
                        </a:rPr>
                        <a:t>8,25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a:solidFill>
                            <a:srgbClr val="000000"/>
                          </a:solidFill>
                          <a:effectLst/>
                          <a:latin typeface="Times New Roman" panose="02020603050405020304" pitchFamily="18" charset="0"/>
                          <a:cs typeface="Times New Roman" panose="02020603050405020304" pitchFamily="18" charset="0"/>
                        </a:rPr>
                        <a:t>8,70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a:solidFill>
                            <a:srgbClr val="000000"/>
                          </a:solidFill>
                          <a:effectLst/>
                          <a:latin typeface="Times New Roman" panose="02020603050405020304" pitchFamily="18" charset="0"/>
                          <a:cs typeface="Times New Roman" panose="02020603050405020304" pitchFamily="18" charset="0"/>
                        </a:rPr>
                        <a:t>7,80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a:solidFill>
                            <a:srgbClr val="000000"/>
                          </a:solidFill>
                          <a:effectLst/>
                          <a:latin typeface="Times New Roman" panose="02020603050405020304" pitchFamily="18" charset="0"/>
                          <a:cs typeface="Times New Roman" panose="02020603050405020304" pitchFamily="18" charset="0"/>
                        </a:rPr>
                        <a:t>8,40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a:solidFill>
                            <a:srgbClr val="000000"/>
                          </a:solidFill>
                          <a:effectLst/>
                          <a:latin typeface="Times New Roman" panose="02020603050405020304" pitchFamily="18" charset="0"/>
                          <a:cs typeface="Times New Roman" panose="02020603050405020304" pitchFamily="18" charset="0"/>
                        </a:rPr>
                        <a:t>7,46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a:solidFill>
                            <a:srgbClr val="000000"/>
                          </a:solidFill>
                          <a:effectLst/>
                          <a:latin typeface="Times New Roman" panose="02020603050405020304" pitchFamily="18" charset="0"/>
                          <a:cs typeface="Times New Roman" panose="02020603050405020304" pitchFamily="18" charset="0"/>
                        </a:rPr>
                        <a:t>8,00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a:solidFill>
                            <a:srgbClr val="000000"/>
                          </a:solidFill>
                          <a:effectLst/>
                          <a:latin typeface="Times New Roman" panose="02020603050405020304" pitchFamily="18" charset="0"/>
                          <a:cs typeface="Times New Roman" panose="02020603050405020304" pitchFamily="18" charset="0"/>
                        </a:rPr>
                        <a:t>6,60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a:solidFill>
                            <a:srgbClr val="000000"/>
                          </a:solidFill>
                          <a:effectLst/>
                          <a:latin typeface="Times New Roman" panose="02020603050405020304" pitchFamily="18" charset="0"/>
                          <a:cs typeface="Times New Roman" panose="02020603050405020304" pitchFamily="18" charset="0"/>
                        </a:rPr>
                        <a:t>7,10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a:solidFill>
                            <a:srgbClr val="000000"/>
                          </a:solidFill>
                          <a:effectLst/>
                          <a:latin typeface="Times New Roman" panose="02020603050405020304" pitchFamily="18" charset="0"/>
                          <a:cs typeface="Times New Roman" panose="02020603050405020304" pitchFamily="18" charset="0"/>
                        </a:rPr>
                        <a:t>6,90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a:solidFill>
                            <a:srgbClr val="000000"/>
                          </a:solidFill>
                          <a:effectLst/>
                          <a:latin typeface="Times New Roman" panose="02020603050405020304" pitchFamily="18" charset="0"/>
                          <a:cs typeface="Times New Roman" panose="02020603050405020304" pitchFamily="18" charset="0"/>
                        </a:rPr>
                        <a:t>7,40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a:solidFill>
                            <a:srgbClr val="000000"/>
                          </a:solidFill>
                          <a:effectLst/>
                          <a:latin typeface="Times New Roman" panose="02020603050405020304" pitchFamily="18" charset="0"/>
                          <a:cs typeface="Times New Roman" panose="02020603050405020304" pitchFamily="18" charset="0"/>
                        </a:rPr>
                        <a:t>9,10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a:solidFill>
                            <a:srgbClr val="000000"/>
                          </a:solidFill>
                          <a:effectLst/>
                          <a:latin typeface="Times New Roman" panose="02020603050405020304" pitchFamily="18" charset="0"/>
                          <a:cs typeface="Times New Roman" panose="02020603050405020304" pitchFamily="18" charset="0"/>
                        </a:rPr>
                        <a:t>9,50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a:solidFill>
                            <a:srgbClr val="000000"/>
                          </a:solidFill>
                          <a:effectLst/>
                          <a:latin typeface="Times New Roman" panose="02020603050405020304" pitchFamily="18" charset="0"/>
                          <a:cs typeface="Times New Roman" panose="02020603050405020304" pitchFamily="18" charset="0"/>
                        </a:rPr>
                        <a:t>6,75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a:solidFill>
                            <a:srgbClr val="000000"/>
                          </a:solidFill>
                          <a:effectLst/>
                          <a:latin typeface="Times New Roman" panose="02020603050405020304" pitchFamily="18" charset="0"/>
                          <a:cs typeface="Times New Roman" panose="02020603050405020304" pitchFamily="18" charset="0"/>
                        </a:rPr>
                        <a:t>7,20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a:solidFill>
                            <a:srgbClr val="000000"/>
                          </a:solidFill>
                          <a:effectLst/>
                          <a:latin typeface="Times New Roman" panose="02020603050405020304" pitchFamily="18" charset="0"/>
                          <a:cs typeface="Times New Roman" panose="02020603050405020304" pitchFamily="18" charset="0"/>
                        </a:rPr>
                        <a:t>7,53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a:solidFill>
                            <a:srgbClr val="000000"/>
                          </a:solidFill>
                          <a:effectLst/>
                          <a:latin typeface="Times New Roman" panose="02020603050405020304" pitchFamily="18" charset="0"/>
                          <a:cs typeface="Times New Roman" panose="02020603050405020304" pitchFamily="18" charset="0"/>
                        </a:rPr>
                        <a:t>8,00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a:solidFill>
                            <a:srgbClr val="000000"/>
                          </a:solidFill>
                          <a:effectLst/>
                          <a:latin typeface="Times New Roman" panose="02020603050405020304" pitchFamily="18" charset="0"/>
                          <a:cs typeface="Times New Roman" panose="02020603050405020304" pitchFamily="18" charset="0"/>
                        </a:rPr>
                        <a:t>10,84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a:solidFill>
                            <a:srgbClr val="000000"/>
                          </a:solidFill>
                          <a:effectLst/>
                          <a:latin typeface="Times New Roman" panose="02020603050405020304" pitchFamily="18" charset="0"/>
                          <a:cs typeface="Times New Roman" panose="02020603050405020304" pitchFamily="18" charset="0"/>
                        </a:rPr>
                        <a:t>11,30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a:solidFill>
                            <a:srgbClr val="000000"/>
                          </a:solidFill>
                          <a:effectLst/>
                          <a:latin typeface="Times New Roman" panose="02020603050405020304" pitchFamily="18" charset="0"/>
                          <a:cs typeface="Times New Roman" panose="02020603050405020304" pitchFamily="18" charset="0"/>
                        </a:rPr>
                        <a:t>7,20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dirty="0">
                          <a:solidFill>
                            <a:srgbClr val="000000"/>
                          </a:solidFill>
                          <a:effectLst/>
                          <a:latin typeface="Times New Roman" panose="02020603050405020304" pitchFamily="18" charset="0"/>
                          <a:cs typeface="Times New Roman" panose="02020603050405020304" pitchFamily="18" charset="0"/>
                        </a:rPr>
                        <a:t>7,70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4856703"/>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 </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Nông, lâm, thuỷ sản</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2,70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2,70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3,20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3,40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2,70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2,90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3,20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3,50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2,70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3,00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2,90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3,40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3,60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3,80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4,70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5,00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3,80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4,00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3,50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3,70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3,50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3,80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9656898"/>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 </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Công nghiệp và xây dựng</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8,65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9,13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9,08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9,57</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11,09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12,03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10,71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11,52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11,86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12,92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7,93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8,43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12,43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13,00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11,19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12,14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12,98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13,75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14,64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15,21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9,12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9,75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6725481"/>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 </a:t>
                      </a:r>
                      <a:endParaRPr lang="en-US" sz="1100" b="0" i="1"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a:effectLst/>
                          <a:latin typeface="Times New Roman" panose="02020603050405020304" pitchFamily="18" charset="0"/>
                          <a:cs typeface="Times New Roman" panose="02020603050405020304" pitchFamily="18" charset="0"/>
                        </a:rPr>
                        <a:t>     + </a:t>
                      </a:r>
                      <a:r>
                        <a:rPr lang="en-US" sz="1100" u="none" strike="noStrike" dirty="0" err="1">
                          <a:effectLst/>
                          <a:latin typeface="Times New Roman" panose="02020603050405020304" pitchFamily="18" charset="0"/>
                          <a:cs typeface="Times New Roman" panose="02020603050405020304" pitchFamily="18" charset="0"/>
                        </a:rPr>
                        <a:t>Công</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nghiệp</a:t>
                      </a:r>
                      <a:endParaRPr lang="en-US" sz="11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a:t>
                      </a:r>
                      <a:endParaRPr lang="en-US" sz="1000" b="0" i="1"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Times New Roman" panose="02020603050405020304" pitchFamily="18" charset="0"/>
                          <a:cs typeface="Times New Roman" panose="02020603050405020304" pitchFamily="18" charset="0"/>
                        </a:rPr>
                        <a:t>8,50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8,30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8,60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10,00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10,60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10,90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11,40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11,50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12,30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7,50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8,00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12,20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12,70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7,60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7,90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10,20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10,80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15,20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15,70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9,60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7693305"/>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 </a:t>
                      </a:r>
                      <a:endParaRPr lang="en-US" sz="1100" b="0" i="1"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 Xây dựng</a:t>
                      </a:r>
                      <a:endParaRPr lang="en-US" sz="1100" b="0" i="1"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a:t>
                      </a:r>
                      <a:endParaRPr lang="en-US" sz="1000" b="0" i="1"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9,45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13,00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14,40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12,85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14,35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10,25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11,80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12,60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14,20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9,35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9,85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12,90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13,60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12,55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13,75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14,95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15,85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11,80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12,70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10,60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11,60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8575515"/>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 </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Dịch vụ</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9,20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9,40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7,30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7,70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8,67</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9,20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8,20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8,60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9,30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8,10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8,60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8,90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9,20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6,70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7,00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6,50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7,00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5,80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6,20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6,40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Times New Roman" panose="02020603050405020304" pitchFamily="18" charset="0"/>
                          <a:cs typeface="Times New Roman" panose="02020603050405020304" pitchFamily="18" charset="0"/>
                        </a:rPr>
                        <a:t>6,80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2696939"/>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2</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Kim ngạch xuất khẩu </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err="1">
                          <a:effectLst/>
                          <a:latin typeface="Times New Roman" panose="02020603050405020304" pitchFamily="18" charset="0"/>
                          <a:cs typeface="Times New Roman" panose="02020603050405020304" pitchFamily="18" charset="0"/>
                        </a:rPr>
                        <a:t>Triệu</a:t>
                      </a:r>
                      <a:r>
                        <a:rPr lang="en-US" sz="1000" u="none" strike="noStrike" dirty="0">
                          <a:effectLst/>
                          <a:latin typeface="Times New Roman" panose="02020603050405020304" pitchFamily="18" charset="0"/>
                          <a:cs typeface="Times New Roman" panose="02020603050405020304" pitchFamily="18" charset="0"/>
                        </a:rPr>
                        <a:t> USD</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1.010,5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230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131,72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8,138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58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62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34,1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8,5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675479953"/>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3</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err="1">
                          <a:effectLst/>
                          <a:latin typeface="Times New Roman" panose="02020603050405020304" pitchFamily="18" charset="0"/>
                          <a:cs typeface="Times New Roman" panose="02020603050405020304" pitchFamily="18" charset="0"/>
                        </a:rPr>
                        <a:t>Tổng</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thu</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ngân</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sách</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trên</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địa</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bàn</a:t>
                      </a:r>
                      <a:endParaRPr lang="en-US"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Triệu đồng</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3.969.796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1.000.770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746.395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543.578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390.577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556.004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257.357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104.479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47.316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133.862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93.126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96009143"/>
                  </a:ext>
                </a:extLst>
              </a:tr>
              <a:tr h="251246">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 </a:t>
                      </a:r>
                      <a:endParaRPr lang="en-US" sz="1100" b="0" i="1"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Thu tiền sử dụng đất</a:t>
                      </a:r>
                      <a:endParaRPr lang="en-US" sz="1100" b="0" i="1"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err="1">
                          <a:effectLst/>
                          <a:latin typeface="Times New Roman" panose="02020603050405020304" pitchFamily="18" charset="0"/>
                          <a:cs typeface="Times New Roman" panose="02020603050405020304" pitchFamily="18" charset="0"/>
                        </a:rPr>
                        <a:t>Triệu</a:t>
                      </a:r>
                      <a:r>
                        <a:rPr lang="en-US" sz="1000" u="none" strike="noStrike" dirty="0">
                          <a:effectLst/>
                          <a:latin typeface="Times New Roman" panose="02020603050405020304" pitchFamily="18" charset="0"/>
                          <a:cs typeface="Times New Roman" panose="02020603050405020304" pitchFamily="18" charset="0"/>
                        </a:rPr>
                        <a:t> </a:t>
                      </a:r>
                      <a:r>
                        <a:rPr lang="en-US" sz="1000" u="none" strike="noStrike" dirty="0" err="1">
                          <a:effectLst/>
                          <a:latin typeface="Times New Roman" panose="02020603050405020304" pitchFamily="18" charset="0"/>
                          <a:cs typeface="Times New Roman" panose="02020603050405020304" pitchFamily="18" charset="0"/>
                        </a:rPr>
                        <a:t>đồng</a:t>
                      </a:r>
                      <a:endParaRPr lang="en-US" sz="10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500.000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600.000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430.000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317.000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150.000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305.000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135.000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50.000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5.000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826388028"/>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4</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err="1">
                          <a:effectLst/>
                          <a:latin typeface="Times New Roman" panose="02020603050405020304" pitchFamily="18" charset="0"/>
                          <a:cs typeface="Times New Roman" panose="02020603050405020304" pitchFamily="18" charset="0"/>
                        </a:rPr>
                        <a:t>Doanh</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thu</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bán</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lẻ</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hàng</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hóa</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và</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dịch</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vụ</a:t>
                      </a:r>
                      <a:endParaRPr lang="en-US"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Tỷ đồng</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56.057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12.995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11.544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6.134,21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6.827,426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11.200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4.874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4.360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746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473,7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575,3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951218733"/>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5</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err="1">
                          <a:effectLst/>
                          <a:latin typeface="Times New Roman" panose="02020603050405020304" pitchFamily="18" charset="0"/>
                          <a:cs typeface="Times New Roman" panose="02020603050405020304" pitchFamily="18" charset="0"/>
                        </a:rPr>
                        <a:t>Tỷ</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lệ</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dân</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số</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tham</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gia</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bảo</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hiểm</a:t>
                      </a:r>
                      <a:r>
                        <a:rPr lang="en-US" sz="1100" u="none" strike="noStrike" dirty="0">
                          <a:effectLst/>
                          <a:latin typeface="Times New Roman" panose="02020603050405020304" pitchFamily="18" charset="0"/>
                          <a:cs typeface="Times New Roman" panose="02020603050405020304" pitchFamily="18" charset="0"/>
                        </a:rPr>
                        <a:t> y </a:t>
                      </a:r>
                      <a:r>
                        <a:rPr lang="en-US" sz="1100" u="none" strike="noStrike" dirty="0" err="1">
                          <a:effectLst/>
                          <a:latin typeface="Times New Roman" panose="02020603050405020304" pitchFamily="18" charset="0"/>
                          <a:cs typeface="Times New Roman" panose="02020603050405020304" pitchFamily="18" charset="0"/>
                        </a:rPr>
                        <a:t>tế</a:t>
                      </a:r>
                      <a:endParaRPr lang="en-US"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95,15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94,42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94,010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94,69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94,6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94,01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99,71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99,01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647737186"/>
                  </a:ext>
                </a:extLst>
              </a:tr>
              <a:tr h="32301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6</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100" u="none" strike="noStrike">
                          <a:effectLst/>
                          <a:latin typeface="Times New Roman" panose="02020603050405020304" pitchFamily="18" charset="0"/>
                          <a:cs typeface="Times New Roman" panose="02020603050405020304" pitchFamily="18" charset="0"/>
                        </a:rPr>
                        <a:t>Tỷ lệ trẻ em dưới 5 tuổi suy dinh dưỡng thể nhẹ cân </a:t>
                      </a:r>
                      <a:endParaRPr lang="vi-VN"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4,8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7,15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7,25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7,87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7,02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7,5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9,98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10,82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10,85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897490244"/>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7</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Giảm tỷ lệ nghèo đa chiều</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1,41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1,78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1,25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1,22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2,64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10,79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11,11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10,98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772862760"/>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8</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err="1">
                          <a:effectLst/>
                          <a:latin typeface="Times New Roman" panose="02020603050405020304" pitchFamily="18" charset="0"/>
                          <a:cs typeface="Times New Roman" panose="02020603050405020304" pitchFamily="18" charset="0"/>
                        </a:rPr>
                        <a:t>Bảo</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hiểm</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xã</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hội</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tự</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nguyện</a:t>
                      </a:r>
                      <a:endParaRPr lang="en-US"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000" u="none" strike="noStrike">
                          <a:effectLst/>
                          <a:latin typeface="Times New Roman" panose="02020603050405020304" pitchFamily="18" charset="0"/>
                          <a:cs typeface="Times New Roman" panose="02020603050405020304" pitchFamily="18" charset="0"/>
                        </a:rPr>
                        <a:t>Người</a:t>
                      </a:r>
                      <a:endParaRPr lang="vi-VN" sz="10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2.190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1.320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2.630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1.790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1.650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1.450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1.600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1.500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720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850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445469431"/>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9</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Tạo việc làm mới</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000" u="none" strike="noStrike">
                          <a:effectLst/>
                          <a:latin typeface="Times New Roman" panose="02020603050405020304" pitchFamily="18" charset="0"/>
                          <a:cs typeface="Times New Roman" panose="02020603050405020304" pitchFamily="18" charset="0"/>
                        </a:rPr>
                        <a:t>Người</a:t>
                      </a:r>
                      <a:endParaRPr lang="vi-VN" sz="10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7.500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2.500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6.400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2.400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2.600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4.300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2.400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2.700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500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500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700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577090133"/>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10</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Đào tạo nghề lao động nông thôn</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000" u="none" strike="noStrike">
                          <a:effectLst/>
                          <a:latin typeface="Times New Roman" panose="02020603050405020304" pitchFamily="18" charset="0"/>
                          <a:cs typeface="Times New Roman" panose="02020603050405020304" pitchFamily="18" charset="0"/>
                        </a:rPr>
                        <a:t>Người</a:t>
                      </a:r>
                      <a:endParaRPr lang="vi-VN" sz="10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610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225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540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320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380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245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400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380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380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09155874"/>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11</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Tỷ lệ che phủ rừng</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32,7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26,05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49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43,5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33,5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13,15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56,8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67,3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83,15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73,7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77,6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15304598"/>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12</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100" u="none" strike="noStrike">
                          <a:effectLst/>
                          <a:latin typeface="Times New Roman" panose="02020603050405020304" pitchFamily="18" charset="0"/>
                          <a:cs typeface="Times New Roman" panose="02020603050405020304" pitchFamily="18" charset="0"/>
                        </a:rPr>
                        <a:t>Tỷ lệ dân cư đô thị sử dụng nước sạch</a:t>
                      </a:r>
                      <a:endParaRPr lang="vi-VN"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99,9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93,1 - 95,6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72,1 - 75,2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88,9 - 91,8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87,5 - 92,4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86,6 - 90,1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95,1 - 98,0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98,1 - 99,1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19,9 - 21,7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53,5 - 58,8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74,8 - 80,1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643076595"/>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13</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100" u="none" strike="noStrike">
                          <a:effectLst/>
                          <a:latin typeface="Times New Roman" panose="02020603050405020304" pitchFamily="18" charset="0"/>
                          <a:cs typeface="Times New Roman" panose="02020603050405020304" pitchFamily="18" charset="0"/>
                        </a:rPr>
                        <a:t>Tỷ lệ chất thải rắn ở đô thị được thu gom</a:t>
                      </a:r>
                      <a:endParaRPr lang="vi-VN"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90 - 95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85 - 92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83 - 92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87 - 92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85 - 95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81 - 90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69 - 80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67 - 91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72 - 90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67 - 80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332586230"/>
                  </a:ext>
                </a:extLst>
              </a:tr>
              <a:tr h="32301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14</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100" u="none" strike="noStrike">
                          <a:effectLst/>
                          <a:latin typeface="Times New Roman" panose="02020603050405020304" pitchFamily="18" charset="0"/>
                          <a:cs typeface="Times New Roman" panose="02020603050405020304" pitchFamily="18" charset="0"/>
                        </a:rPr>
                        <a:t>Tỷ lệ chất thải rắn ở nông thôn được thu gom</a:t>
                      </a:r>
                      <a:endParaRPr lang="vi-VN"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98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85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65 - 70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74 - 75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75 - 77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80 - 83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75 - 77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55 - 60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55 - 60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70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58 - 60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540385627"/>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15</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Thu hút dự án mới</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Dự án</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575760973"/>
                  </a:ext>
                </a:extLst>
              </a:tr>
              <a:tr h="293653">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16</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Lấn chiếm đất đai</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số vụ tối đa</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526223227"/>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 </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Số vụ vi phạm</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 </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2.130,0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1.709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2.239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2.110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81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987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691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1.160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1.920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408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383230681"/>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 </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Số vụ giải quyết</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 </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2.130,0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855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1.283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2.110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81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987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691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300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760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408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858601328"/>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17</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Giải phóng mặt bằng</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 </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82054001"/>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 </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100" u="none" strike="noStrike">
                          <a:effectLst/>
                          <a:latin typeface="Times New Roman" panose="02020603050405020304" pitchFamily="18" charset="0"/>
                          <a:cs typeface="Times New Roman" panose="02020603050405020304" pitchFamily="18" charset="0"/>
                        </a:rPr>
                        <a:t>Số lượng công trình, dự án hoàn thành</a:t>
                      </a:r>
                      <a:endParaRPr lang="vi-VN" sz="11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 </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29,0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65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99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75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132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30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55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34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46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336374459"/>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 </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Diện tích đất đã hoàn thành GPMB</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 </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294,8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56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327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452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632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186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250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51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97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959100815"/>
                  </a:ext>
                </a:extLst>
              </a:tr>
              <a:tr h="176192">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18</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100" u="none" strike="noStrike">
                          <a:effectLst/>
                          <a:latin typeface="Times New Roman" panose="02020603050405020304" pitchFamily="18" charset="0"/>
                          <a:cs typeface="Times New Roman" panose="02020603050405020304" pitchFamily="18" charset="0"/>
                        </a:rPr>
                        <a:t>Số lượng căn hộ nhà ở xã hội hoàn thành</a:t>
                      </a:r>
                      <a:endParaRPr lang="vi-VN"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 </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 </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534499695"/>
                  </a:ext>
                </a:extLst>
              </a:tr>
              <a:tr h="270020">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100" u="none" strike="noStrike" dirty="0">
                          <a:effectLst/>
                          <a:latin typeface="Times New Roman" panose="02020603050405020304" pitchFamily="18" charset="0"/>
                          <a:cs typeface="Times New Roman" panose="02020603050405020304" pitchFamily="18" charset="0"/>
                        </a:rPr>
                        <a:t>Số lượng căn hộ nhà ở xã hội hoàn thành</a:t>
                      </a:r>
                      <a:endParaRPr lang="vi-VN"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err="1">
                          <a:effectLst/>
                          <a:latin typeface="Times New Roman" panose="02020603050405020304" pitchFamily="18" charset="0"/>
                          <a:cs typeface="Times New Roman" panose="02020603050405020304" pitchFamily="18" charset="0"/>
                        </a:rPr>
                        <a:t>Căn</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1.400,0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 </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 </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 </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 </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 </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 </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 </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252392568"/>
                  </a:ext>
                </a:extLst>
              </a:tr>
            </a:tbl>
          </a:graphicData>
        </a:graphic>
      </p:graphicFrame>
    </p:spTree>
    <p:extLst>
      <p:ext uri="{BB962C8B-B14F-4D97-AF65-F5344CB8AC3E}">
        <p14:creationId xmlns:p14="http://schemas.microsoft.com/office/powerpoint/2010/main" val="3784203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C28C46B-D524-DA33-E029-5802ABC9CE66}"/>
              </a:ext>
            </a:extLst>
          </p:cNvPr>
          <p:cNvGraphicFramePr>
            <a:graphicFrameLocks noGrp="1"/>
          </p:cNvGraphicFramePr>
          <p:nvPr>
            <p:ph idx="1"/>
            <p:extLst>
              <p:ext uri="{D42A27DB-BD31-4B8C-83A1-F6EECF244321}">
                <p14:modId xmlns:p14="http://schemas.microsoft.com/office/powerpoint/2010/main" val="41998564"/>
              </p:ext>
            </p:extLst>
          </p:nvPr>
        </p:nvGraphicFramePr>
        <p:xfrm>
          <a:off x="589201" y="679573"/>
          <a:ext cx="11013597" cy="109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963" name="TextBox 1">
            <a:extLst>
              <a:ext uri="{FF2B5EF4-FFF2-40B4-BE49-F238E27FC236}">
                <a16:creationId xmlns:a16="http://schemas.microsoft.com/office/drawing/2014/main" id="{A7AC515C-C3EC-B8A0-D33F-FD85E6854517}"/>
              </a:ext>
            </a:extLst>
          </p:cNvPr>
          <p:cNvSpPr txBox="1">
            <a:spLocks noChangeArrowheads="1"/>
          </p:cNvSpPr>
          <p:nvPr/>
        </p:nvSpPr>
        <p:spPr bwMode="auto">
          <a:xfrm>
            <a:off x="683974" y="1871917"/>
            <a:ext cx="11188095" cy="476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marL="457200" indent="-457200" algn="just">
              <a:spcBef>
                <a:spcPts val="400"/>
              </a:spcBef>
              <a:spcAft>
                <a:spcPts val="400"/>
              </a:spcAft>
              <a:buFont typeface="Wingdings" panose="05000000000000000000" pitchFamily="2" charset="2"/>
              <a:buChar char="v"/>
            </a:pPr>
            <a:r>
              <a:rPr lang="pt-BR" b="0" kern="1200">
                <a:latin typeface="Times New Roman" panose="02020603050405020304" pitchFamily="18" charset="0"/>
                <a:ea typeface="+mn-ea"/>
                <a:cs typeface="Times New Roman" panose="02020603050405020304" pitchFamily="18" charset="0"/>
              </a:rPr>
              <a:t>Tiếp tục </a:t>
            </a:r>
            <a:r>
              <a:rPr lang="vi-VN" b="0" kern="1200">
                <a:latin typeface="Times New Roman" panose="02020603050405020304" pitchFamily="18" charset="0"/>
                <a:ea typeface="+mn-ea"/>
                <a:cs typeface="Times New Roman" panose="02020603050405020304" pitchFamily="18" charset="0"/>
              </a:rPr>
              <a:t>chỉ đạo</a:t>
            </a:r>
            <a:r>
              <a:rPr lang="pt-BR" b="0" kern="1200">
                <a:latin typeface="Times New Roman" panose="02020603050405020304" pitchFamily="18" charset="0"/>
                <a:ea typeface="+mn-ea"/>
                <a:cs typeface="Times New Roman" panose="02020603050405020304" pitchFamily="18" charset="0"/>
              </a:rPr>
              <a:t> tình hình sản xuất, triển khai thực hiện các giải pháp kỹ thuật phù hợp với tình hình thời tiết</a:t>
            </a:r>
            <a:r>
              <a:rPr lang="vi-VN" b="0" kern="1200">
                <a:latin typeface="Times New Roman" panose="02020603050405020304" pitchFamily="18" charset="0"/>
                <a:ea typeface="+mn-ea"/>
                <a:cs typeface="Times New Roman" panose="02020603050405020304" pitchFamily="18" charset="0"/>
              </a:rPr>
              <a:t>. T</a:t>
            </a:r>
            <a:r>
              <a:rPr lang="pt-BR" b="0" kern="1200">
                <a:latin typeface="Times New Roman" panose="02020603050405020304" pitchFamily="18" charset="0"/>
                <a:ea typeface="+mn-ea"/>
                <a:cs typeface="Times New Roman" panose="02020603050405020304" pitchFamily="18" charset="0"/>
              </a:rPr>
              <a:t>ăng cường kiểm tra hướng dẫn chăm sóc, phòng trừ sâu bệnh đạt hiệu quả</a:t>
            </a:r>
            <a:r>
              <a:rPr lang="vi-VN" b="0" kern="1200">
                <a:latin typeface="Times New Roman" panose="02020603050405020304" pitchFamily="18" charset="0"/>
                <a:ea typeface="+mn-ea"/>
                <a:cs typeface="Times New Roman" panose="02020603050405020304" pitchFamily="18" charset="0"/>
              </a:rPr>
              <a:t>. Chuẩn bị tổ chức sản xuất vụ Đông Xuân 2023 – 2024</a:t>
            </a:r>
          </a:p>
          <a:p>
            <a:pPr marL="457200" indent="-457200" algn="just">
              <a:spcBef>
                <a:spcPts val="400"/>
              </a:spcBef>
              <a:spcAft>
                <a:spcPts val="400"/>
              </a:spcAft>
              <a:buFont typeface="Wingdings" panose="05000000000000000000" pitchFamily="2" charset="2"/>
              <a:buChar char="v"/>
            </a:pPr>
            <a:r>
              <a:rPr lang="vi-VN" b="0" kern="1200">
                <a:latin typeface="Times New Roman" panose="02020603050405020304" pitchFamily="18" charset="0"/>
                <a:ea typeface="+mn-ea"/>
                <a:cs typeface="Times New Roman" panose="02020603050405020304" pitchFamily="18" charset="0"/>
              </a:rPr>
              <a:t>Tăng cường mời gọi đầu tư, xây dựng các Nhà máy chế biến gia súc, gia cầm, thực phẩm, nông sản, lâm sản, thủy sản,… góp phần nâng cao giá trị sản xuất ngành nông, lâm, thủy sản</a:t>
            </a:r>
            <a:endParaRPr lang="vi-VN">
              <a:latin typeface="Times New Roman" panose="02020603050405020304" pitchFamily="18" charset="0"/>
              <a:cs typeface="Times New Roman" panose="02020603050405020304" pitchFamily="18" charset="0"/>
            </a:endParaRPr>
          </a:p>
          <a:p>
            <a:pPr marL="457200" indent="-457200" algn="just">
              <a:spcBef>
                <a:spcPts val="400"/>
              </a:spcBef>
              <a:spcAft>
                <a:spcPts val="400"/>
              </a:spcAft>
              <a:buFont typeface="Wingdings" panose="05000000000000000000" pitchFamily="2" charset="2"/>
              <a:buChar char="v"/>
            </a:pPr>
            <a:r>
              <a:rPr lang="vi-VN" b="0" kern="1200">
                <a:latin typeface="Times New Roman" panose="02020603050405020304" pitchFamily="18" charset="0"/>
                <a:ea typeface="+mn-ea"/>
                <a:cs typeface="Times New Roman" panose="02020603050405020304" pitchFamily="18" charset="0"/>
              </a:rPr>
              <a:t>Tạo điều kiện thuận lợi đẩy nhanh tiến độ dự án Trung tâm Giết mổ gia súc, gia cầm và Chế biến thực phẩm San Hà Bình Định (huyện Phù Cát); hỗ trợ Công ty Cổ phần Vinanutrifood đầu tư Dự án Nhà máy Chế biến sâu nông sản, Công ty CP Tập đoàn KIDO xây dựng chuỗi liên kết thu mua sản xuất lạc... H</a:t>
            </a:r>
            <a:r>
              <a:rPr lang="en-US" b="0" kern="1200">
                <a:latin typeface="Times New Roman" panose="02020603050405020304" pitchFamily="18" charset="0"/>
                <a:ea typeface="+mn-ea"/>
                <a:cs typeface="Times New Roman" panose="02020603050405020304" pitchFamily="18" charset="0"/>
              </a:rPr>
              <a:t>ỗ</a:t>
            </a:r>
            <a:r>
              <a:rPr lang="vi-VN" b="0" kern="1200">
                <a:latin typeface="Times New Roman" panose="02020603050405020304" pitchFamily="18" charset="0"/>
                <a:ea typeface="+mn-ea"/>
                <a:cs typeface="Times New Roman" panose="02020603050405020304" pitchFamily="18" charset="0"/>
              </a:rPr>
              <a:t> trợ nhà đầu tư triển khai dự án Khu nông nghiệp ứng dụng công nghệ cao phát triển tôm xã Mỹ Thành (Phù Mỹ)</a:t>
            </a:r>
          </a:p>
          <a:p>
            <a:pPr marL="457200" indent="-457200" algn="just">
              <a:spcBef>
                <a:spcPts val="400"/>
              </a:spcBef>
              <a:spcAft>
                <a:spcPts val="400"/>
              </a:spcAft>
              <a:buFont typeface="Wingdings" panose="05000000000000000000" pitchFamily="2" charset="2"/>
              <a:buChar char="v"/>
            </a:pPr>
            <a:r>
              <a:rPr lang="vi-VN" b="0" kern="1200">
                <a:latin typeface="Times New Roman" panose="02020603050405020304" pitchFamily="18" charset="0"/>
                <a:ea typeface="+mn-ea"/>
                <a:cs typeface="Times New Roman" panose="02020603050405020304" pitchFamily="18" charset="0"/>
              </a:rPr>
              <a:t>Chú trọng phát triển trồng rừng gỗ lớn, gắn chứng chỉ FSC để phục vụ xuất khẩu. Hoàn thiện Phương án rà soát, điều chỉnh Quy hoạch lâm nghiệp theo cơ cấu 03 loại rừng tỉnh giai đoạn 2021 – 2030, tầm nhìn năm 2050</a:t>
            </a:r>
          </a:p>
          <a:p>
            <a:pPr marL="457200" indent="-457200" algn="just">
              <a:spcBef>
                <a:spcPts val="400"/>
              </a:spcBef>
              <a:spcAft>
                <a:spcPts val="400"/>
              </a:spcAft>
              <a:buFont typeface="Wingdings" panose="05000000000000000000" pitchFamily="2" charset="2"/>
              <a:buChar char="v"/>
            </a:pPr>
            <a:r>
              <a:rPr lang="en-US" b="0" kern="1200">
                <a:latin typeface="Times New Roman" panose="02020603050405020304" pitchFamily="18" charset="0"/>
                <a:ea typeface="+mn-ea"/>
                <a:cs typeface="Times New Roman" panose="02020603050405020304" pitchFamily="18" charset="0"/>
              </a:rPr>
              <a:t>Tiếp tục </a:t>
            </a:r>
            <a:r>
              <a:rPr lang="vi-VN" b="0" kern="1200">
                <a:latin typeface="Times New Roman" panose="02020603050405020304" pitchFamily="18" charset="0"/>
                <a:ea typeface="+mn-ea"/>
                <a:cs typeface="Times New Roman" panose="02020603050405020304" pitchFamily="18" charset="0"/>
              </a:rPr>
              <a:t>thực hiện nghiêm túc, hiệu quả các chính sách hỗ trợ ngư dân khai thác hải sản xa bờ và khắc phục cảnh báo của Ủy ban châu Âu về chống khai thác thủy sản bất hợp pháp, không khai báo theo quy định (IUU)</a:t>
            </a:r>
          </a:p>
          <a:p>
            <a:pPr marL="457200" indent="-457200" algn="just">
              <a:spcBef>
                <a:spcPts val="400"/>
              </a:spcBef>
              <a:spcAft>
                <a:spcPts val="400"/>
              </a:spcAft>
              <a:buFont typeface="Wingdings" panose="05000000000000000000" pitchFamily="2" charset="2"/>
              <a:buChar char="v"/>
            </a:pPr>
            <a:r>
              <a:rPr lang="it-IT">
                <a:latin typeface="Times New Roman" panose="02020603050405020304" pitchFamily="18" charset="0"/>
                <a:cs typeface="Times New Roman" panose="02020603050405020304" pitchFamily="18" charset="0"/>
              </a:rPr>
              <a:t>Triển khai </a:t>
            </a:r>
            <a:r>
              <a:rPr lang="vi-VN">
                <a:latin typeface="Times New Roman" panose="02020603050405020304" pitchFamily="18" charset="0"/>
                <a:cs typeface="Times New Roman" panose="02020603050405020304" pitchFamily="18" charset="0"/>
              </a:rPr>
              <a:t>hiệu quả các</a:t>
            </a:r>
            <a:r>
              <a:rPr lang="it-IT">
                <a:latin typeface="Times New Roman" panose="02020603050405020304" pitchFamily="18" charset="0"/>
                <a:cs typeface="Times New Roman" panose="02020603050405020304" pitchFamily="18" charset="0"/>
              </a:rPr>
              <a:t> phương án xử lý vấn đề môi trường. Tăng cường công tác kiểm tra, quản lý chống lấn chiếm đất đai, khai thác tài nguyên khoáng sản</a:t>
            </a:r>
            <a:r>
              <a:rPr lang="vi-VN">
                <a:latin typeface="Times New Roman" panose="02020603050405020304" pitchFamily="18" charset="0"/>
                <a:cs typeface="Times New Roman" panose="02020603050405020304" pitchFamily="18" charset="0"/>
              </a:rPr>
              <a:t>, mặt nước</a:t>
            </a:r>
            <a:endParaRPr lang="en-US">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367E9D5-5388-4741-3608-1C003165CC5F}"/>
              </a:ext>
            </a:extLst>
          </p:cNvPr>
          <p:cNvSpPr txBox="1"/>
          <p:nvPr/>
        </p:nvSpPr>
        <p:spPr>
          <a:xfrm>
            <a:off x="471755" y="57410"/>
            <a:ext cx="10195644" cy="523220"/>
          </a:xfrm>
          <a:prstGeom prst="rect">
            <a:avLst/>
          </a:prstGeom>
          <a:noFill/>
        </p:spPr>
        <p:txBody>
          <a:bodyPr wrap="square">
            <a:spAutoFit/>
          </a:bodyPr>
          <a:lstStyle/>
          <a:p>
            <a:pPr>
              <a:lnSpc>
                <a:spcPct val="100000"/>
              </a:lnSpc>
            </a:pPr>
            <a:r>
              <a:rPr lang="vi-VN" sz="2800" b="1">
                <a:latin typeface="+mj-lt"/>
                <a:cs typeface="Arial" panose="020B0604020202020204" pitchFamily="34" charset="0"/>
              </a:rPr>
              <a:t>II. </a:t>
            </a:r>
            <a:r>
              <a:rPr lang="en-US" sz="2800" b="1">
                <a:latin typeface="Times New Roman" panose="02020603050405020304" pitchFamily="18" charset="0"/>
                <a:cs typeface="Times New Roman" panose="02020603050405020304" pitchFamily="18" charset="0"/>
              </a:rPr>
              <a:t>CÁC NHIỆM VỤ CỤ THỂ NĂM 2024</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410474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C28C46B-D524-DA33-E029-5802ABC9CE66}"/>
              </a:ext>
            </a:extLst>
          </p:cNvPr>
          <p:cNvGraphicFramePr>
            <a:graphicFrameLocks noGrp="1"/>
          </p:cNvGraphicFramePr>
          <p:nvPr>
            <p:ph idx="1"/>
            <p:extLst>
              <p:ext uri="{D42A27DB-BD31-4B8C-83A1-F6EECF244321}">
                <p14:modId xmlns:p14="http://schemas.microsoft.com/office/powerpoint/2010/main" val="110728533"/>
              </p:ext>
            </p:extLst>
          </p:nvPr>
        </p:nvGraphicFramePr>
        <p:xfrm>
          <a:off x="353487" y="394923"/>
          <a:ext cx="11013597" cy="109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963" name="TextBox 1">
            <a:extLst>
              <a:ext uri="{FF2B5EF4-FFF2-40B4-BE49-F238E27FC236}">
                <a16:creationId xmlns:a16="http://schemas.microsoft.com/office/drawing/2014/main" id="{A7AC515C-C3EC-B8A0-D33F-FD85E6854517}"/>
              </a:ext>
            </a:extLst>
          </p:cNvPr>
          <p:cNvSpPr txBox="1">
            <a:spLocks noChangeArrowheads="1"/>
          </p:cNvSpPr>
          <p:nvPr/>
        </p:nvSpPr>
        <p:spPr bwMode="auto">
          <a:xfrm>
            <a:off x="353487" y="1761516"/>
            <a:ext cx="11491768"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marL="342900" indent="-342900" algn="just" defTabSz="914400" rtl="0" eaLnBrk="1" latinLnBrk="0" hangingPunct="1">
              <a:spcBef>
                <a:spcPts val="600"/>
              </a:spcBef>
              <a:spcAft>
                <a:spcPts val="600"/>
              </a:spcAft>
              <a:buFont typeface="Wingdings" panose="05000000000000000000" pitchFamily="2" charset="2"/>
              <a:buChar char="v"/>
            </a:pPr>
            <a:r>
              <a:rPr lang="vi-VN" sz="2000" b="0" kern="1200">
                <a:effectLst/>
                <a:latin typeface="Times New Roman" panose="02020603050405020304" pitchFamily="18" charset="0"/>
                <a:ea typeface="+mn-ea"/>
                <a:cs typeface="Times New Roman" panose="02020603050405020304" pitchFamily="18" charset="0"/>
              </a:rPr>
              <a:t>Tăng cường việc gặp gỡ, đối thoại, nắm bắt tình hình sản xuất kinh doanh, kịp thời giải quyết, tháo gỡ khó khăn, vướng mắc cho doanh nghiệp</a:t>
            </a:r>
            <a:endParaRPr lang="es-ES" sz="2000" b="0" kern="1200">
              <a:effectLst/>
              <a:latin typeface="Times New Roman" panose="02020603050405020304" pitchFamily="18" charset="0"/>
              <a:ea typeface="+mn-ea"/>
              <a:cs typeface="Times New Roman" panose="02020603050405020304" pitchFamily="18" charset="0"/>
            </a:endParaRPr>
          </a:p>
          <a:p>
            <a:pPr marL="342900" indent="-342900" algn="just" defTabSz="914400" rtl="0" eaLnBrk="1" latinLnBrk="0" hangingPunct="1">
              <a:spcBef>
                <a:spcPts val="600"/>
              </a:spcBef>
              <a:spcAft>
                <a:spcPts val="600"/>
              </a:spcAft>
              <a:buFont typeface="Wingdings" panose="05000000000000000000" pitchFamily="2" charset="2"/>
              <a:buChar char="v"/>
            </a:pPr>
            <a:r>
              <a:rPr lang="en-US" sz="2000" b="0" kern="1200">
                <a:effectLst/>
                <a:latin typeface="Times New Roman" panose="02020603050405020304" pitchFamily="18" charset="0"/>
                <a:ea typeface="+mn-ea"/>
                <a:cs typeface="Times New Roman" panose="02020603050405020304" pitchFamily="18" charset="0"/>
              </a:rPr>
              <a:t>Phấn đấu ch</a:t>
            </a:r>
            <a:r>
              <a:rPr lang="vi-VN" sz="2000" b="0" kern="1200">
                <a:effectLst/>
                <a:latin typeface="Times New Roman" panose="02020603050405020304" pitchFamily="18" charset="0"/>
                <a:ea typeface="+mn-ea"/>
                <a:cs typeface="Times New Roman" panose="02020603050405020304" pitchFamily="18" charset="0"/>
              </a:rPr>
              <a:t>ỉ số </a:t>
            </a:r>
            <a:r>
              <a:rPr lang="en-US" sz="2000" b="0" kern="1200">
                <a:effectLst/>
                <a:latin typeface="Times New Roman" panose="02020603050405020304" pitchFamily="18" charset="0"/>
                <a:ea typeface="+mn-ea"/>
                <a:cs typeface="Times New Roman" panose="02020603050405020304" pitchFamily="18" charset="0"/>
              </a:rPr>
              <a:t>sản xuất công nghiệp năm 2024 đạt từ 7 – 7,7% trở lên</a:t>
            </a:r>
          </a:p>
          <a:p>
            <a:pPr marL="342900" indent="-342900" algn="just" defTabSz="914400" rtl="0" eaLnBrk="1" latinLnBrk="0" hangingPunct="1">
              <a:spcBef>
                <a:spcPts val="600"/>
              </a:spcBef>
              <a:spcAft>
                <a:spcPts val="600"/>
              </a:spcAft>
              <a:buFont typeface="Wingdings" panose="05000000000000000000" pitchFamily="2" charset="2"/>
              <a:buChar char="v"/>
            </a:pPr>
            <a:r>
              <a:rPr lang="en-US" sz="2000" b="0" kern="1200">
                <a:effectLst/>
                <a:latin typeface="Times New Roman" panose="02020603050405020304" pitchFamily="18" charset="0"/>
                <a:ea typeface="+mn-ea"/>
                <a:cs typeface="Times New Roman" panose="02020603050405020304" pitchFamily="18" charset="0"/>
              </a:rPr>
              <a:t>H</a:t>
            </a:r>
            <a:r>
              <a:rPr lang="vi-VN" sz="2000" b="0" kern="1200">
                <a:effectLst/>
                <a:latin typeface="Times New Roman" panose="02020603050405020304" pitchFamily="18" charset="0"/>
                <a:ea typeface="+mn-ea"/>
                <a:cs typeface="Times New Roman" panose="02020603050405020304" pitchFamily="18" charset="0"/>
              </a:rPr>
              <a:t>ỗ trợ tích cực để </a:t>
            </a:r>
            <a:r>
              <a:rPr lang="en-US" sz="2000" b="0" kern="1200">
                <a:effectLst/>
                <a:latin typeface="Times New Roman" panose="02020603050405020304" pitchFamily="18" charset="0"/>
                <a:ea typeface="+mn-ea"/>
                <a:cs typeface="Times New Roman" panose="02020603050405020304" pitchFamily="18" charset="0"/>
              </a:rPr>
              <a:t>các</a:t>
            </a:r>
            <a:r>
              <a:rPr lang="vi-VN" sz="2000" b="0" kern="1200">
                <a:effectLst/>
                <a:latin typeface="Times New Roman" panose="02020603050405020304" pitchFamily="18" charset="0"/>
                <a:ea typeface="+mn-ea"/>
                <a:cs typeface="Times New Roman" panose="02020603050405020304" pitchFamily="18" charset="0"/>
              </a:rPr>
              <a:t> dự án sản xuất công nghiệp hoàn tất thủ tục đầu tư như</a:t>
            </a:r>
            <a:r>
              <a:rPr lang="en-US" sz="2000" b="0" kern="1200">
                <a:effectLst/>
                <a:latin typeface="Times New Roman" panose="02020603050405020304" pitchFamily="18" charset="0"/>
                <a:ea typeface="+mn-ea"/>
                <a:cs typeface="Times New Roman" panose="02020603050405020304" pitchFamily="18" charset="0"/>
              </a:rPr>
              <a:t>:</a:t>
            </a:r>
            <a:r>
              <a:rPr lang="vi-VN" sz="2000" b="0" kern="1200">
                <a:effectLst/>
                <a:latin typeface="Times New Roman" panose="02020603050405020304" pitchFamily="18" charset="0"/>
                <a:ea typeface="+mn-ea"/>
                <a:cs typeface="Times New Roman" panose="02020603050405020304" pitchFamily="18" charset="0"/>
              </a:rPr>
              <a:t> thủ tục về đất đai, giấy phép xây dựng,….</a:t>
            </a:r>
            <a:r>
              <a:rPr lang="en-US" sz="2000" b="0" kern="1200">
                <a:effectLst/>
                <a:latin typeface="Times New Roman" panose="02020603050405020304" pitchFamily="18" charset="0"/>
                <a:ea typeface="+mn-ea"/>
                <a:cs typeface="Times New Roman" panose="02020603050405020304" pitchFamily="18" charset="0"/>
              </a:rPr>
              <a:t>để đẩy nhanh tiến độ sớm đưa dự án vào hoạt động.</a:t>
            </a:r>
            <a:endParaRPr lang="vi-VN" sz="2000" b="0" kern="1200">
              <a:effectLst/>
              <a:latin typeface="Times New Roman" panose="02020603050405020304" pitchFamily="18" charset="0"/>
              <a:ea typeface="+mn-ea"/>
              <a:cs typeface="Times New Roman" panose="02020603050405020304" pitchFamily="18" charset="0"/>
            </a:endParaRPr>
          </a:p>
          <a:p>
            <a:pPr marL="342900" indent="-342900" algn="just" defTabSz="914400" rtl="0" eaLnBrk="1" latinLnBrk="0" hangingPunct="1">
              <a:spcBef>
                <a:spcPts val="600"/>
              </a:spcBef>
              <a:spcAft>
                <a:spcPts val="600"/>
              </a:spcAft>
              <a:buFont typeface="Wingdings" panose="05000000000000000000" pitchFamily="2" charset="2"/>
              <a:buChar char="v"/>
            </a:pPr>
            <a:r>
              <a:rPr lang="vi-VN" sz="2000" b="0" kern="1200">
                <a:effectLst/>
                <a:latin typeface="Times New Roman" panose="02020603050405020304" pitchFamily="18" charset="0"/>
                <a:ea typeface="+mn-ea"/>
                <a:cs typeface="Times New Roman" panose="02020603050405020304" pitchFamily="18" charset="0"/>
              </a:rPr>
              <a:t>Tiếp tục hỗ trợ tháo gỡ khó khăn, đẩy nhanh tiến độ triển khai thực hiện các dự án công nghiệp, thương mại, năng lượng tái tạo,… nhất là các dự án trong kế hoạch đưa vào hoạt động năm 2024 như: Dự án Nhà máy gạch ngói Takao, Nhà máy sản xuất gạch ốp lát granite Kamado (Tây Sơn)</a:t>
            </a:r>
          </a:p>
          <a:p>
            <a:pPr marL="342900" indent="-342900" algn="just" defTabSz="914400" rtl="0" eaLnBrk="1" latinLnBrk="0" hangingPunct="1">
              <a:spcBef>
                <a:spcPts val="600"/>
              </a:spcBef>
              <a:spcAft>
                <a:spcPts val="600"/>
              </a:spcAft>
              <a:buFont typeface="Wingdings" panose="05000000000000000000" pitchFamily="2" charset="2"/>
              <a:buChar char="v"/>
            </a:pPr>
            <a:r>
              <a:rPr lang="vi-VN" sz="2000" b="0" kern="1200">
                <a:effectLst/>
                <a:latin typeface="Times New Roman" panose="02020603050405020304" pitchFamily="18" charset="0"/>
                <a:ea typeface="+mn-ea"/>
                <a:cs typeface="Times New Roman" panose="02020603050405020304" pitchFamily="18" charset="0"/>
              </a:rPr>
              <a:t>Tăng cường công tác quản lý nhà nước đối với các cụm công nghiệp trên địa bàn tỉnh; rà soát, tháo gỡ các khó khăn, vướng mắc, nhất là cơ chế hỗ trợ để sớm đẩy nhanh tiến độ triển khai thực hiện di dời các doanh nghiệp, cơ sở sản xuất trong các Cụm công nghiệp được quy hoạch, định hướng di dời ra khỏi khu dân cư, nhằm đảm bảo hoạt động sản xuất tập trung, bảo vệ môi trường,... tổng hợp, báo cáo đề xuất UBND tỉnh. Trước mắt, ưu tiên thực hiện di dời các doanh nghiệp trong CCN Nhơn Bình, CCN Quang Trung (TP. Quy Nhơn) và CCN Gò Đá Trắng (TX. An Nhơn).</a:t>
            </a:r>
            <a:endParaRPr lang="en-US" sz="2000" b="0" kern="1200">
              <a:effectLst/>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39B776B1-F0A2-C10C-A669-7C48800C5477}"/>
              </a:ext>
            </a:extLst>
          </p:cNvPr>
          <p:cNvSpPr txBox="1"/>
          <p:nvPr/>
        </p:nvSpPr>
        <p:spPr>
          <a:xfrm>
            <a:off x="1259934" y="1142282"/>
            <a:ext cx="3967806"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2.1. Công nghiệp</a:t>
            </a:r>
          </a:p>
        </p:txBody>
      </p:sp>
    </p:spTree>
    <p:extLst>
      <p:ext uri="{BB962C8B-B14F-4D97-AF65-F5344CB8AC3E}">
        <p14:creationId xmlns:p14="http://schemas.microsoft.com/office/powerpoint/2010/main" val="233102592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C28C46B-D524-DA33-E029-5802ABC9CE66}"/>
              </a:ext>
            </a:extLst>
          </p:cNvPr>
          <p:cNvGraphicFramePr>
            <a:graphicFrameLocks noGrp="1"/>
          </p:cNvGraphicFramePr>
          <p:nvPr>
            <p:ph idx="1"/>
          </p:nvPr>
        </p:nvGraphicFramePr>
        <p:xfrm>
          <a:off x="353487" y="394923"/>
          <a:ext cx="11013597" cy="109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963" name="TextBox 1">
            <a:extLst>
              <a:ext uri="{FF2B5EF4-FFF2-40B4-BE49-F238E27FC236}">
                <a16:creationId xmlns:a16="http://schemas.microsoft.com/office/drawing/2014/main" id="{A7AC515C-C3EC-B8A0-D33F-FD85E6854517}"/>
              </a:ext>
            </a:extLst>
          </p:cNvPr>
          <p:cNvSpPr txBox="1">
            <a:spLocks noChangeArrowheads="1"/>
          </p:cNvSpPr>
          <p:nvPr/>
        </p:nvSpPr>
        <p:spPr bwMode="auto">
          <a:xfrm>
            <a:off x="353487" y="1761516"/>
            <a:ext cx="1149176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marL="342900" indent="-342900" algn="l" defTabSz="914400" rtl="0" eaLnBrk="1" latinLnBrk="0" hangingPunct="1">
              <a:spcBef>
                <a:spcPts val="600"/>
              </a:spcBef>
              <a:spcAft>
                <a:spcPts val="600"/>
              </a:spcAft>
              <a:buFont typeface="Wingdings" panose="05000000000000000000" pitchFamily="2" charset="2"/>
              <a:buChar char="v"/>
            </a:pPr>
            <a:r>
              <a:rPr lang="vi-VN" sz="2000">
                <a:latin typeface="Times New Roman" panose="02020603050405020304" pitchFamily="18" charset="0"/>
                <a:cs typeface="Times New Roman" panose="02020603050405020304" pitchFamily="18" charset="0"/>
              </a:rPr>
              <a:t>Thường xuyên theo dõi, làm việc với nhà đầu tư các dự án đầu tư xây dựng nhà ở xã hội trên địa bàn tỉnh; kịp thời nắm bắt, tháo gỡ các khó khăn, vướng mắc trong quá trình thực hiện, để đẩy nhanh tiến độ thực hiện dự án, sớm hoàn thành đưa vào khai thác</a:t>
            </a:r>
          </a:p>
          <a:p>
            <a:pPr marL="342900" indent="-342900" algn="l" defTabSz="914400" rtl="0" eaLnBrk="1" latinLnBrk="0" hangingPunct="1">
              <a:spcBef>
                <a:spcPts val="600"/>
              </a:spcBef>
              <a:spcAft>
                <a:spcPts val="600"/>
              </a:spcAft>
              <a:buFont typeface="Wingdings" panose="05000000000000000000" pitchFamily="2" charset="2"/>
              <a:buChar char="v"/>
            </a:pPr>
            <a:r>
              <a:rPr lang="vi-VN" sz="2000">
                <a:latin typeface="Times New Roman" panose="02020603050405020304" pitchFamily="18" charset="0"/>
                <a:cs typeface="Times New Roman" panose="02020603050405020304" pitchFamily="18" charset="0"/>
              </a:rPr>
              <a:t>Tăng cường theo dõi, kiểm tra, giám sát, đôn đốc các dự án xây dựng, bất động sản, phát triển đô thị trên địa bàn tỉnh, đảm bảo tiến độ và chất lượng; đảm bảo thị trường bất động sản phát triển lành mạnh, trật tự, ổn định</a:t>
            </a:r>
          </a:p>
          <a:p>
            <a:pPr marL="342900" indent="-342900" algn="just" defTabSz="914400" rtl="0" eaLnBrk="1" latinLnBrk="0" hangingPunct="1">
              <a:spcBef>
                <a:spcPts val="600"/>
              </a:spcBef>
              <a:spcAft>
                <a:spcPts val="600"/>
              </a:spcAft>
              <a:buFont typeface="Wingdings" panose="05000000000000000000" pitchFamily="2" charset="2"/>
              <a:buChar char="v"/>
            </a:pPr>
            <a:endParaRPr lang="en-US" sz="2000" b="0" kern="1200">
              <a:effectLst/>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39B776B1-F0A2-C10C-A669-7C48800C5477}"/>
              </a:ext>
            </a:extLst>
          </p:cNvPr>
          <p:cNvSpPr txBox="1"/>
          <p:nvPr/>
        </p:nvSpPr>
        <p:spPr>
          <a:xfrm>
            <a:off x="1259934" y="1142282"/>
            <a:ext cx="3967806"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2.2. Xây dựng</a:t>
            </a:r>
          </a:p>
        </p:txBody>
      </p:sp>
    </p:spTree>
    <p:extLst>
      <p:ext uri="{BB962C8B-B14F-4D97-AF65-F5344CB8AC3E}">
        <p14:creationId xmlns:p14="http://schemas.microsoft.com/office/powerpoint/2010/main" val="98408068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C28C46B-D524-DA33-E029-5802ABC9CE66}"/>
              </a:ext>
            </a:extLst>
          </p:cNvPr>
          <p:cNvGraphicFramePr>
            <a:graphicFrameLocks noGrp="1"/>
          </p:cNvGraphicFramePr>
          <p:nvPr>
            <p:ph idx="1"/>
            <p:extLst>
              <p:ext uri="{D42A27DB-BD31-4B8C-83A1-F6EECF244321}">
                <p14:modId xmlns:p14="http://schemas.microsoft.com/office/powerpoint/2010/main" val="920992822"/>
              </p:ext>
            </p:extLst>
          </p:nvPr>
        </p:nvGraphicFramePr>
        <p:xfrm>
          <a:off x="353487" y="394923"/>
          <a:ext cx="11013597" cy="109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963" name="TextBox 1">
            <a:extLst>
              <a:ext uri="{FF2B5EF4-FFF2-40B4-BE49-F238E27FC236}">
                <a16:creationId xmlns:a16="http://schemas.microsoft.com/office/drawing/2014/main" id="{A7AC515C-C3EC-B8A0-D33F-FD85E6854517}"/>
              </a:ext>
            </a:extLst>
          </p:cNvPr>
          <p:cNvSpPr txBox="1">
            <a:spLocks noChangeArrowheads="1"/>
          </p:cNvSpPr>
          <p:nvPr/>
        </p:nvSpPr>
        <p:spPr bwMode="auto">
          <a:xfrm>
            <a:off x="692714" y="1488323"/>
            <a:ext cx="11188095"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marL="457200" indent="-457200" algn="just">
              <a:spcBef>
                <a:spcPts val="400"/>
              </a:spcBef>
              <a:spcAft>
                <a:spcPts val="400"/>
              </a:spcAft>
              <a:buFont typeface="Wingdings" panose="05000000000000000000" pitchFamily="2" charset="2"/>
              <a:buChar char="v"/>
            </a:pPr>
            <a:r>
              <a:rPr lang="it-IT" sz="2800" b="0" kern="1200">
                <a:solidFill>
                  <a:schemeClr val="dk1"/>
                </a:solidFill>
                <a:effectLst/>
                <a:latin typeface="Times New Roman" panose="02020603050405020304" pitchFamily="18" charset="0"/>
                <a:ea typeface="+mn-ea"/>
                <a:cs typeface="Times New Roman" panose="02020603050405020304" pitchFamily="18" charset="0"/>
              </a:rPr>
              <a:t>Tiếp tục</a:t>
            </a:r>
            <a:r>
              <a:rPr lang="vi-VN" sz="2800" b="0" kern="1200">
                <a:solidFill>
                  <a:schemeClr val="dk1"/>
                </a:solidFill>
                <a:effectLst/>
                <a:latin typeface="Times New Roman" panose="02020603050405020304" pitchFamily="18" charset="0"/>
                <a:ea typeface="+mn-ea"/>
                <a:cs typeface="Times New Roman" panose="02020603050405020304" pitchFamily="18" charset="0"/>
              </a:rPr>
              <a:t> </a:t>
            </a:r>
            <a:r>
              <a:rPr lang="it-IT" sz="2800" b="0" kern="1200">
                <a:solidFill>
                  <a:schemeClr val="dk1"/>
                </a:solidFill>
                <a:effectLst/>
                <a:latin typeface="Times New Roman" panose="02020603050405020304" pitchFamily="18" charset="0"/>
                <a:ea typeface="+mn-ea"/>
                <a:cs typeface="Times New Roman" panose="02020603050405020304" pitchFamily="18" charset="0"/>
              </a:rPr>
              <a:t>đẩy mạnh các hoạt động thương mại, xuất khẩu</a:t>
            </a:r>
          </a:p>
          <a:p>
            <a:pPr marL="457200" indent="-457200" algn="just">
              <a:spcBef>
                <a:spcPts val="400"/>
              </a:spcBef>
              <a:spcAft>
                <a:spcPts val="400"/>
              </a:spcAft>
              <a:buFont typeface="Wingdings" panose="05000000000000000000" pitchFamily="2" charset="2"/>
              <a:buChar char="v"/>
            </a:pPr>
            <a:r>
              <a:rPr lang="en-US" sz="2800" b="0" kern="1200">
                <a:solidFill>
                  <a:schemeClr val="dk1"/>
                </a:solidFill>
                <a:effectLst/>
                <a:latin typeface="Times New Roman" panose="02020603050405020304" pitchFamily="18" charset="0"/>
                <a:ea typeface="+mn-ea"/>
                <a:cs typeface="Times New Roman" panose="02020603050405020304" pitchFamily="18" charset="0"/>
              </a:rPr>
              <a:t>Phấn đấu tổng mức bán lẻ hàng hóa và doanh thu dịch vụ tiêu dùng năm 2024 đạt 114.700 tỷ đồng; Kim ngạch xuất khẩu đạt 1.650 triệu USD</a:t>
            </a:r>
            <a:r>
              <a:rPr lang="it-IT" sz="2800" b="0" kern="1200">
                <a:solidFill>
                  <a:schemeClr val="dk1"/>
                </a:solidFill>
                <a:effectLst/>
                <a:latin typeface="Times New Roman" panose="02020603050405020304" pitchFamily="18" charset="0"/>
                <a:ea typeface="+mn-ea"/>
                <a:cs typeface="Times New Roman" panose="02020603050405020304" pitchFamily="18" charset="0"/>
              </a:rPr>
              <a:t> </a:t>
            </a:r>
            <a:endParaRPr lang="vi-VN" sz="2800">
              <a:solidFill>
                <a:schemeClr val="dk1"/>
              </a:solidFill>
              <a:latin typeface="Times New Roman" panose="02020603050405020304" pitchFamily="18" charset="0"/>
              <a:cs typeface="Times New Roman" panose="02020603050405020304" pitchFamily="18" charset="0"/>
            </a:endParaRPr>
          </a:p>
          <a:p>
            <a:pPr marL="457200" indent="-457200" algn="just">
              <a:spcBef>
                <a:spcPts val="400"/>
              </a:spcBef>
              <a:spcAft>
                <a:spcPts val="400"/>
              </a:spcAft>
              <a:buFont typeface="Wingdings" panose="05000000000000000000" pitchFamily="2" charset="2"/>
              <a:buChar char="v"/>
            </a:pPr>
            <a:r>
              <a:rPr lang="vi-VN" sz="2800" b="0" kern="1200">
                <a:solidFill>
                  <a:schemeClr val="dk1"/>
                </a:solidFill>
                <a:effectLst/>
                <a:latin typeface="Times New Roman" panose="02020603050405020304" pitchFamily="18" charset="0"/>
                <a:ea typeface="+mn-ea"/>
                <a:cs typeface="Times New Roman" panose="02020603050405020304" pitchFamily="18" charset="0"/>
              </a:rPr>
              <a:t>Tiếp tục nghiên </a:t>
            </a:r>
            <a:r>
              <a:rPr lang="vi-VN" sz="2800" b="0" kern="1200">
                <a:solidFill>
                  <a:schemeClr val="tx1"/>
                </a:solidFill>
                <a:effectLst/>
                <a:latin typeface="Times New Roman" panose="02020603050405020304" pitchFamily="18" charset="0"/>
                <a:ea typeface="+mn-ea"/>
                <a:cs typeface="Times New Roman" panose="02020603050405020304" pitchFamily="18" charset="0"/>
              </a:rPr>
              <a:t>cứu, đa dạng hóa, liên kết và nâng cao chất lượng các sản phẩm du lịch </a:t>
            </a:r>
            <a:r>
              <a:rPr lang="it-IT" sz="2800" b="0" kern="1200">
                <a:solidFill>
                  <a:schemeClr val="tx1"/>
                </a:solidFill>
                <a:effectLst/>
                <a:latin typeface="Times New Roman" panose="02020603050405020304" pitchFamily="18" charset="0"/>
                <a:ea typeface="+mn-ea"/>
                <a:cs typeface="Times New Roman" panose="02020603050405020304" pitchFamily="18" charset="0"/>
              </a:rPr>
              <a:t>với các địa phương</a:t>
            </a:r>
            <a:r>
              <a:rPr lang="vi-VN" sz="2800" b="0" kern="1200">
                <a:solidFill>
                  <a:schemeClr val="tx1"/>
                </a:solidFill>
                <a:effectLst/>
                <a:latin typeface="Times New Roman" panose="02020603050405020304" pitchFamily="18" charset="0"/>
                <a:ea typeface="+mn-ea"/>
                <a:cs typeface="Times New Roman" panose="02020603050405020304" pitchFamily="18" charset="0"/>
              </a:rPr>
              <a:t>, doanh nghiệp</a:t>
            </a:r>
            <a:r>
              <a:rPr lang="it-IT" sz="2800" b="0" kern="1200">
                <a:solidFill>
                  <a:schemeClr val="tx1"/>
                </a:solidFill>
                <a:effectLst/>
                <a:latin typeface="Times New Roman" panose="02020603050405020304" pitchFamily="18" charset="0"/>
                <a:ea typeface="+mn-ea"/>
                <a:cs typeface="Times New Roman" panose="02020603050405020304" pitchFamily="18" charset="0"/>
              </a:rPr>
              <a:t> trong và ngoài nước</a:t>
            </a:r>
            <a:r>
              <a:rPr lang="vi-VN" sz="2800" b="0" kern="1200">
                <a:solidFill>
                  <a:schemeClr val="tx1"/>
                </a:solidFill>
                <a:effectLst/>
                <a:latin typeface="Times New Roman" panose="02020603050405020304" pitchFamily="18" charset="0"/>
                <a:ea typeface="+mn-ea"/>
                <a:cs typeface="Times New Roman" panose="02020603050405020304" pitchFamily="18" charset="0"/>
              </a:rPr>
              <a:t>, ưu tiên phát triển các sản phẩm du lịch có giá trị gia tăng cao và bền vững, tạo thương hiệu cạnh tranh lâu dài,</a:t>
            </a:r>
          </a:p>
          <a:p>
            <a:pPr marL="457200" indent="-457200" algn="just">
              <a:spcBef>
                <a:spcPts val="400"/>
              </a:spcBef>
              <a:spcAft>
                <a:spcPts val="400"/>
              </a:spcAft>
              <a:buFont typeface="Wingdings" panose="05000000000000000000" pitchFamily="2" charset="2"/>
              <a:buChar char="v"/>
            </a:pPr>
            <a:r>
              <a:rPr lang="vi-VN" sz="2800" b="0" kern="1200">
                <a:solidFill>
                  <a:schemeClr val="tx1"/>
                </a:solidFill>
                <a:effectLst/>
                <a:latin typeface="Times New Roman" panose="02020603050405020304" pitchFamily="18" charset="0"/>
                <a:ea typeface="+mn-ea"/>
                <a:cs typeface="Times New Roman" panose="02020603050405020304" pitchFamily="18" charset="0"/>
              </a:rPr>
              <a:t>Tăng cường thu hút du lịch MICE, triển khai hiệu quả kế hoạch thu hút du lịch trong mùa thấp điểm</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344231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C28C46B-D524-DA33-E029-5802ABC9CE66}"/>
              </a:ext>
            </a:extLst>
          </p:cNvPr>
          <p:cNvGraphicFramePr>
            <a:graphicFrameLocks noGrp="1"/>
          </p:cNvGraphicFramePr>
          <p:nvPr>
            <p:ph idx="1"/>
            <p:extLst>
              <p:ext uri="{D42A27DB-BD31-4B8C-83A1-F6EECF244321}">
                <p14:modId xmlns:p14="http://schemas.microsoft.com/office/powerpoint/2010/main" val="1283740820"/>
              </p:ext>
            </p:extLst>
          </p:nvPr>
        </p:nvGraphicFramePr>
        <p:xfrm>
          <a:off x="353487" y="394923"/>
          <a:ext cx="11013597" cy="109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963" name="TextBox 1">
            <a:extLst>
              <a:ext uri="{FF2B5EF4-FFF2-40B4-BE49-F238E27FC236}">
                <a16:creationId xmlns:a16="http://schemas.microsoft.com/office/drawing/2014/main" id="{A7AC515C-C3EC-B8A0-D33F-FD85E6854517}"/>
              </a:ext>
            </a:extLst>
          </p:cNvPr>
          <p:cNvSpPr txBox="1">
            <a:spLocks noChangeArrowheads="1"/>
          </p:cNvSpPr>
          <p:nvPr/>
        </p:nvSpPr>
        <p:spPr bwMode="auto">
          <a:xfrm>
            <a:off x="501952" y="1907768"/>
            <a:ext cx="11188095" cy="552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marL="457200" indent="-457200" algn="just">
              <a:spcBef>
                <a:spcPts val="400"/>
              </a:spcBef>
              <a:spcAft>
                <a:spcPts val="400"/>
              </a:spcAft>
              <a:buFont typeface="Wingdings" panose="05000000000000000000" pitchFamily="2" charset="2"/>
              <a:buChar char="v"/>
            </a:pPr>
            <a:r>
              <a:rPr lang="vi-VN" sz="2800">
                <a:solidFill>
                  <a:schemeClr val="dk1"/>
                </a:solidFill>
                <a:latin typeface="Times New Roman" panose="02020603050405020304" pitchFamily="18" charset="0"/>
                <a:cs typeface="Times New Roman" panose="02020603050405020304" pitchFamily="18" charset="0"/>
              </a:rPr>
              <a:t>Tổ chức triển khai thực hiện tốt nhiệm vụ thu ngân sách nhà nước, nhất là thu tiền sử dụng đất</a:t>
            </a:r>
            <a:endParaRPr lang="en-US" sz="2800">
              <a:solidFill>
                <a:schemeClr val="dk1"/>
              </a:solidFill>
              <a:latin typeface="Times New Roman" panose="02020603050405020304" pitchFamily="18" charset="0"/>
              <a:cs typeface="Times New Roman" panose="02020603050405020304" pitchFamily="18" charset="0"/>
            </a:endParaRPr>
          </a:p>
          <a:p>
            <a:pPr marL="457200" indent="-457200" algn="just">
              <a:spcBef>
                <a:spcPts val="400"/>
              </a:spcBef>
              <a:spcAft>
                <a:spcPts val="400"/>
              </a:spcAft>
              <a:buFont typeface="Wingdings" panose="05000000000000000000" pitchFamily="2" charset="2"/>
              <a:buChar char="v"/>
            </a:pPr>
            <a:r>
              <a:rPr lang="en-US" sz="28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Tăng cường công tác quản lý thu, chống thất thu, giảm nợ đọng thuế</a:t>
            </a:r>
          </a:p>
          <a:p>
            <a:pPr marL="457200" indent="-457200" algn="just">
              <a:spcBef>
                <a:spcPts val="400"/>
              </a:spcBef>
              <a:spcAft>
                <a:spcPts val="400"/>
              </a:spcAft>
              <a:buFont typeface="Wingdings" panose="05000000000000000000" pitchFamily="2" charset="2"/>
              <a:buChar char="v"/>
            </a:pPr>
            <a:r>
              <a:rPr lang="en-US" sz="28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Tiếp tục hỗ trợ doanh nghiệp được hưởng tối đa các chính sách ưu đãi, hỗ trợ tháo gỡ khó khan theo quy định của Trung ương</a:t>
            </a:r>
          </a:p>
          <a:p>
            <a:pPr marL="457200" indent="-457200" algn="just">
              <a:spcBef>
                <a:spcPts val="400"/>
              </a:spcBef>
              <a:spcAft>
                <a:spcPts val="400"/>
              </a:spcAft>
              <a:buFont typeface="Wingdings" panose="05000000000000000000" pitchFamily="2" charset="2"/>
              <a:buChar char="v"/>
            </a:pPr>
            <a:r>
              <a:rPr lang="en-US" sz="28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Đảm bảo chi ngân sách theo đúng tiêu chuẩn, định mức, tiết kiệm, hiệu quả</a:t>
            </a:r>
          </a:p>
          <a:p>
            <a:pPr marL="457200" indent="-457200" algn="just">
              <a:spcBef>
                <a:spcPts val="400"/>
              </a:spcBef>
              <a:spcAft>
                <a:spcPts val="400"/>
              </a:spcAft>
              <a:buFont typeface="Wingdings" panose="05000000000000000000" pitchFamily="2" charset="2"/>
              <a:buChar char="v"/>
            </a:pPr>
            <a:endParaRPr lang="en-US" sz="2800" b="0" kern="1200">
              <a:solidFill>
                <a:schemeClr val="dk1"/>
              </a:solidFill>
              <a:effectLst/>
              <a:latin typeface="Times New Roman" panose="02020603050405020304" pitchFamily="18" charset="0"/>
              <a:ea typeface="+mn-ea"/>
              <a:cs typeface="Times New Roman" panose="02020603050405020304" pitchFamily="18" charset="0"/>
            </a:endParaRPr>
          </a:p>
          <a:p>
            <a:pPr marL="457200" indent="-457200" algn="just">
              <a:spcBef>
                <a:spcPts val="400"/>
              </a:spcBef>
              <a:spcAft>
                <a:spcPts val="400"/>
              </a:spcAft>
              <a:buFont typeface="Wingdings" panose="05000000000000000000" pitchFamily="2" charset="2"/>
              <a:buChar char="v"/>
            </a:pPr>
            <a:endParaRPr lang="en-US" sz="2800">
              <a:latin typeface="Times New Roman" panose="02020603050405020304" pitchFamily="18" charset="0"/>
              <a:cs typeface="Times New Roman" panose="02020603050405020304" pitchFamily="18" charset="0"/>
            </a:endParaRPr>
          </a:p>
          <a:p>
            <a:pPr algn="just">
              <a:spcBef>
                <a:spcPts val="400"/>
              </a:spcBef>
              <a:spcAft>
                <a:spcPts val="400"/>
              </a:spcAft>
            </a:pPr>
            <a:endParaRPr lang="en-US" sz="2800" b="0" kern="1200" baseline="0">
              <a:solidFill>
                <a:schemeClr val="tx1"/>
              </a:solidFill>
              <a:effectLst/>
              <a:latin typeface="Times New Roman" panose="02020603050405020304" pitchFamily="18" charset="0"/>
              <a:ea typeface="+mn-ea"/>
              <a:cs typeface="Times New Roman" panose="02020603050405020304" pitchFamily="18" charset="0"/>
            </a:endParaRPr>
          </a:p>
          <a:p>
            <a:pPr algn="just">
              <a:spcBef>
                <a:spcPts val="400"/>
              </a:spcBef>
              <a:spcAft>
                <a:spcPts val="400"/>
              </a:spcAft>
            </a:pPr>
            <a:endParaRPr lang="en-US" altLang="en-US" sz="2667"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22232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C28C46B-D524-DA33-E029-5802ABC9CE66}"/>
              </a:ext>
            </a:extLst>
          </p:cNvPr>
          <p:cNvGraphicFramePr>
            <a:graphicFrameLocks noGrp="1"/>
          </p:cNvGraphicFramePr>
          <p:nvPr>
            <p:ph idx="1"/>
            <p:extLst>
              <p:ext uri="{D42A27DB-BD31-4B8C-83A1-F6EECF244321}">
                <p14:modId xmlns:p14="http://schemas.microsoft.com/office/powerpoint/2010/main" val="1623923114"/>
              </p:ext>
            </p:extLst>
          </p:nvPr>
        </p:nvGraphicFramePr>
        <p:xfrm>
          <a:off x="353487" y="394923"/>
          <a:ext cx="11013597" cy="109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963" name="TextBox 1">
            <a:extLst>
              <a:ext uri="{FF2B5EF4-FFF2-40B4-BE49-F238E27FC236}">
                <a16:creationId xmlns:a16="http://schemas.microsoft.com/office/drawing/2014/main" id="{A7AC515C-C3EC-B8A0-D33F-FD85E6854517}"/>
              </a:ext>
            </a:extLst>
          </p:cNvPr>
          <p:cNvSpPr txBox="1">
            <a:spLocks noChangeArrowheads="1"/>
          </p:cNvSpPr>
          <p:nvPr/>
        </p:nvSpPr>
        <p:spPr bwMode="auto">
          <a:xfrm>
            <a:off x="625602" y="1734347"/>
            <a:ext cx="11188095" cy="6140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marL="457200" indent="-457200" algn="just">
              <a:spcBef>
                <a:spcPts val="400"/>
              </a:spcBef>
              <a:spcAft>
                <a:spcPts val="400"/>
              </a:spcAft>
              <a:buFont typeface="Wingdings" panose="05000000000000000000" pitchFamily="2" charset="2"/>
              <a:buChar char="v"/>
            </a:pPr>
            <a:r>
              <a:rPr lang="it-IT" sz="28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Đẩy mạnh giải ngân vốn đầu tư công ngay từ các tháng đầu năm, triển khai hiệu quả 03 Chương trình mục tiêu quốc gia</a:t>
            </a:r>
          </a:p>
          <a:p>
            <a:pPr marL="457200" indent="-457200" algn="just">
              <a:spcBef>
                <a:spcPts val="400"/>
              </a:spcBef>
              <a:spcAft>
                <a:spcPts val="400"/>
              </a:spcAft>
              <a:buFont typeface="Wingdings" panose="05000000000000000000" pitchFamily="2" charset="2"/>
              <a:buChar char="v"/>
            </a:pPr>
            <a:r>
              <a:rPr lang="it-IT" sz="28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Tập trung tháo gỡ các khó khăn vướng mắc để đẩy nhanh tiến độ thực hiện các dự án trọng điểm</a:t>
            </a:r>
          </a:p>
          <a:p>
            <a:pPr marL="457200" indent="-457200" algn="just">
              <a:spcBef>
                <a:spcPts val="400"/>
              </a:spcBef>
              <a:spcAft>
                <a:spcPts val="400"/>
              </a:spcAft>
              <a:buFont typeface="Wingdings" panose="05000000000000000000" pitchFamily="2" charset="2"/>
              <a:buChar char="v"/>
            </a:pPr>
            <a:r>
              <a:rPr lang="it-IT" sz="28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Kiên quyết rà soát, điều hòa vốn đầu tư công từ chủ đầu tư chưa thực hiện được sang chủ đầu tư thực hiện có khối lượng hoàn thành nhưng thiếu vốn</a:t>
            </a:r>
            <a:endParaRPr lang="vi-VN" sz="2800" spc="-1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400"/>
              </a:spcBef>
              <a:spcAft>
                <a:spcPts val="400"/>
              </a:spcAft>
              <a:buFont typeface="Wingdings" panose="05000000000000000000" pitchFamily="2" charset="2"/>
              <a:buChar char="v"/>
            </a:pPr>
            <a:endParaRPr lang="vi-VN" sz="2800" spc="-1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vi-VN" sz="28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2800" b="0" kern="1200">
              <a:solidFill>
                <a:schemeClr val="dk1"/>
              </a:solidFill>
              <a:effectLst/>
              <a:latin typeface="Times New Roman" panose="02020603050405020304" pitchFamily="18" charset="0"/>
              <a:ea typeface="+mn-ea"/>
              <a:cs typeface="Times New Roman" panose="02020603050405020304" pitchFamily="18" charset="0"/>
            </a:endParaRPr>
          </a:p>
          <a:p>
            <a:pPr marL="457200" indent="-457200" algn="just">
              <a:spcBef>
                <a:spcPts val="400"/>
              </a:spcBef>
              <a:spcAft>
                <a:spcPts val="400"/>
              </a:spcAft>
              <a:buFont typeface="Wingdings" panose="05000000000000000000" pitchFamily="2" charset="2"/>
              <a:buChar char="v"/>
            </a:pPr>
            <a:endParaRPr lang="en-US" sz="2800">
              <a:latin typeface="Times New Roman" panose="02020603050405020304" pitchFamily="18" charset="0"/>
              <a:cs typeface="Times New Roman" panose="02020603050405020304" pitchFamily="18" charset="0"/>
            </a:endParaRPr>
          </a:p>
          <a:p>
            <a:pPr algn="just">
              <a:spcBef>
                <a:spcPts val="400"/>
              </a:spcBef>
              <a:spcAft>
                <a:spcPts val="400"/>
              </a:spcAft>
            </a:pPr>
            <a:endParaRPr lang="en-US" sz="2800" b="0" kern="1200" baseline="0">
              <a:solidFill>
                <a:schemeClr val="tx1"/>
              </a:solidFill>
              <a:effectLst/>
              <a:latin typeface="Times New Roman" panose="02020603050405020304" pitchFamily="18" charset="0"/>
              <a:ea typeface="+mn-ea"/>
              <a:cs typeface="Times New Roman" panose="02020603050405020304" pitchFamily="18" charset="0"/>
            </a:endParaRPr>
          </a:p>
          <a:p>
            <a:pPr algn="just">
              <a:spcBef>
                <a:spcPts val="400"/>
              </a:spcBef>
              <a:spcAft>
                <a:spcPts val="400"/>
              </a:spcAft>
            </a:pPr>
            <a:endParaRPr lang="en-US" altLang="en-US" sz="2667"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330098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5B0C6AB-4906-5932-12D4-5FAF7DC72C97}"/>
              </a:ext>
            </a:extLst>
          </p:cNvPr>
          <p:cNvSpPr txBox="1"/>
          <p:nvPr/>
        </p:nvSpPr>
        <p:spPr>
          <a:xfrm>
            <a:off x="888770" y="411480"/>
            <a:ext cx="7122716" cy="461665"/>
          </a:xfrm>
          <a:prstGeom prst="rect">
            <a:avLst/>
          </a:prstGeom>
          <a:noFill/>
        </p:spPr>
        <p:txBody>
          <a:bodyPr wrap="square">
            <a:spAutoFit/>
          </a:bodyPr>
          <a:lstStyle/>
          <a:p>
            <a:pPr>
              <a:lnSpc>
                <a:spcPct val="100000"/>
              </a:lnSpc>
            </a:pPr>
            <a:r>
              <a:rPr lang="vi-VN" sz="2400" b="1" dirty="0">
                <a:latin typeface="+mj-lt"/>
                <a:cs typeface="Arial" panose="020B0604020202020204" pitchFamily="34" charset="0"/>
              </a:rPr>
              <a:t>1. Thực hiện chỉ tiêu HĐND và UBND tỉnh giao (tt)</a:t>
            </a:r>
          </a:p>
        </p:txBody>
      </p:sp>
      <p:graphicFrame>
        <p:nvGraphicFramePr>
          <p:cNvPr id="4" name="Table 3">
            <a:extLst>
              <a:ext uri="{FF2B5EF4-FFF2-40B4-BE49-F238E27FC236}">
                <a16:creationId xmlns:a16="http://schemas.microsoft.com/office/drawing/2014/main" id="{0030A2C6-13AC-79F0-9801-A8563618C164}"/>
              </a:ext>
            </a:extLst>
          </p:cNvPr>
          <p:cNvGraphicFramePr>
            <a:graphicFrameLocks noGrp="1"/>
          </p:cNvGraphicFramePr>
          <p:nvPr>
            <p:extLst>
              <p:ext uri="{D42A27DB-BD31-4B8C-83A1-F6EECF244321}">
                <p14:modId xmlns:p14="http://schemas.microsoft.com/office/powerpoint/2010/main" val="330746599"/>
              </p:ext>
            </p:extLst>
          </p:nvPr>
        </p:nvGraphicFramePr>
        <p:xfrm>
          <a:off x="360728" y="932959"/>
          <a:ext cx="11069271" cy="4822129"/>
        </p:xfrm>
        <a:graphic>
          <a:graphicData uri="http://schemas.openxmlformats.org/drawingml/2006/table">
            <a:tbl>
              <a:tblPr/>
              <a:tblGrid>
                <a:gridCol w="813731">
                  <a:extLst>
                    <a:ext uri="{9D8B030D-6E8A-4147-A177-3AD203B41FA5}">
                      <a16:colId xmlns:a16="http://schemas.microsoft.com/office/drawing/2014/main" val="4222449981"/>
                    </a:ext>
                  </a:extLst>
                </a:gridCol>
                <a:gridCol w="5299346">
                  <a:extLst>
                    <a:ext uri="{9D8B030D-6E8A-4147-A177-3AD203B41FA5}">
                      <a16:colId xmlns:a16="http://schemas.microsoft.com/office/drawing/2014/main" val="1414559723"/>
                    </a:ext>
                  </a:extLst>
                </a:gridCol>
                <a:gridCol w="1275201">
                  <a:extLst>
                    <a:ext uri="{9D8B030D-6E8A-4147-A177-3AD203B41FA5}">
                      <a16:colId xmlns:a16="http://schemas.microsoft.com/office/drawing/2014/main" val="857486865"/>
                    </a:ext>
                  </a:extLst>
                </a:gridCol>
                <a:gridCol w="1185269">
                  <a:extLst>
                    <a:ext uri="{9D8B030D-6E8A-4147-A177-3AD203B41FA5}">
                      <a16:colId xmlns:a16="http://schemas.microsoft.com/office/drawing/2014/main" val="518737178"/>
                    </a:ext>
                  </a:extLst>
                </a:gridCol>
                <a:gridCol w="1115736">
                  <a:extLst>
                    <a:ext uri="{9D8B030D-6E8A-4147-A177-3AD203B41FA5}">
                      <a16:colId xmlns:a16="http://schemas.microsoft.com/office/drawing/2014/main" val="3618880982"/>
                    </a:ext>
                  </a:extLst>
                </a:gridCol>
                <a:gridCol w="1379988">
                  <a:extLst>
                    <a:ext uri="{9D8B030D-6E8A-4147-A177-3AD203B41FA5}">
                      <a16:colId xmlns:a16="http://schemas.microsoft.com/office/drawing/2014/main" val="2784015110"/>
                    </a:ext>
                  </a:extLst>
                </a:gridCol>
              </a:tblGrid>
              <a:tr h="778690">
                <a:tc>
                  <a:txBody>
                    <a:bodyPr/>
                    <a:lstStyle/>
                    <a:p>
                      <a:pPr algn="ctr" fontAlgn="ctr"/>
                      <a:r>
                        <a:rPr lang="vi-VN" sz="1600" b="1" i="0" u="none" strike="noStrike">
                          <a:solidFill>
                            <a:srgbClr val="000000"/>
                          </a:solidFill>
                          <a:effectLst/>
                          <a:latin typeface="Times New Roman" panose="02020603050405020304" pitchFamily="18" charset="0"/>
                        </a:rPr>
                        <a:t>STT</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1" i="0" u="none" strike="noStrike">
                          <a:solidFill>
                            <a:srgbClr val="000000"/>
                          </a:solidFill>
                          <a:effectLst/>
                          <a:latin typeface="Times New Roman" panose="02020603050405020304" pitchFamily="18" charset="0"/>
                        </a:rPr>
                        <a:t>Chỉ tiêu</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1" i="0" u="none" strike="noStrike">
                          <a:solidFill>
                            <a:srgbClr val="000000"/>
                          </a:solidFill>
                          <a:effectLst/>
                          <a:latin typeface="Times New Roman" panose="02020603050405020304" pitchFamily="18" charset="0"/>
                        </a:rPr>
                        <a:t>Đơn vị</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1" i="0" u="none" strike="noStrike">
                          <a:solidFill>
                            <a:srgbClr val="000000"/>
                          </a:solidFill>
                          <a:effectLst/>
                          <a:latin typeface="Times New Roman" panose="02020603050405020304" pitchFamily="18" charset="0"/>
                        </a:rPr>
                        <a:t>Kế hoạch năm 2023</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1" i="0" u="none" strike="noStrike">
                          <a:solidFill>
                            <a:srgbClr val="000000"/>
                          </a:solidFill>
                          <a:effectLst/>
                          <a:latin typeface="Times New Roman" panose="02020603050405020304" pitchFamily="18" charset="0"/>
                        </a:rPr>
                        <a:t>Ước thực hiện cả năm 2023</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1" i="0" u="none" strike="noStrike">
                          <a:solidFill>
                            <a:srgbClr val="000000"/>
                          </a:solidFill>
                          <a:effectLst/>
                          <a:latin typeface="Times New Roman" panose="02020603050405020304" pitchFamily="18" charset="0"/>
                        </a:rPr>
                        <a:t>Kết quả</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0155746"/>
                  </a:ext>
                </a:extLst>
              </a:tr>
              <a:tr h="291672">
                <a:tc>
                  <a:txBody>
                    <a:bodyPr/>
                    <a:lstStyle/>
                    <a:p>
                      <a:pPr algn="ctr" fontAlgn="ctr"/>
                      <a:r>
                        <a:rPr lang="vi-VN" sz="1600" b="0" i="1" u="none" strike="noStrike">
                          <a:solidFill>
                            <a:srgbClr val="000000"/>
                          </a:solidFill>
                          <a:effectLst/>
                          <a:latin typeface="Times New Roman" panose="02020603050405020304" pitchFamily="18" charset="0"/>
                        </a:rPr>
                        <a:t>1</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0" i="1" u="none" strike="noStrike">
                          <a:solidFill>
                            <a:srgbClr val="000000"/>
                          </a:solidFill>
                          <a:effectLst/>
                          <a:latin typeface="Times New Roman" panose="02020603050405020304" pitchFamily="18" charset="0"/>
                        </a:rPr>
                        <a:t>2</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0" i="1" u="none" strike="noStrike">
                          <a:solidFill>
                            <a:srgbClr val="000000"/>
                          </a:solidFill>
                          <a:effectLst/>
                          <a:latin typeface="Times New Roman" panose="02020603050405020304" pitchFamily="18" charset="0"/>
                        </a:rPr>
                        <a:t>3</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0" i="1" u="none" strike="noStrike">
                          <a:solidFill>
                            <a:srgbClr val="000000"/>
                          </a:solidFill>
                          <a:effectLst/>
                          <a:latin typeface="Times New Roman" panose="02020603050405020304" pitchFamily="18" charset="0"/>
                        </a:rPr>
                        <a:t>4</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0" i="1" u="none" strike="noStrike">
                          <a:solidFill>
                            <a:srgbClr val="000000"/>
                          </a:solidFill>
                          <a:effectLst/>
                          <a:latin typeface="Times New Roman" panose="02020603050405020304" pitchFamily="18" charset="0"/>
                        </a:rPr>
                        <a:t>5</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0" i="1" u="none" strike="noStrike">
                          <a:solidFill>
                            <a:srgbClr val="000000"/>
                          </a:solidFill>
                          <a:effectLst/>
                          <a:latin typeface="Times New Roman" panose="02020603050405020304" pitchFamily="18" charset="0"/>
                        </a:rPr>
                        <a:t>6</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592566"/>
                  </a:ext>
                </a:extLst>
              </a:tr>
              <a:tr h="291672">
                <a:tc>
                  <a:txBody>
                    <a:bodyPr/>
                    <a:lstStyle/>
                    <a:p>
                      <a:pPr algn="ctr" fontAlgn="ctr"/>
                      <a:r>
                        <a:rPr lang="vi-VN" sz="1600" b="1" i="0" u="none" strike="noStrike">
                          <a:solidFill>
                            <a:srgbClr val="000000"/>
                          </a:solidFill>
                          <a:effectLst/>
                          <a:latin typeface="Times New Roman" panose="02020603050405020304" pitchFamily="18" charset="0"/>
                        </a:rPr>
                        <a:t>II</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1" i="0" u="none" strike="noStrike">
                          <a:solidFill>
                            <a:srgbClr val="000000"/>
                          </a:solidFill>
                          <a:effectLst/>
                          <a:latin typeface="Times New Roman" panose="02020603050405020304" pitchFamily="18" charset="0"/>
                        </a:rPr>
                        <a:t>CÁC CHỈ TIÊU KHÁC ỦY BAN NHÂN DÂN TỈNH GIAO</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0670457"/>
                  </a:ext>
                </a:extLst>
              </a:tr>
              <a:tr h="356487">
                <a:tc>
                  <a:txBody>
                    <a:bodyPr/>
                    <a:lstStyle/>
                    <a:p>
                      <a:pPr algn="ctr" fontAlgn="ctr"/>
                      <a:r>
                        <a:rPr lang="vi-VN" sz="2000" b="0" i="0" u="none" strike="noStrike">
                          <a:solidFill>
                            <a:srgbClr val="000000"/>
                          </a:solidFill>
                          <a:effectLst/>
                          <a:latin typeface="Times New Roman" panose="02020603050405020304" pitchFamily="18" charset="0"/>
                        </a:rPr>
                        <a:t>1</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2000" b="0" i="0" u="none" strike="noStrike">
                          <a:solidFill>
                            <a:srgbClr val="000000"/>
                          </a:solidFill>
                          <a:effectLst/>
                          <a:latin typeface="Times New Roman" panose="02020603050405020304" pitchFamily="18" charset="0"/>
                        </a:rPr>
                        <a:t>Tổng mức bán lẻ hàng hóa và doanh thu dịch vụ tiêu dùng</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Tỷ đồng</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106.264</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103.103</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Chưa đạt</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1487382"/>
                  </a:ext>
                </a:extLst>
              </a:tr>
              <a:tr h="356487">
                <a:tc>
                  <a:txBody>
                    <a:bodyPr/>
                    <a:lstStyle/>
                    <a:p>
                      <a:pPr algn="ctr" fontAlgn="ctr"/>
                      <a:r>
                        <a:rPr lang="vi-VN" sz="2000" b="0" i="0" u="none" strike="noStrike">
                          <a:solidFill>
                            <a:srgbClr val="000000"/>
                          </a:solidFill>
                          <a:effectLst/>
                          <a:latin typeface="Times New Roman" panose="02020603050405020304" pitchFamily="18" charset="0"/>
                        </a:rPr>
                        <a:t>2</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2000" b="0" i="0" u="none" strike="noStrike">
                          <a:solidFill>
                            <a:srgbClr val="000000"/>
                          </a:solidFill>
                          <a:effectLst/>
                          <a:latin typeface="Times New Roman" panose="02020603050405020304" pitchFamily="18" charset="0"/>
                        </a:rPr>
                        <a:t>Số xã đạt chuẩn nông thôn mới</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Xã</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3</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3</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Đạt</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8596660"/>
                  </a:ext>
                </a:extLst>
              </a:tr>
              <a:tr h="356487">
                <a:tc>
                  <a:txBody>
                    <a:bodyPr/>
                    <a:lstStyle/>
                    <a:p>
                      <a:pPr algn="ctr" fontAlgn="ctr"/>
                      <a:r>
                        <a:rPr lang="vi-VN" sz="2000" b="0" i="0" u="none" strike="noStrike">
                          <a:solidFill>
                            <a:srgbClr val="000000"/>
                          </a:solidFill>
                          <a:effectLst/>
                          <a:latin typeface="Times New Roman" panose="02020603050405020304" pitchFamily="18" charset="0"/>
                        </a:rPr>
                        <a:t>3</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2000" b="0" i="0" u="none" strike="noStrike">
                          <a:solidFill>
                            <a:srgbClr val="000000"/>
                          </a:solidFill>
                          <a:effectLst/>
                          <a:latin typeface="Times New Roman" panose="02020603050405020304" pitchFamily="18" charset="0"/>
                        </a:rPr>
                        <a:t>Số huyện đạt chuẩn nông thôn mới</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Huyện</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2</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2</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Đạt</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134373"/>
                  </a:ext>
                </a:extLst>
              </a:tr>
              <a:tr h="356487">
                <a:tc>
                  <a:txBody>
                    <a:bodyPr/>
                    <a:lstStyle/>
                    <a:p>
                      <a:pPr algn="ctr" fontAlgn="ctr"/>
                      <a:r>
                        <a:rPr lang="vi-VN" sz="2000" b="0" i="0" u="none" strike="noStrike">
                          <a:solidFill>
                            <a:srgbClr val="000000"/>
                          </a:solidFill>
                          <a:effectLst/>
                          <a:latin typeface="Times New Roman" panose="02020603050405020304" pitchFamily="18" charset="0"/>
                        </a:rPr>
                        <a:t>4</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2000" b="0" i="0" u="none" strike="noStrike">
                          <a:solidFill>
                            <a:srgbClr val="000000"/>
                          </a:solidFill>
                          <a:effectLst/>
                          <a:latin typeface="Times New Roman" panose="02020603050405020304" pitchFamily="18" charset="0"/>
                        </a:rPr>
                        <a:t>Tổng lượng khách du lịch</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Lượt khách</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5.000.000</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5.000.700</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Đạt</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763501"/>
                  </a:ext>
                </a:extLst>
              </a:tr>
              <a:tr h="356487">
                <a:tc>
                  <a:txBody>
                    <a:bodyPr/>
                    <a:lstStyle/>
                    <a:p>
                      <a:pPr algn="ctr" fontAlgn="ctr"/>
                      <a:r>
                        <a:rPr lang="vi-VN" sz="2000" b="0" i="0" u="none" strike="noStrike">
                          <a:solidFill>
                            <a:srgbClr val="000000"/>
                          </a:solidFill>
                          <a:effectLst/>
                          <a:latin typeface="Times New Roman" panose="02020603050405020304" pitchFamily="18" charset="0"/>
                        </a:rPr>
                        <a:t>5</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2000" b="0" i="0" u="none" strike="noStrike">
                          <a:solidFill>
                            <a:srgbClr val="000000"/>
                          </a:solidFill>
                          <a:effectLst/>
                          <a:latin typeface="Times New Roman" panose="02020603050405020304" pitchFamily="18" charset="0"/>
                        </a:rPr>
                        <a:t>Doanh thu du lịch thuần túy</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Tỷ đồng</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16.400</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16.405</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Đạt</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3659903"/>
                  </a:ext>
                </a:extLst>
              </a:tr>
              <a:tr h="443908">
                <a:tc>
                  <a:txBody>
                    <a:bodyPr/>
                    <a:lstStyle/>
                    <a:p>
                      <a:pPr algn="ctr" fontAlgn="ctr"/>
                      <a:r>
                        <a:rPr lang="vi-VN" sz="2000" b="0" i="0" u="none" strike="noStrike">
                          <a:solidFill>
                            <a:srgbClr val="000000"/>
                          </a:solidFill>
                          <a:effectLst/>
                          <a:latin typeface="Times New Roman" panose="02020603050405020304" pitchFamily="18" charset="0"/>
                        </a:rPr>
                        <a:t>6</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2000" b="0" i="0" u="none" strike="noStrike" dirty="0">
                          <a:solidFill>
                            <a:srgbClr val="000000"/>
                          </a:solidFill>
                          <a:effectLst/>
                          <a:latin typeface="Times New Roman" panose="02020603050405020304" pitchFamily="18" charset="0"/>
                        </a:rPr>
                        <a:t>Thu hút dự án mới</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Dự án</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60</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dirty="0">
                          <a:solidFill>
                            <a:srgbClr val="000000"/>
                          </a:solidFill>
                          <a:effectLst/>
                          <a:latin typeface="Times New Roman" panose="02020603050405020304" pitchFamily="18" charset="0"/>
                        </a:rPr>
                        <a:t>87</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Đạt</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8022558"/>
                  </a:ext>
                </a:extLst>
              </a:tr>
              <a:tr h="291672">
                <a:tc>
                  <a:txBody>
                    <a:bodyPr/>
                    <a:lstStyle/>
                    <a:p>
                      <a:pPr algn="ctr" fontAlgn="ctr"/>
                      <a:r>
                        <a:rPr lang="vi-VN" sz="2000" b="0" i="0" u="none" strike="noStrike">
                          <a:solidFill>
                            <a:srgbClr val="000000"/>
                          </a:solidFill>
                          <a:effectLst/>
                          <a:latin typeface="Times New Roman" panose="02020603050405020304" pitchFamily="18" charset="0"/>
                        </a:rPr>
                        <a:t>7</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2000" b="0" i="0" u="none" strike="noStrike">
                          <a:solidFill>
                            <a:srgbClr val="000000"/>
                          </a:solidFill>
                          <a:effectLst/>
                          <a:latin typeface="Times New Roman" panose="02020603050405020304" pitchFamily="18" charset="0"/>
                        </a:rPr>
                        <a:t>Số doanh nghiệp thành lập mới</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Doanh nghiệp</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1.200</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1.150</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Chưa đạt</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9728553"/>
                  </a:ext>
                </a:extLst>
              </a:tr>
              <a:tr h="356487">
                <a:tc>
                  <a:txBody>
                    <a:bodyPr/>
                    <a:lstStyle/>
                    <a:p>
                      <a:pPr algn="ctr" fontAlgn="ctr"/>
                      <a:r>
                        <a:rPr lang="vi-VN" sz="2000" b="0" i="0" u="none" strike="noStrike">
                          <a:solidFill>
                            <a:srgbClr val="000000"/>
                          </a:solidFill>
                          <a:effectLst/>
                          <a:latin typeface="Times New Roman" panose="02020603050405020304" pitchFamily="18" charset="0"/>
                        </a:rPr>
                        <a:t>8</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2000" b="0" i="0" u="none" strike="noStrike">
                          <a:solidFill>
                            <a:srgbClr val="000000"/>
                          </a:solidFill>
                          <a:effectLst/>
                          <a:latin typeface="Times New Roman" panose="02020603050405020304" pitchFamily="18" charset="0"/>
                        </a:rPr>
                        <a:t>Số vốn đăng ký của doanh nghiệp thành lập mới</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Tỷ đồng</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10.000</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a:solidFill>
                            <a:srgbClr val="000000"/>
                          </a:solidFill>
                          <a:effectLst/>
                          <a:latin typeface="Times New Roman" panose="02020603050405020304" pitchFamily="18" charset="0"/>
                        </a:rPr>
                        <a:t>9.037</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2000" b="0" i="0" u="none" strike="noStrike" dirty="0">
                          <a:solidFill>
                            <a:srgbClr val="000000"/>
                          </a:solidFill>
                          <a:effectLst/>
                          <a:latin typeface="Times New Roman" panose="02020603050405020304" pitchFamily="18" charset="0"/>
                        </a:rPr>
                        <a:t>Chưa đạt</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7762116"/>
                  </a:ext>
                </a:extLst>
              </a:tr>
            </a:tbl>
          </a:graphicData>
        </a:graphic>
      </p:graphicFrame>
    </p:spTree>
    <p:extLst>
      <p:ext uri="{BB962C8B-B14F-4D97-AF65-F5344CB8AC3E}">
        <p14:creationId xmlns:p14="http://schemas.microsoft.com/office/powerpoint/2010/main" val="3676880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C28C46B-D524-DA33-E029-5802ABC9CE66}"/>
              </a:ext>
            </a:extLst>
          </p:cNvPr>
          <p:cNvGraphicFramePr>
            <a:graphicFrameLocks noGrp="1"/>
          </p:cNvGraphicFramePr>
          <p:nvPr>
            <p:ph idx="1"/>
            <p:extLst>
              <p:ext uri="{D42A27DB-BD31-4B8C-83A1-F6EECF244321}">
                <p14:modId xmlns:p14="http://schemas.microsoft.com/office/powerpoint/2010/main" val="3087891430"/>
              </p:ext>
            </p:extLst>
          </p:nvPr>
        </p:nvGraphicFramePr>
        <p:xfrm>
          <a:off x="353487" y="394923"/>
          <a:ext cx="11013597" cy="109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963" name="TextBox 1">
            <a:extLst>
              <a:ext uri="{FF2B5EF4-FFF2-40B4-BE49-F238E27FC236}">
                <a16:creationId xmlns:a16="http://schemas.microsoft.com/office/drawing/2014/main" id="{A7AC515C-C3EC-B8A0-D33F-FD85E6854517}"/>
              </a:ext>
            </a:extLst>
          </p:cNvPr>
          <p:cNvSpPr txBox="1">
            <a:spLocks noChangeArrowheads="1"/>
          </p:cNvSpPr>
          <p:nvPr/>
        </p:nvSpPr>
        <p:spPr bwMode="auto">
          <a:xfrm>
            <a:off x="625602" y="1734347"/>
            <a:ext cx="11188095" cy="417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marL="457200" indent="-457200" algn="just">
              <a:spcBef>
                <a:spcPts val="400"/>
              </a:spcBef>
              <a:spcAft>
                <a:spcPts val="400"/>
              </a:spcAft>
              <a:buFont typeface="Wingdings" panose="05000000000000000000" pitchFamily="2" charset="2"/>
              <a:buChar char="v"/>
            </a:pPr>
            <a:r>
              <a:rPr lang="it-IT" sz="2800" b="0" kern="1200">
                <a:solidFill>
                  <a:schemeClr val="dk1"/>
                </a:solidFill>
                <a:effectLst/>
                <a:latin typeface="Times New Roman" panose="02020603050405020304" pitchFamily="18" charset="0"/>
                <a:ea typeface="+mn-ea"/>
                <a:cs typeface="Times New Roman" panose="02020603050405020304" pitchFamily="18" charset="0"/>
              </a:rPr>
              <a:t>T</a:t>
            </a:r>
            <a:r>
              <a:rPr lang="vi-VN" sz="2800" b="0" kern="1200">
                <a:solidFill>
                  <a:schemeClr val="dk1"/>
                </a:solidFill>
                <a:effectLst/>
                <a:latin typeface="Times New Roman" panose="02020603050405020304" pitchFamily="18" charset="0"/>
                <a:ea typeface="+mn-ea"/>
                <a:cs typeface="Times New Roman" panose="02020603050405020304" pitchFamily="18" charset="0"/>
              </a:rPr>
              <a:t>ích cực xúc tiến, mời gọi đầu tư các dự án ngoài ngân sách, tạo mọi điều kiện thuận lợi cho các nhà đầu tư khảo sát, hoàn thiện thủ tục đầu tư, triển khai </a:t>
            </a:r>
            <a:r>
              <a:rPr lang="vi-VN" sz="2800" b="0" kern="1200">
                <a:effectLst/>
                <a:latin typeface="Times New Roman" panose="02020603050405020304" pitchFamily="18" charset="0"/>
                <a:ea typeface="+mn-ea"/>
                <a:cs typeface="Times New Roman" panose="02020603050405020304" pitchFamily="18" charset="0"/>
              </a:rPr>
              <a:t>thực hiện dự án trong thời gian sớm nhất</a:t>
            </a:r>
            <a:r>
              <a:rPr lang="en-US" sz="2800" b="0" kern="1200">
                <a:effectLst/>
                <a:latin typeface="Times New Roman" panose="02020603050405020304" pitchFamily="18" charset="0"/>
                <a:ea typeface="+mn-ea"/>
                <a:cs typeface="Times New Roman" panose="02020603050405020304" pitchFamily="18" charset="0"/>
              </a:rPr>
              <a:t>; đặc biệt là thực hiện bồi thường GPMB để các dự án triển khai, sớm đi vào hoạt động.</a:t>
            </a:r>
          </a:p>
          <a:p>
            <a:pPr marL="457200" indent="-457200" algn="just">
              <a:spcBef>
                <a:spcPts val="400"/>
              </a:spcBef>
              <a:spcAft>
                <a:spcPts val="400"/>
              </a:spcAft>
              <a:buFont typeface="Wingdings" panose="05000000000000000000" pitchFamily="2" charset="2"/>
              <a:buChar char="v"/>
            </a:pPr>
            <a:r>
              <a:rPr lang="en-US" sz="2800">
                <a:latin typeface="Times New Roman" panose="02020603050405020304" pitchFamily="18" charset="0"/>
                <a:cs typeface="Times New Roman" panose="02020603050405020304" pitchFamily="18" charset="0"/>
              </a:rPr>
              <a:t>Phấn đấu thu hút dự án đầu tư mới vượt chỉ tiêu UBND tỉnh giao, đạt từ 100 -120 dự án (với quy mô trong CCN đạt 30 tỷ trở lên; trong KCN từ 100 tỷ trở lên).</a:t>
            </a:r>
          </a:p>
          <a:p>
            <a:pPr marL="457200" indent="-457200" algn="just">
              <a:spcBef>
                <a:spcPts val="400"/>
              </a:spcBef>
              <a:spcAft>
                <a:spcPts val="400"/>
              </a:spcAft>
              <a:buFont typeface="Wingdings" panose="05000000000000000000" pitchFamily="2" charset="2"/>
              <a:buChar char="v"/>
            </a:pPr>
            <a:r>
              <a:rPr lang="en-US" sz="2800" b="0" kern="1200">
                <a:solidFill>
                  <a:schemeClr val="dk1"/>
                </a:solidFill>
                <a:effectLst/>
                <a:latin typeface="Times New Roman" panose="02020603050405020304" pitchFamily="18" charset="0"/>
                <a:ea typeface="+mn-ea"/>
                <a:cs typeface="Times New Roman" panose="02020603050405020304" pitchFamily="18" charset="0"/>
              </a:rPr>
              <a:t>Tiếp tục đầu tư phát triển hạ tầng các khu, cụm công nghiệp, làng nghề trên địa bàn tỉnh</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427412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C28C46B-D524-DA33-E029-5802ABC9CE66}"/>
              </a:ext>
            </a:extLst>
          </p:cNvPr>
          <p:cNvGraphicFramePr>
            <a:graphicFrameLocks noGrp="1"/>
          </p:cNvGraphicFramePr>
          <p:nvPr>
            <p:ph idx="1"/>
            <p:extLst>
              <p:ext uri="{D42A27DB-BD31-4B8C-83A1-F6EECF244321}">
                <p14:modId xmlns:p14="http://schemas.microsoft.com/office/powerpoint/2010/main" val="1063731381"/>
              </p:ext>
            </p:extLst>
          </p:nvPr>
        </p:nvGraphicFramePr>
        <p:xfrm>
          <a:off x="353487" y="394923"/>
          <a:ext cx="11013597" cy="109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963" name="TextBox 1">
            <a:extLst>
              <a:ext uri="{FF2B5EF4-FFF2-40B4-BE49-F238E27FC236}">
                <a16:creationId xmlns:a16="http://schemas.microsoft.com/office/drawing/2014/main" id="{A7AC515C-C3EC-B8A0-D33F-FD85E6854517}"/>
              </a:ext>
            </a:extLst>
          </p:cNvPr>
          <p:cNvSpPr txBox="1">
            <a:spLocks noChangeArrowheads="1"/>
          </p:cNvSpPr>
          <p:nvPr/>
        </p:nvSpPr>
        <p:spPr bwMode="auto">
          <a:xfrm>
            <a:off x="625602" y="1734347"/>
            <a:ext cx="11188095" cy="466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marL="457200" indent="-457200" algn="just">
              <a:spcBef>
                <a:spcPts val="400"/>
              </a:spcBef>
              <a:spcAft>
                <a:spcPts val="400"/>
              </a:spcAft>
              <a:buFont typeface="Wingdings" panose="05000000000000000000" pitchFamily="2" charset="2"/>
              <a:buChar char="v"/>
            </a:pPr>
            <a:r>
              <a:rPr lang="en-US" sz="2800">
                <a:latin typeface="Times New Roman" panose="02020603050405020304" pitchFamily="18" charset="0"/>
              </a:rPr>
              <a:t>Bảo đảm tiến độ chương trình, nội dung năm học 2023-2024</a:t>
            </a:r>
            <a:endParaRPr lang="vi-VN" sz="2800" b="0" kern="1200">
              <a:solidFill>
                <a:schemeClr val="dk1"/>
              </a:solidFill>
              <a:effectLst/>
              <a:latin typeface="Times New Roman" panose="02020603050405020304" pitchFamily="18" charset="0"/>
              <a:ea typeface="+mn-ea"/>
              <a:cs typeface="Times New Roman" panose="02020603050405020304" pitchFamily="18" charset="0"/>
            </a:endParaRPr>
          </a:p>
          <a:p>
            <a:pPr marL="457200" indent="-457200" algn="just">
              <a:spcBef>
                <a:spcPts val="400"/>
              </a:spcBef>
              <a:spcAft>
                <a:spcPts val="400"/>
              </a:spcAft>
              <a:buFont typeface="Wingdings" panose="05000000000000000000" pitchFamily="2" charset="2"/>
              <a:buChar char="v"/>
            </a:pPr>
            <a:r>
              <a:rPr lang="vi-VN" sz="2800" b="0" kern="1200">
                <a:solidFill>
                  <a:schemeClr val="dk1"/>
                </a:solidFill>
                <a:effectLst/>
                <a:latin typeface="Times New Roman" panose="02020603050405020304" pitchFamily="18" charset="0"/>
                <a:ea typeface="+mn-ea"/>
                <a:cs typeface="Times New Roman" panose="02020603050405020304" pitchFamily="18" charset="0"/>
              </a:rPr>
              <a:t>Tiếp tục thực hiện nhiệm vụ phòng, chống dịch COVID-19 và các dịch bệnh lưu hành khác như Sốt xuất huyết, tay chân miệng...</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800" b="0" kern="1200">
                <a:solidFill>
                  <a:schemeClr val="dk1"/>
                </a:solidFill>
                <a:effectLst/>
                <a:latin typeface="Times New Roman" panose="02020603050405020304" pitchFamily="18" charset="0"/>
                <a:ea typeface="+mn-ea"/>
                <a:cs typeface="Times New Roman" panose="02020603050405020304" pitchFamily="18" charset="0"/>
              </a:rPr>
              <a:t> </a:t>
            </a:r>
            <a:r>
              <a:rPr lang="it-IT" sz="2800" b="0" kern="1200">
                <a:solidFill>
                  <a:schemeClr val="dk1"/>
                </a:solidFill>
                <a:effectLst/>
                <a:latin typeface="Times New Roman" panose="02020603050405020304" pitchFamily="18" charset="0"/>
                <a:ea typeface="+mn-ea"/>
                <a:cs typeface="Times New Roman" panose="02020603050405020304" pitchFamily="18" charset="0"/>
              </a:rPr>
              <a:t>Thực hiện tốt công tác bảo trợ xã hội, chính sách đối với người có công, công tác bảo vệ chăm sóc trẻ em...</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800" b="0" kern="1200">
                <a:solidFill>
                  <a:schemeClr val="dk1"/>
                </a:solidFill>
                <a:effectLst/>
                <a:latin typeface="Times New Roman" panose="02020603050405020304" pitchFamily="18" charset="0"/>
                <a:ea typeface="+mn-ea"/>
                <a:cs typeface="Times New Roman" panose="02020603050405020304" pitchFamily="18" charset="0"/>
              </a:rPr>
              <a:t> Tiếp tục tổ chức các Hội nghị, Hội thảo khoa học theo kế hoạch năm 2023</a:t>
            </a:r>
            <a:endParaRPr lang="en-US" sz="2800" b="0" kern="1200">
              <a:solidFill>
                <a:schemeClr val="dk1"/>
              </a:solidFill>
              <a:effectLst/>
              <a:latin typeface="Times New Roman" panose="02020603050405020304" pitchFamily="18" charset="0"/>
              <a:ea typeface="+mn-ea"/>
              <a:cs typeface="Times New Roman" panose="02020603050405020304" pitchFamily="18" charset="0"/>
            </a:endParaRPr>
          </a:p>
          <a:p>
            <a:pPr marL="457200" indent="-457200" algn="just">
              <a:spcBef>
                <a:spcPts val="400"/>
              </a:spcBef>
              <a:spcAft>
                <a:spcPts val="400"/>
              </a:spcAft>
              <a:buFont typeface="Wingdings" panose="05000000000000000000" pitchFamily="2" charset="2"/>
              <a:buChar char="v"/>
            </a:pPr>
            <a:endParaRPr lang="en-US" sz="2800">
              <a:latin typeface="Times New Roman" panose="02020603050405020304" pitchFamily="18" charset="0"/>
              <a:cs typeface="Times New Roman" panose="02020603050405020304" pitchFamily="18" charset="0"/>
            </a:endParaRPr>
          </a:p>
          <a:p>
            <a:pPr algn="just">
              <a:spcBef>
                <a:spcPts val="400"/>
              </a:spcBef>
              <a:spcAft>
                <a:spcPts val="400"/>
              </a:spcAft>
            </a:pPr>
            <a:endParaRPr lang="en-US" sz="2800" b="0" kern="1200" baseline="0">
              <a:solidFill>
                <a:schemeClr val="tx1"/>
              </a:solidFill>
              <a:effectLst/>
              <a:latin typeface="Times New Roman" panose="02020603050405020304" pitchFamily="18" charset="0"/>
              <a:ea typeface="+mn-ea"/>
              <a:cs typeface="Times New Roman" panose="02020603050405020304" pitchFamily="18" charset="0"/>
            </a:endParaRPr>
          </a:p>
          <a:p>
            <a:pPr algn="just">
              <a:spcBef>
                <a:spcPts val="400"/>
              </a:spcBef>
              <a:spcAft>
                <a:spcPts val="400"/>
              </a:spcAft>
            </a:pPr>
            <a:endParaRPr lang="en-US" altLang="en-US" sz="2667"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262924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C28C46B-D524-DA33-E029-5802ABC9CE66}"/>
              </a:ext>
            </a:extLst>
          </p:cNvPr>
          <p:cNvGraphicFramePr>
            <a:graphicFrameLocks noGrp="1"/>
          </p:cNvGraphicFramePr>
          <p:nvPr>
            <p:ph idx="1"/>
            <p:extLst>
              <p:ext uri="{D42A27DB-BD31-4B8C-83A1-F6EECF244321}">
                <p14:modId xmlns:p14="http://schemas.microsoft.com/office/powerpoint/2010/main" val="105373759"/>
              </p:ext>
            </p:extLst>
          </p:nvPr>
        </p:nvGraphicFramePr>
        <p:xfrm>
          <a:off x="353487" y="394923"/>
          <a:ext cx="11013597" cy="109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963" name="TextBox 1">
            <a:extLst>
              <a:ext uri="{FF2B5EF4-FFF2-40B4-BE49-F238E27FC236}">
                <a16:creationId xmlns:a16="http://schemas.microsoft.com/office/drawing/2014/main" id="{A7AC515C-C3EC-B8A0-D33F-FD85E6854517}"/>
              </a:ext>
            </a:extLst>
          </p:cNvPr>
          <p:cNvSpPr txBox="1">
            <a:spLocks noChangeArrowheads="1"/>
          </p:cNvSpPr>
          <p:nvPr/>
        </p:nvSpPr>
        <p:spPr bwMode="auto">
          <a:xfrm>
            <a:off x="524934" y="1591734"/>
            <a:ext cx="11188095" cy="461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800" b="0" kern="1200">
                <a:solidFill>
                  <a:schemeClr val="dk1"/>
                </a:solidFill>
                <a:effectLst/>
                <a:latin typeface="Times New Roman" panose="02020603050405020304" pitchFamily="18" charset="0"/>
                <a:ea typeface="+mn-ea"/>
                <a:cs typeface="Times New Roman" panose="02020603050405020304" pitchFamily="18" charset="0"/>
              </a:rPr>
              <a:t> Tiếp tục đẩy mạnh cải cách hành chính, rà soát, kiên quyết cắt giảm thủ tục hành chính thực chất, hiệu quả, bảo đảm thông thoáng thuận lợi, không gây phiền hà cho người dân, doanh nghiệp </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800" b="0" kern="1200">
                <a:solidFill>
                  <a:schemeClr val="dk1"/>
                </a:solidFill>
                <a:effectLst/>
                <a:latin typeface="Times New Roman" panose="02020603050405020304" pitchFamily="18" charset="0"/>
                <a:ea typeface="+mn-ea"/>
                <a:cs typeface="Times New Roman" panose="02020603050405020304" pitchFamily="18" charset="0"/>
              </a:rPr>
              <a:t> </a:t>
            </a:r>
            <a:r>
              <a:rPr lang="it-IT" sz="2800" b="0" kern="1200">
                <a:solidFill>
                  <a:schemeClr val="dk1"/>
                </a:solidFill>
                <a:effectLst/>
                <a:latin typeface="Times New Roman" panose="02020603050405020304" pitchFamily="18" charset="0"/>
                <a:ea typeface="+mn-ea"/>
                <a:cs typeface="Times New Roman" panose="02020603050405020304" pitchFamily="18" charset="0"/>
              </a:rPr>
              <a:t>Thực hiện kịp thời, hiệu quả các nhiệm vụ theo Đề án 06 của Chính phủ</a:t>
            </a:r>
            <a:endParaRPr lang="en-US" sz="28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800" b="0" kern="1200">
                <a:solidFill>
                  <a:schemeClr val="dk1"/>
                </a:solidFill>
                <a:effectLst/>
                <a:latin typeface="Times New Roman" panose="02020603050405020304" pitchFamily="18" charset="0"/>
                <a:ea typeface="+mn-ea"/>
                <a:cs typeface="Times New Roman" panose="02020603050405020304" pitchFamily="18" charset="0"/>
              </a:rPr>
              <a:t> </a:t>
            </a:r>
            <a:r>
              <a:rPr lang="it-IT" sz="2800" b="0" kern="1200">
                <a:solidFill>
                  <a:schemeClr val="dk1"/>
                </a:solidFill>
                <a:effectLst/>
                <a:latin typeface="Times New Roman" panose="02020603050405020304" pitchFamily="18" charset="0"/>
                <a:ea typeface="+mn-ea"/>
                <a:cs typeface="Times New Roman" panose="02020603050405020304" pitchFamily="18" charset="0"/>
              </a:rPr>
              <a:t>Tăng cường công tác quốc phòng - an ninh, bảo đảm trật tự an toàn xã hội</a:t>
            </a:r>
            <a:r>
              <a:rPr lang="vi-VN" sz="2800" b="0" kern="1200">
                <a:solidFill>
                  <a:schemeClr val="dk1"/>
                </a:solidFill>
                <a:effectLst/>
                <a:latin typeface="Times New Roman" panose="02020603050405020304" pitchFamily="18" charset="0"/>
                <a:ea typeface="+mn-ea"/>
                <a:cs typeface="Times New Roman" panose="02020603050405020304" pitchFamily="18" charset="0"/>
              </a:rPr>
              <a:t>, đặc biệt là giảm thiểu tai nạn giao thông</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800" b="0" kern="1200">
                <a:solidFill>
                  <a:schemeClr val="dk1"/>
                </a:solidFill>
                <a:effectLst/>
                <a:latin typeface="Times New Roman" panose="02020603050405020304" pitchFamily="18" charset="0"/>
                <a:ea typeface="+mn-ea"/>
                <a:cs typeface="Times New Roman" panose="02020603050405020304" pitchFamily="18" charset="0"/>
              </a:rPr>
              <a:t> Các sở, ngành, địa phương triển khai thực hiện nghiêm túc, đầy đủ các quy định liên quan đến công tác phòng cháy, chữa cháy trên địa bàn tỉnh</a:t>
            </a:r>
            <a:endParaRPr lang="en-US" sz="2800" b="0" kern="1200" baseline="0">
              <a:solidFill>
                <a:schemeClr val="tx1"/>
              </a:solidFill>
              <a:effectLst/>
              <a:latin typeface="Times New Roman" panose="02020603050405020304" pitchFamily="18" charset="0"/>
              <a:ea typeface="+mn-ea"/>
              <a:cs typeface="Times New Roman" panose="02020603050405020304" pitchFamily="18" charset="0"/>
            </a:endParaRPr>
          </a:p>
          <a:p>
            <a:pPr algn="just">
              <a:spcBef>
                <a:spcPts val="400"/>
              </a:spcBef>
              <a:spcAft>
                <a:spcPts val="400"/>
              </a:spcAft>
            </a:pPr>
            <a:endParaRPr lang="en-US" altLang="en-US" sz="2667"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569235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C28C46B-D524-DA33-E029-5802ABC9CE66}"/>
              </a:ext>
            </a:extLst>
          </p:cNvPr>
          <p:cNvGraphicFramePr>
            <a:graphicFrameLocks noGrp="1"/>
          </p:cNvGraphicFramePr>
          <p:nvPr>
            <p:ph idx="1"/>
            <p:extLst>
              <p:ext uri="{D42A27DB-BD31-4B8C-83A1-F6EECF244321}">
                <p14:modId xmlns:p14="http://schemas.microsoft.com/office/powerpoint/2010/main" val="824337631"/>
              </p:ext>
            </p:extLst>
          </p:nvPr>
        </p:nvGraphicFramePr>
        <p:xfrm>
          <a:off x="353487" y="394923"/>
          <a:ext cx="11013597" cy="109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963" name="TextBox 1">
            <a:extLst>
              <a:ext uri="{FF2B5EF4-FFF2-40B4-BE49-F238E27FC236}">
                <a16:creationId xmlns:a16="http://schemas.microsoft.com/office/drawing/2014/main" id="{A7AC515C-C3EC-B8A0-D33F-FD85E6854517}"/>
              </a:ext>
            </a:extLst>
          </p:cNvPr>
          <p:cNvSpPr txBox="1">
            <a:spLocks noChangeArrowheads="1"/>
          </p:cNvSpPr>
          <p:nvPr/>
        </p:nvSpPr>
        <p:spPr bwMode="auto">
          <a:xfrm>
            <a:off x="524934" y="1591734"/>
            <a:ext cx="11188095" cy="296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marL="457200" indent="-457200" algn="just">
              <a:spcBef>
                <a:spcPts val="400"/>
              </a:spcBef>
              <a:spcAft>
                <a:spcPts val="400"/>
              </a:spcAft>
              <a:buFont typeface="Wingdings" panose="05000000000000000000" pitchFamily="2" charset="2"/>
              <a:buChar char="v"/>
            </a:pPr>
            <a:r>
              <a:rPr lang="en-US" sz="2800" b="0" kern="1200" baseline="0">
                <a:solidFill>
                  <a:schemeClr val="tx1"/>
                </a:solidFill>
                <a:effectLst/>
                <a:latin typeface="Times New Roman" panose="02020603050405020304" pitchFamily="18" charset="0"/>
                <a:ea typeface="+mn-ea"/>
                <a:cs typeface="Times New Roman" panose="02020603050405020304" pitchFamily="18" charset="0"/>
              </a:rPr>
              <a:t>Chuẩn bị </a:t>
            </a:r>
            <a:r>
              <a:rPr lang="en-US" sz="2800">
                <a:latin typeface="Times New Roman" panose="02020603050405020304" pitchFamily="18" charset="0"/>
                <a:cs typeface="Times New Roman" panose="02020603050405020304" pitchFamily="18" charset="0"/>
              </a:rPr>
              <a:t>công tác tổ chức công bố Quy hoạch tỉnh kết hợp với thu hút đầu tư để làm cơ sở triển khai thực hiện trong thời gian tới</a:t>
            </a:r>
          </a:p>
          <a:p>
            <a:pPr marL="457200" indent="-457200" algn="just">
              <a:spcBef>
                <a:spcPts val="400"/>
              </a:spcBef>
              <a:spcAft>
                <a:spcPts val="400"/>
              </a:spcAft>
              <a:buFont typeface="Wingdings" panose="05000000000000000000" pitchFamily="2" charset="2"/>
              <a:buChar char="v"/>
            </a:pPr>
            <a:r>
              <a:rPr lang="en-US" sz="2800">
                <a:latin typeface="Times New Roman" panose="02020603050405020304" pitchFamily="18" charset="0"/>
                <a:cs typeface="Times New Roman" panose="02020603050405020304" pitchFamily="18" charset="0"/>
              </a:rPr>
              <a:t>Xây dựng, trình Thủ tướng Chính phủ phê duyệt Kế hoạch thực hiện Quy hoạch tỉnh Bình Định thời kỳ 2021-2030, tầm nhìn đến năm 2050</a:t>
            </a:r>
          </a:p>
          <a:p>
            <a:pPr algn="just">
              <a:spcBef>
                <a:spcPts val="400"/>
              </a:spcBef>
              <a:spcAft>
                <a:spcPts val="400"/>
              </a:spcAft>
            </a:pPr>
            <a:endParaRPr lang="en-US" sz="2800" b="0" kern="1200" baseline="0">
              <a:solidFill>
                <a:schemeClr val="tx1"/>
              </a:solidFill>
              <a:effectLst/>
              <a:latin typeface="Times New Roman" panose="02020603050405020304" pitchFamily="18" charset="0"/>
              <a:ea typeface="+mn-ea"/>
              <a:cs typeface="Times New Roman" panose="02020603050405020304" pitchFamily="18" charset="0"/>
            </a:endParaRPr>
          </a:p>
          <a:p>
            <a:pPr algn="just">
              <a:spcBef>
                <a:spcPts val="400"/>
              </a:spcBef>
              <a:spcAft>
                <a:spcPts val="400"/>
              </a:spcAft>
            </a:pPr>
            <a:endParaRPr lang="en-US" altLang="en-US" sz="2667" b="1" i="1">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F7088-9928-7396-D267-659762DCD728}"/>
              </a:ext>
            </a:extLst>
          </p:cNvPr>
          <p:cNvSpPr/>
          <p:nvPr/>
        </p:nvSpPr>
        <p:spPr>
          <a:xfrm>
            <a:off x="1534023" y="4599541"/>
            <a:ext cx="9400596" cy="1323439"/>
          </a:xfrm>
          <a:prstGeom prst="rect">
            <a:avLst/>
          </a:prstGeom>
        </p:spPr>
        <p:txBody>
          <a:bodyPr wrap="square">
            <a:spAutoFit/>
          </a:bodyPr>
          <a:lstStyle/>
          <a:p>
            <a:pPr algn="ctr"/>
            <a:r>
              <a:rPr lang="en-US" sz="8000" b="1" i="1" spc="-10">
                <a:latin typeface="Times New Roman" panose="02020603050405020304" pitchFamily="18" charset="0"/>
                <a:ea typeface="Times New Roman" panose="02020603050405020304" pitchFamily="18" charset="0"/>
                <a:cs typeface="Times New Roman" panose="02020603050405020304" pitchFamily="18" charset="0"/>
              </a:rPr>
              <a:t>Trân trọng cảm ơn</a:t>
            </a:r>
            <a:r>
              <a:rPr lang="en-US" sz="8000" b="1" i="1" spc="-1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500" b="1" i="1">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3371819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 name="Chart 1">
            <a:extLst>
              <a:ext uri="{FF2B5EF4-FFF2-40B4-BE49-F238E27FC236}">
                <a16:creationId xmlns:a16="http://schemas.microsoft.com/office/drawing/2014/main" id="{130571FE-5305-BE2E-5AA6-90AEB9D481FF}"/>
              </a:ext>
            </a:extLst>
          </p:cNvPr>
          <p:cNvGraphicFramePr>
            <a:graphicFrameLocks/>
          </p:cNvGraphicFramePr>
          <p:nvPr>
            <p:extLst>
              <p:ext uri="{D42A27DB-BD31-4B8C-83A1-F6EECF244321}">
                <p14:modId xmlns:p14="http://schemas.microsoft.com/office/powerpoint/2010/main" val="1624336935"/>
              </p:ext>
            </p:extLst>
          </p:nvPr>
        </p:nvGraphicFramePr>
        <p:xfrm>
          <a:off x="669720" y="1099884"/>
          <a:ext cx="10760279" cy="3670205"/>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076797F4-8734-2FD1-C6B3-E76CBCF2CAF6}"/>
              </a:ext>
            </a:extLst>
          </p:cNvPr>
          <p:cNvSpPr/>
          <p:nvPr/>
        </p:nvSpPr>
        <p:spPr>
          <a:xfrm>
            <a:off x="669720" y="5170199"/>
            <a:ext cx="5893734" cy="1554272"/>
          </a:xfrm>
          <a:prstGeom prst="rect">
            <a:avLst/>
          </a:prstGeom>
        </p:spPr>
        <p:txBody>
          <a:bodyPr wrap="square">
            <a:spAutoFit/>
          </a:bodyPr>
          <a:lstStyle/>
          <a:p>
            <a:pPr algn="just">
              <a:spcAft>
                <a:spcPts val="600"/>
              </a:spcAft>
            </a:pPr>
            <a:r>
              <a:rPr lang="en-US" sz="2000" b="1" dirty="0" err="1">
                <a:effectLst/>
                <a:latin typeface="+mj-lt"/>
                <a:ea typeface="Calibri" panose="020F0502020204030204" pitchFamily="34" charset="0"/>
              </a:rPr>
              <a:t>Về</a:t>
            </a:r>
            <a:r>
              <a:rPr lang="en-US" sz="2000" b="1" dirty="0">
                <a:effectLst/>
                <a:latin typeface="+mj-lt"/>
                <a:ea typeface="Calibri" panose="020F0502020204030204" pitchFamily="34" charset="0"/>
              </a:rPr>
              <a:t> </a:t>
            </a:r>
            <a:r>
              <a:rPr lang="en-US" sz="2000" b="1" dirty="0" err="1">
                <a:effectLst/>
                <a:latin typeface="+mj-lt"/>
                <a:ea typeface="Calibri" panose="020F0502020204030204" pitchFamily="34" charset="0"/>
              </a:rPr>
              <a:t>tốc</a:t>
            </a:r>
            <a:r>
              <a:rPr lang="en-US" sz="2000" b="1" dirty="0">
                <a:effectLst/>
                <a:latin typeface="+mj-lt"/>
                <a:ea typeface="Calibri" panose="020F0502020204030204" pitchFamily="34" charset="0"/>
              </a:rPr>
              <a:t> </a:t>
            </a:r>
            <a:r>
              <a:rPr lang="en-US" sz="2000" b="1" dirty="0" err="1">
                <a:effectLst/>
                <a:latin typeface="+mj-lt"/>
                <a:ea typeface="Calibri" panose="020F0502020204030204" pitchFamily="34" charset="0"/>
              </a:rPr>
              <a:t>độ</a:t>
            </a:r>
            <a:r>
              <a:rPr lang="en-US" sz="2000" b="1" dirty="0">
                <a:effectLst/>
                <a:latin typeface="+mj-lt"/>
                <a:ea typeface="Calibri" panose="020F0502020204030204" pitchFamily="34" charset="0"/>
              </a:rPr>
              <a:t>:</a:t>
            </a:r>
          </a:p>
          <a:p>
            <a:pPr algn="just">
              <a:spcAft>
                <a:spcPts val="600"/>
              </a:spcAft>
            </a:pPr>
            <a:r>
              <a:rPr lang="en-US" sz="2000" b="1" dirty="0">
                <a:latin typeface="+mj-lt"/>
                <a:cs typeface="Times New Roman" pitchFamily="18" charset="0"/>
              </a:rPr>
              <a:t>- </a:t>
            </a:r>
            <a:r>
              <a:rPr lang="en-US" sz="2000" dirty="0" err="1">
                <a:latin typeface="Times New Roman" pitchFamily="18" charset="0"/>
                <a:cs typeface="Times New Roman" pitchFamily="18" charset="0"/>
              </a:rPr>
              <a:t>Xếp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thứ</a:t>
            </a:r>
            <a:r>
              <a:rPr lang="en-US" sz="2000" dirty="0">
                <a:latin typeface="Times New Roman" pitchFamily="18" charset="0"/>
                <a:cs typeface="Times New Roman" pitchFamily="18" charset="0"/>
              </a:rPr>
              <a:t> 17/63 địa phương trong cả </a:t>
            </a:r>
            <a:r>
              <a:rPr lang="en-US" sz="2000" dirty="0" err="1">
                <a:latin typeface="Times New Roman" pitchFamily="18" charset="0"/>
                <a:cs typeface="Times New Roman" pitchFamily="18" charset="0"/>
              </a:rPr>
              <a:t>nước</a:t>
            </a:r>
            <a:r>
              <a:rPr lang="en-US" sz="2000" dirty="0">
                <a:latin typeface="Times New Roman" pitchFamily="18" charset="0"/>
                <a:cs typeface="Times New Roman" pitchFamily="18" charset="0"/>
              </a:rPr>
              <a:t>;</a:t>
            </a:r>
          </a:p>
          <a:p>
            <a:pPr algn="just">
              <a:spcAft>
                <a:spcPts val="600"/>
              </a:spcAft>
            </a:pP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Xếp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thứ</a:t>
            </a:r>
            <a:r>
              <a:rPr lang="en-US" sz="2000" dirty="0">
                <a:latin typeface="Times New Roman" pitchFamily="18" charset="0"/>
                <a:cs typeface="Times New Roman" pitchFamily="18" charset="0"/>
              </a:rPr>
              <a:t> 06/14 địa phương </a:t>
            </a:r>
            <a:r>
              <a:rPr lang="en-US" sz="2000" dirty="0" err="1">
                <a:latin typeface="Times New Roman" pitchFamily="18" charset="0"/>
                <a:cs typeface="Times New Roman" pitchFamily="18" charset="0"/>
              </a:rPr>
              <a:t>vùng</a:t>
            </a:r>
            <a:r>
              <a:rPr lang="en-US" sz="2000" dirty="0">
                <a:latin typeface="Times New Roman" pitchFamily="18" charset="0"/>
                <a:cs typeface="Times New Roman" pitchFamily="18" charset="0"/>
              </a:rPr>
              <a:t> BTB &amp; DHTB;</a:t>
            </a:r>
          </a:p>
          <a:p>
            <a:pPr algn="just">
              <a:spcAft>
                <a:spcPts val="600"/>
              </a:spcAft>
            </a:pP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Xếp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thứ</a:t>
            </a:r>
            <a:r>
              <a:rPr lang="en-US" sz="2000" dirty="0">
                <a:latin typeface="Times New Roman" pitchFamily="18" charset="0"/>
                <a:cs typeface="Times New Roman" pitchFamily="18" charset="0"/>
              </a:rPr>
              <a:t> 1/5 địa phương khu </a:t>
            </a:r>
            <a:r>
              <a:rPr lang="en-US" sz="2000" dirty="0" err="1">
                <a:latin typeface="Times New Roman" pitchFamily="18" charset="0"/>
                <a:cs typeface="Times New Roman" pitchFamily="18" charset="0"/>
              </a:rPr>
              <a:t>vực</a:t>
            </a:r>
            <a:r>
              <a:rPr lang="en-US" sz="2000" dirty="0">
                <a:latin typeface="Times New Roman" pitchFamily="18" charset="0"/>
                <a:cs typeface="Times New Roman" pitchFamily="18" charset="0"/>
              </a:rPr>
              <a:t> KTTĐMT.</a:t>
            </a:r>
            <a:endParaRPr lang="vi-VN" sz="2000" dirty="0">
              <a:effectLst/>
              <a:latin typeface="Times New Roman" pitchFamily="18" charset="0"/>
              <a:ea typeface="Calibri" panose="020F0502020204030204" pitchFamily="34" charset="0"/>
              <a:cs typeface="Times New Roman" pitchFamily="18" charset="0"/>
            </a:endParaRPr>
          </a:p>
        </p:txBody>
      </p:sp>
      <p:sp>
        <p:nvSpPr>
          <p:cNvPr id="6" name="TextBox 5">
            <a:extLst>
              <a:ext uri="{FF2B5EF4-FFF2-40B4-BE49-F238E27FC236}">
                <a16:creationId xmlns:a16="http://schemas.microsoft.com/office/drawing/2014/main" id="{AE109D15-07E9-DBD0-73B5-CA5B3F1F1C0D}"/>
              </a:ext>
            </a:extLst>
          </p:cNvPr>
          <p:cNvSpPr txBox="1"/>
          <p:nvPr/>
        </p:nvSpPr>
        <p:spPr>
          <a:xfrm>
            <a:off x="888770" y="218533"/>
            <a:ext cx="7122716" cy="830997"/>
          </a:xfrm>
          <a:prstGeom prst="rect">
            <a:avLst/>
          </a:prstGeom>
          <a:noFill/>
        </p:spPr>
        <p:txBody>
          <a:bodyPr wrap="square">
            <a:spAutoFit/>
          </a:bodyPr>
          <a:lstStyle/>
          <a:p>
            <a:pPr>
              <a:lnSpc>
                <a:spcPct val="100000"/>
              </a:lnSpc>
            </a:pPr>
            <a:r>
              <a:rPr lang="en-US" sz="2400" b="1" dirty="0">
                <a:latin typeface="Times New Roman" panose="02020603050405020304" pitchFamily="18" charset="0"/>
                <a:cs typeface="Times New Roman" panose="02020603050405020304" pitchFamily="18" charset="0"/>
              </a:rPr>
              <a:t>2</a:t>
            </a:r>
            <a:r>
              <a:rPr lang="vi-VN" sz="2400" b="1" dirty="0">
                <a:latin typeface="Times New Roman" panose="02020603050405020304" pitchFamily="18" charset="0"/>
                <a:cs typeface="Times New Roman" panose="02020603050405020304" pitchFamily="18" charset="0"/>
              </a:rPr>
              <a:t>. Thực hiện chỉ tiêu </a:t>
            </a:r>
            <a:r>
              <a:rPr lang="en-US" sz="2400" b="1" dirty="0">
                <a:latin typeface="Times New Roman" panose="02020603050405020304" pitchFamily="18" charset="0"/>
                <a:cs typeface="Times New Roman" panose="02020603050405020304" pitchFamily="18" charset="0"/>
              </a:rPr>
              <a:t>GRDP</a:t>
            </a:r>
          </a:p>
          <a:p>
            <a:pPr>
              <a:lnSpc>
                <a:spcPct val="100000"/>
              </a:lnSpc>
            </a:pPr>
            <a:endParaRPr lang="vi-VN" sz="2400" b="1" dirty="0">
              <a:latin typeface="+mj-lt"/>
              <a:cs typeface="Arial" panose="020B0604020202020204" pitchFamily="34" charset="0"/>
            </a:endParaRPr>
          </a:p>
        </p:txBody>
      </p:sp>
      <p:sp>
        <p:nvSpPr>
          <p:cNvPr id="7" name="TextBox 6">
            <a:extLst>
              <a:ext uri="{FF2B5EF4-FFF2-40B4-BE49-F238E27FC236}">
                <a16:creationId xmlns:a16="http://schemas.microsoft.com/office/drawing/2014/main" id="{A088EB8D-D661-77EC-6C18-A8FA65520B1B}"/>
              </a:ext>
            </a:extLst>
          </p:cNvPr>
          <p:cNvSpPr txBox="1"/>
          <p:nvPr/>
        </p:nvSpPr>
        <p:spPr>
          <a:xfrm>
            <a:off x="1041170" y="706493"/>
            <a:ext cx="7122716" cy="461665"/>
          </a:xfrm>
          <a:prstGeom prst="rect">
            <a:avLst/>
          </a:prstGeom>
          <a:noFill/>
        </p:spPr>
        <p:txBody>
          <a:bodyPr wrap="square">
            <a:spAutoFit/>
          </a:bodyPr>
          <a:lstStyle/>
          <a:p>
            <a:pPr>
              <a:lnSpc>
                <a:spcPct val="100000"/>
              </a:lnSpc>
            </a:pPr>
            <a:r>
              <a:rPr lang="en-US" sz="2400" b="1">
                <a:latin typeface="Times New Roman" panose="02020603050405020304" pitchFamily="18" charset="0"/>
                <a:cs typeface="Times New Roman" panose="02020603050405020304" pitchFamily="18" charset="0"/>
              </a:rPr>
              <a:t>a</a:t>
            </a:r>
            <a:r>
              <a:rPr lang="vi-VN" sz="2400" b="1" dirty="0">
                <a:latin typeface="Times New Roman" panose="02020603050405020304" pitchFamily="18" charset="0"/>
                <a:cs typeface="Times New Roman" panose="02020603050405020304" pitchFamily="18" charset="0"/>
              </a:rPr>
              <a:t>)</a:t>
            </a:r>
            <a:r>
              <a:rPr lang="vi-VN" sz="2400" b="1">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tăng</a:t>
            </a:r>
            <a:r>
              <a:rPr lang="en-US" sz="2400" b="1" dirty="0">
                <a:latin typeface="Times New Roman" panose="02020603050405020304" pitchFamily="18" charset="0"/>
                <a:cs typeface="Times New Roman" panose="02020603050405020304" pitchFamily="18" charset="0"/>
              </a:rPr>
              <a:t> GRDP</a:t>
            </a:r>
            <a:endParaRPr lang="vi-VN" sz="2400" b="1" dirty="0">
              <a:latin typeface="+mj-lt"/>
              <a:cs typeface="Arial" panose="020B0604020202020204" pitchFamily="34" charset="0"/>
            </a:endParaRPr>
          </a:p>
        </p:txBody>
      </p:sp>
      <p:sp>
        <p:nvSpPr>
          <p:cNvPr id="3" name="Rectangle 2">
            <a:extLst>
              <a:ext uri="{FF2B5EF4-FFF2-40B4-BE49-F238E27FC236}">
                <a16:creationId xmlns:a16="http://schemas.microsoft.com/office/drawing/2014/main" id="{0866EE82-01B0-DCFD-447D-6B0E22F3D0D1}"/>
              </a:ext>
            </a:extLst>
          </p:cNvPr>
          <p:cNvSpPr/>
          <p:nvPr/>
        </p:nvSpPr>
        <p:spPr>
          <a:xfrm>
            <a:off x="6298266" y="5241117"/>
            <a:ext cx="5893734" cy="1554272"/>
          </a:xfrm>
          <a:prstGeom prst="rect">
            <a:avLst/>
          </a:prstGeom>
        </p:spPr>
        <p:txBody>
          <a:bodyPr wrap="square">
            <a:spAutoFit/>
          </a:bodyPr>
          <a:lstStyle/>
          <a:p>
            <a:pPr algn="just">
              <a:spcAft>
                <a:spcPts val="600"/>
              </a:spcAft>
            </a:pPr>
            <a:r>
              <a:rPr lang="en-US" sz="2000" b="1" dirty="0" err="1">
                <a:effectLst/>
                <a:latin typeface="+mj-lt"/>
                <a:ea typeface="Calibri" panose="020F0502020204030204" pitchFamily="34" charset="0"/>
              </a:rPr>
              <a:t>Về</a:t>
            </a:r>
            <a:r>
              <a:rPr lang="en-US" sz="2000" b="1" dirty="0">
                <a:effectLst/>
                <a:latin typeface="+mj-lt"/>
                <a:ea typeface="Calibri" panose="020F0502020204030204" pitchFamily="34" charset="0"/>
              </a:rPr>
              <a:t> </a:t>
            </a:r>
            <a:r>
              <a:rPr lang="en-US" sz="2000" b="1" dirty="0" err="1">
                <a:effectLst/>
                <a:latin typeface="+mj-lt"/>
                <a:ea typeface="Calibri" panose="020F0502020204030204" pitchFamily="34" charset="0"/>
              </a:rPr>
              <a:t>quy</a:t>
            </a:r>
            <a:r>
              <a:rPr lang="en-US" sz="2000" b="1" dirty="0">
                <a:effectLst/>
                <a:latin typeface="+mj-lt"/>
                <a:ea typeface="Calibri" panose="020F0502020204030204" pitchFamily="34" charset="0"/>
              </a:rPr>
              <a:t> </a:t>
            </a:r>
            <a:r>
              <a:rPr lang="en-US" sz="2000" b="1" dirty="0" err="1">
                <a:effectLst/>
                <a:latin typeface="+mj-lt"/>
                <a:ea typeface="Calibri" panose="020F0502020204030204" pitchFamily="34" charset="0"/>
              </a:rPr>
              <a:t>mô</a:t>
            </a:r>
            <a:r>
              <a:rPr lang="en-US" sz="2000" b="1" dirty="0">
                <a:effectLst/>
                <a:latin typeface="+mj-lt"/>
                <a:ea typeface="Calibri" panose="020F0502020204030204" pitchFamily="34" charset="0"/>
              </a:rPr>
              <a:t>:</a:t>
            </a:r>
          </a:p>
          <a:p>
            <a:pPr algn="just">
              <a:spcAft>
                <a:spcPts val="600"/>
              </a:spcAft>
            </a:pPr>
            <a:r>
              <a:rPr lang="en-US" sz="2000" b="1" dirty="0">
                <a:latin typeface="+mj-lt"/>
                <a:cs typeface="Times New Roman" pitchFamily="18" charset="0"/>
              </a:rPr>
              <a:t>- </a:t>
            </a:r>
            <a:r>
              <a:rPr lang="en-US" sz="2000" dirty="0" err="1">
                <a:latin typeface="Times New Roman" pitchFamily="18" charset="0"/>
                <a:cs typeface="Times New Roman" pitchFamily="18" charset="0"/>
              </a:rPr>
              <a:t>Xếp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thứ</a:t>
            </a:r>
            <a:r>
              <a:rPr lang="en-US" sz="2000" dirty="0">
                <a:latin typeface="Times New Roman" pitchFamily="18" charset="0"/>
                <a:cs typeface="Times New Roman" pitchFamily="18" charset="0"/>
              </a:rPr>
              <a:t> 24/63 địa phương trong cả </a:t>
            </a:r>
            <a:r>
              <a:rPr lang="en-US" sz="2000" dirty="0" err="1">
                <a:latin typeface="Times New Roman" pitchFamily="18" charset="0"/>
                <a:cs typeface="Times New Roman" pitchFamily="18" charset="0"/>
              </a:rPr>
              <a:t>nước</a:t>
            </a:r>
            <a:r>
              <a:rPr lang="en-US" sz="2000" dirty="0">
                <a:latin typeface="Times New Roman" pitchFamily="18" charset="0"/>
                <a:cs typeface="Times New Roman" pitchFamily="18" charset="0"/>
              </a:rPr>
              <a:t>;</a:t>
            </a:r>
          </a:p>
          <a:p>
            <a:pPr algn="just">
              <a:spcAft>
                <a:spcPts val="600"/>
              </a:spcAft>
            </a:pP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Xếp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thứ</a:t>
            </a:r>
            <a:r>
              <a:rPr lang="en-US" sz="2000" dirty="0">
                <a:latin typeface="Times New Roman" pitchFamily="18" charset="0"/>
                <a:cs typeface="Times New Roman" pitchFamily="18" charset="0"/>
              </a:rPr>
              <a:t> 5/14 địa phương </a:t>
            </a:r>
            <a:r>
              <a:rPr lang="en-US" sz="2000" dirty="0" err="1">
                <a:latin typeface="Times New Roman" pitchFamily="18" charset="0"/>
                <a:cs typeface="Times New Roman" pitchFamily="18" charset="0"/>
              </a:rPr>
              <a:t>vùng</a:t>
            </a:r>
            <a:r>
              <a:rPr lang="en-US" sz="2000" dirty="0">
                <a:latin typeface="Times New Roman" pitchFamily="18" charset="0"/>
                <a:cs typeface="Times New Roman" pitchFamily="18" charset="0"/>
              </a:rPr>
              <a:t> BTB &amp; DHTB;</a:t>
            </a:r>
          </a:p>
          <a:p>
            <a:pPr algn="just">
              <a:spcAft>
                <a:spcPts val="600"/>
              </a:spcAft>
            </a:pP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Xếp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thứ</a:t>
            </a:r>
            <a:r>
              <a:rPr lang="en-US" sz="2000" dirty="0">
                <a:latin typeface="Times New Roman" pitchFamily="18" charset="0"/>
                <a:cs typeface="Times New Roman" pitchFamily="18" charset="0"/>
              </a:rPr>
              <a:t> 3/5 địa phương khu </a:t>
            </a:r>
            <a:r>
              <a:rPr lang="en-US" sz="2000" dirty="0" err="1">
                <a:latin typeface="Times New Roman" pitchFamily="18" charset="0"/>
                <a:cs typeface="Times New Roman" pitchFamily="18" charset="0"/>
              </a:rPr>
              <a:t>vực</a:t>
            </a:r>
            <a:r>
              <a:rPr lang="en-US" sz="2000" dirty="0">
                <a:latin typeface="Times New Roman" pitchFamily="18" charset="0"/>
                <a:cs typeface="Times New Roman" pitchFamily="18" charset="0"/>
              </a:rPr>
              <a:t> KTTĐMT.</a:t>
            </a:r>
            <a:endParaRPr lang="vi-VN" sz="2000" dirty="0">
              <a:effectLst/>
              <a:latin typeface="Times New Roman" pitchFamily="18" charset="0"/>
              <a:ea typeface="Calibri" panose="020F0502020204030204" pitchFamily="34" charset="0"/>
              <a:cs typeface="Times New Roman" pitchFamily="18" charset="0"/>
            </a:endParaRPr>
          </a:p>
        </p:txBody>
      </p:sp>
      <p:sp>
        <p:nvSpPr>
          <p:cNvPr id="4" name="Rectangle 3">
            <a:extLst>
              <a:ext uri="{FF2B5EF4-FFF2-40B4-BE49-F238E27FC236}">
                <a16:creationId xmlns:a16="http://schemas.microsoft.com/office/drawing/2014/main" id="{7CBAFDCD-740B-4EF3-D72A-7929FE40F783}"/>
              </a:ext>
            </a:extLst>
          </p:cNvPr>
          <p:cNvSpPr/>
          <p:nvPr/>
        </p:nvSpPr>
        <p:spPr>
          <a:xfrm>
            <a:off x="629816" y="4770089"/>
            <a:ext cx="10892464" cy="400110"/>
          </a:xfrm>
          <a:prstGeom prst="rect">
            <a:avLst/>
          </a:prstGeom>
        </p:spPr>
        <p:txBody>
          <a:bodyPr wrap="square">
            <a:spAutoFit/>
          </a:bodyPr>
          <a:lstStyle/>
          <a:p>
            <a:pPr algn="just">
              <a:spcAft>
                <a:spcPts val="600"/>
              </a:spcAft>
            </a:pPr>
            <a:r>
              <a:rPr lang="en-US" sz="2000" b="1" dirty="0" err="1">
                <a:effectLst/>
                <a:latin typeface="+mj-lt"/>
                <a:ea typeface="Calibri" panose="020F0502020204030204" pitchFamily="34" charset="0"/>
              </a:rPr>
              <a:t>Vị</a:t>
            </a:r>
            <a:r>
              <a:rPr lang="en-US" sz="2000" b="1" dirty="0">
                <a:effectLst/>
                <a:latin typeface="+mj-lt"/>
                <a:ea typeface="Calibri" panose="020F0502020204030204" pitchFamily="34" charset="0"/>
              </a:rPr>
              <a:t> </a:t>
            </a:r>
            <a:r>
              <a:rPr lang="en-US" sz="2000" b="1" dirty="0" err="1">
                <a:effectLst/>
                <a:latin typeface="+mj-lt"/>
                <a:ea typeface="Calibri" panose="020F0502020204030204" pitchFamily="34" charset="0"/>
              </a:rPr>
              <a:t>trí</a:t>
            </a:r>
            <a:r>
              <a:rPr lang="en-US" sz="2000" b="1" dirty="0">
                <a:effectLst/>
                <a:latin typeface="+mj-lt"/>
                <a:ea typeface="Calibri" panose="020F0502020204030204" pitchFamily="34" charset="0"/>
              </a:rPr>
              <a:t> </a:t>
            </a:r>
            <a:r>
              <a:rPr lang="en-US" sz="2000" b="1" dirty="0" err="1">
                <a:effectLst/>
                <a:latin typeface="+mj-lt"/>
                <a:ea typeface="Calibri" panose="020F0502020204030204" pitchFamily="34" charset="0"/>
              </a:rPr>
              <a:t>của</a:t>
            </a:r>
            <a:r>
              <a:rPr lang="en-US" sz="2000" b="1" dirty="0">
                <a:effectLst/>
                <a:latin typeface="+mj-lt"/>
                <a:ea typeface="Calibri" panose="020F0502020204030204" pitchFamily="34" charset="0"/>
              </a:rPr>
              <a:t> Bình </a:t>
            </a:r>
            <a:r>
              <a:rPr lang="en-US" sz="2000" b="1" dirty="0" err="1">
                <a:effectLst/>
                <a:latin typeface="+mj-lt"/>
                <a:ea typeface="Calibri" panose="020F0502020204030204" pitchFamily="34" charset="0"/>
              </a:rPr>
              <a:t>Định</a:t>
            </a:r>
            <a:r>
              <a:rPr lang="en-US" sz="2000" b="1" dirty="0">
                <a:effectLst/>
                <a:latin typeface="+mj-lt"/>
                <a:ea typeface="Calibri" panose="020F0502020204030204" pitchFamily="34" charset="0"/>
              </a:rPr>
              <a:t> </a:t>
            </a:r>
            <a:r>
              <a:rPr lang="en-US" sz="2000" b="1" dirty="0" err="1">
                <a:effectLst/>
                <a:latin typeface="+mj-lt"/>
                <a:ea typeface="Calibri" panose="020F0502020204030204" pitchFamily="34" charset="0"/>
              </a:rPr>
              <a:t>như</a:t>
            </a:r>
            <a:r>
              <a:rPr lang="en-US" sz="2000" b="1" dirty="0">
                <a:effectLst/>
                <a:latin typeface="+mj-lt"/>
                <a:ea typeface="Calibri" panose="020F0502020204030204" pitchFamily="34" charset="0"/>
              </a:rPr>
              <a:t> </a:t>
            </a:r>
            <a:r>
              <a:rPr lang="en-US" sz="2000" b="1" dirty="0" err="1">
                <a:effectLst/>
                <a:latin typeface="+mj-lt"/>
                <a:ea typeface="Calibri" panose="020F0502020204030204" pitchFamily="34" charset="0"/>
              </a:rPr>
              <a:t>sau</a:t>
            </a:r>
            <a:r>
              <a:rPr lang="en-US" sz="2000" dirty="0">
                <a:latin typeface="Times New Roman" pitchFamily="18" charset="0"/>
                <a:cs typeface="Times New Roman" pitchFamily="18" charset="0"/>
              </a:rPr>
              <a:t>:</a:t>
            </a:r>
            <a:endParaRPr lang="es-ES" sz="2000" dirty="0">
              <a:latin typeface="Times New Roman" pitchFamily="18" charset="0"/>
              <a:cs typeface="Times New Roman" pitchFamily="18" charset="0"/>
            </a:endParaRPr>
          </a:p>
        </p:txBody>
      </p:sp>
    </p:spTree>
    <p:extLst>
      <p:ext uri="{BB962C8B-B14F-4D97-AF65-F5344CB8AC3E}">
        <p14:creationId xmlns:p14="http://schemas.microsoft.com/office/powerpoint/2010/main" val="1717178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46F163C-66BC-C7A6-BB15-9C16C1787CC5}"/>
              </a:ext>
            </a:extLst>
          </p:cNvPr>
          <p:cNvGraphicFramePr>
            <a:graphicFrameLocks/>
          </p:cNvGraphicFramePr>
          <p:nvPr>
            <p:extLst>
              <p:ext uri="{D42A27DB-BD31-4B8C-83A1-F6EECF244321}">
                <p14:modId xmlns:p14="http://schemas.microsoft.com/office/powerpoint/2010/main" val="4000484804"/>
              </p:ext>
            </p:extLst>
          </p:nvPr>
        </p:nvGraphicFramePr>
        <p:xfrm>
          <a:off x="6342548" y="638547"/>
          <a:ext cx="5228457" cy="3582326"/>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06D03D79-0B62-8633-2463-3F508B07C798}"/>
              </a:ext>
            </a:extLst>
          </p:cNvPr>
          <p:cNvSpPr txBox="1">
            <a:spLocks/>
          </p:cNvSpPr>
          <p:nvPr/>
        </p:nvSpPr>
        <p:spPr>
          <a:xfrm>
            <a:off x="8218544" y="4220873"/>
            <a:ext cx="4345498"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1800" b="1">
                <a:solidFill>
                  <a:srgbClr val="FF0000"/>
                </a:solidFill>
                <a:cs typeface="Arial" panose="020B0604020202020204" pitchFamily="34" charset="0"/>
              </a:rPr>
              <a:t>NĂM 2023</a:t>
            </a:r>
          </a:p>
          <a:p>
            <a:pPr>
              <a:lnSpc>
                <a:spcPct val="100000"/>
              </a:lnSpc>
            </a:pPr>
            <a:endParaRPr lang="vi-VN" sz="2800" b="1" dirty="0">
              <a:solidFill>
                <a:srgbClr val="064273"/>
              </a:solidFill>
              <a:ea typeface="+mn-ea"/>
              <a:cs typeface="Arial" panose="020B0604020202020204" pitchFamily="34" charset="0"/>
            </a:endParaRPr>
          </a:p>
        </p:txBody>
      </p:sp>
      <p:graphicFrame>
        <p:nvGraphicFramePr>
          <p:cNvPr id="5" name="Chart 4">
            <a:extLst>
              <a:ext uri="{FF2B5EF4-FFF2-40B4-BE49-F238E27FC236}">
                <a16:creationId xmlns:a16="http://schemas.microsoft.com/office/drawing/2014/main" id="{75A55BE3-D598-1BB1-2774-416D11B1FB7C}"/>
              </a:ext>
            </a:extLst>
          </p:cNvPr>
          <p:cNvGraphicFramePr>
            <a:graphicFrameLocks/>
          </p:cNvGraphicFramePr>
          <p:nvPr>
            <p:extLst>
              <p:ext uri="{D42A27DB-BD31-4B8C-83A1-F6EECF244321}">
                <p14:modId xmlns:p14="http://schemas.microsoft.com/office/powerpoint/2010/main" val="4103586684"/>
              </p:ext>
            </p:extLst>
          </p:nvPr>
        </p:nvGraphicFramePr>
        <p:xfrm>
          <a:off x="562062" y="638546"/>
          <a:ext cx="5466825" cy="3582327"/>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E6639C72-69F2-1AB3-FDD1-BBD1532EF732}"/>
              </a:ext>
            </a:extLst>
          </p:cNvPr>
          <p:cNvSpPr txBox="1">
            <a:spLocks/>
          </p:cNvSpPr>
          <p:nvPr/>
        </p:nvSpPr>
        <p:spPr>
          <a:xfrm>
            <a:off x="2418170" y="4220873"/>
            <a:ext cx="4807337"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000" b="1">
                <a:solidFill>
                  <a:srgbClr val="00B050"/>
                </a:solidFill>
                <a:cs typeface="Arial" panose="020B0604020202020204" pitchFamily="34" charset="0"/>
              </a:rPr>
              <a:t>NĂM 2022</a:t>
            </a:r>
          </a:p>
          <a:p>
            <a:pPr>
              <a:lnSpc>
                <a:spcPct val="100000"/>
              </a:lnSpc>
            </a:pPr>
            <a:endParaRPr lang="vi-VN" sz="2800" b="1" dirty="0">
              <a:solidFill>
                <a:srgbClr val="064273"/>
              </a:solidFill>
              <a:ea typeface="+mn-ea"/>
              <a:cs typeface="Arial" panose="020B0604020202020204" pitchFamily="34" charset="0"/>
            </a:endParaRPr>
          </a:p>
        </p:txBody>
      </p:sp>
      <p:sp>
        <p:nvSpPr>
          <p:cNvPr id="3" name="TextBox 2">
            <a:extLst>
              <a:ext uri="{FF2B5EF4-FFF2-40B4-BE49-F238E27FC236}">
                <a16:creationId xmlns:a16="http://schemas.microsoft.com/office/drawing/2014/main" id="{9C4B6EDD-2FF8-1579-A98A-96F6002EC4FF}"/>
              </a:ext>
            </a:extLst>
          </p:cNvPr>
          <p:cNvSpPr txBox="1"/>
          <p:nvPr/>
        </p:nvSpPr>
        <p:spPr>
          <a:xfrm>
            <a:off x="562062" y="97421"/>
            <a:ext cx="9614673"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b) Cơ cấu GRDP</a:t>
            </a:r>
          </a:p>
        </p:txBody>
      </p:sp>
      <p:sp>
        <p:nvSpPr>
          <p:cNvPr id="4" name="TextBox 3">
            <a:extLst>
              <a:ext uri="{FF2B5EF4-FFF2-40B4-BE49-F238E27FC236}">
                <a16:creationId xmlns:a16="http://schemas.microsoft.com/office/drawing/2014/main" id="{6F7A86B9-0DB5-3970-A9B2-D9B62430A14A}"/>
              </a:ext>
            </a:extLst>
          </p:cNvPr>
          <p:cNvSpPr txBox="1"/>
          <p:nvPr/>
        </p:nvSpPr>
        <p:spPr>
          <a:xfrm>
            <a:off x="592821" y="4789199"/>
            <a:ext cx="11316749" cy="1969770"/>
          </a:xfrm>
          <a:prstGeom prst="rect">
            <a:avLst/>
          </a:prstGeom>
          <a:noFill/>
        </p:spPr>
        <p:txBody>
          <a:bodyPr wrap="square">
            <a:spAutoFit/>
          </a:body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1600" b="0" kern="1200">
                <a:solidFill>
                  <a:schemeClr val="dk1"/>
                </a:solidFill>
                <a:effectLst/>
                <a:latin typeface="Times New Roman" panose="02020603050405020304" pitchFamily="18" charset="0"/>
                <a:ea typeface="+mn-ea"/>
                <a:cs typeface="Times New Roman" panose="02020603050405020304" pitchFamily="18" charset="0"/>
              </a:rPr>
              <a:t> Chuyển dịch cơ cấu kinh tế đúng hướng, giảm khu vực nông, lâm, thủy sản và tăng khu vực công nghiệp – xây dựng và dịch vụ:</a:t>
            </a:r>
          </a:p>
          <a:p>
            <a:pPr marL="612000" marR="0" lvl="0" indent="-34290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1600" b="0" kern="1200">
                <a:solidFill>
                  <a:schemeClr val="dk1"/>
                </a:solidFill>
                <a:effectLst/>
                <a:latin typeface="Times New Roman" panose="02020603050405020304" pitchFamily="18" charset="0"/>
                <a:ea typeface="+mn-ea"/>
                <a:cs typeface="Times New Roman" panose="02020603050405020304" pitchFamily="18" charset="0"/>
              </a:rPr>
              <a:t>Nông, lâm, thủy sản giảm </a:t>
            </a:r>
            <a:r>
              <a:rPr lang="vi-VN" sz="1600">
                <a:solidFill>
                  <a:schemeClr val="dk1"/>
                </a:solidFill>
                <a:latin typeface="Times New Roman" panose="02020603050405020304" pitchFamily="18" charset="0"/>
                <a:cs typeface="Times New Roman" panose="02020603050405020304" pitchFamily="18" charset="0"/>
              </a:rPr>
              <a:t>1,02</a:t>
            </a:r>
            <a:r>
              <a:rPr lang="vi-VN" sz="1600" b="0" kern="1200">
                <a:solidFill>
                  <a:schemeClr val="dk1"/>
                </a:solidFill>
                <a:effectLst/>
                <a:latin typeface="Times New Roman" panose="02020603050405020304" pitchFamily="18" charset="0"/>
                <a:ea typeface="+mn-ea"/>
                <a:cs typeface="Times New Roman" panose="02020603050405020304" pitchFamily="18" charset="0"/>
              </a:rPr>
              <a:t>%</a:t>
            </a:r>
          </a:p>
          <a:p>
            <a:pPr marL="612000" marR="0" lvl="0" indent="-34290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1600">
                <a:solidFill>
                  <a:schemeClr val="dk1"/>
                </a:solidFill>
                <a:latin typeface="Times New Roman" panose="02020603050405020304" pitchFamily="18" charset="0"/>
                <a:cs typeface="Times New Roman" panose="02020603050405020304" pitchFamily="18" charset="0"/>
              </a:rPr>
              <a:t>Công nghiệp – xây dựng tăng 0,19%</a:t>
            </a:r>
          </a:p>
          <a:p>
            <a:pPr marL="612000" marR="0" lvl="0" indent="-34290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1600" b="0" kern="1200">
                <a:solidFill>
                  <a:schemeClr val="dk1"/>
                </a:solidFill>
                <a:effectLst/>
                <a:latin typeface="Times New Roman" panose="02020603050405020304" pitchFamily="18" charset="0"/>
                <a:ea typeface="+mn-ea"/>
                <a:cs typeface="Times New Roman" panose="02020603050405020304" pitchFamily="18" charset="0"/>
              </a:rPr>
              <a:t>Dịch vụ tăng 0,9%</a:t>
            </a:r>
          </a:p>
          <a:p>
            <a:pPr marL="612000" marR="0" lvl="0" indent="-34290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1600">
                <a:solidFill>
                  <a:schemeClr val="dk1"/>
                </a:solidFill>
                <a:latin typeface="Times New Roman" panose="02020603050405020304" pitchFamily="18" charset="0"/>
                <a:cs typeface="Times New Roman" panose="02020603050405020304" pitchFamily="18" charset="0"/>
              </a:rPr>
              <a:t>Thuế sản phẩm trừ trợ cấp sản phẩm giảm 0,07%</a:t>
            </a:r>
            <a:endParaRPr lang="vi-VN" sz="1600" b="0" kern="1200">
              <a:solidFill>
                <a:schemeClr val="dk1"/>
              </a:solidFill>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75071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F2F47907-BFA6-9C9C-7410-0773243570E0}"/>
              </a:ext>
            </a:extLst>
          </p:cNvPr>
          <p:cNvSpPr txBox="1"/>
          <p:nvPr/>
        </p:nvSpPr>
        <p:spPr>
          <a:xfrm>
            <a:off x="669721" y="251906"/>
            <a:ext cx="7788003" cy="369332"/>
          </a:xfrm>
          <a:prstGeom prst="rect">
            <a:avLst/>
          </a:prstGeom>
          <a:noFill/>
        </p:spPr>
        <p:txBody>
          <a:bodyPr wrap="square">
            <a:spAutoFit/>
          </a:bodyPr>
          <a:lstStyle/>
          <a:p>
            <a:pPr>
              <a:lnSpc>
                <a:spcPct val="100000"/>
              </a:lnSpc>
            </a:pPr>
            <a:r>
              <a:rPr lang="vi-VN" b="1">
                <a:latin typeface="+mj-lt"/>
                <a:cs typeface="Arial" panose="020B0604020202020204" pitchFamily="34" charset="0"/>
              </a:rPr>
              <a:t>II. THỰC HIỆN CÁC CHỈ TIÊU CỦA CẤP HUYỆN</a:t>
            </a:r>
          </a:p>
        </p:txBody>
      </p:sp>
      <p:graphicFrame>
        <p:nvGraphicFramePr>
          <p:cNvPr id="3" name="Chart 2">
            <a:extLst>
              <a:ext uri="{FF2B5EF4-FFF2-40B4-BE49-F238E27FC236}">
                <a16:creationId xmlns:a16="http://schemas.microsoft.com/office/drawing/2014/main" id="{2C742E60-ED4F-C870-F665-DD535A28480A}"/>
              </a:ext>
            </a:extLst>
          </p:cNvPr>
          <p:cNvGraphicFramePr>
            <a:graphicFrameLocks/>
          </p:cNvGraphicFramePr>
          <p:nvPr>
            <p:extLst>
              <p:ext uri="{D42A27DB-BD31-4B8C-83A1-F6EECF244321}">
                <p14:modId xmlns:p14="http://schemas.microsoft.com/office/powerpoint/2010/main" val="4233250018"/>
              </p:ext>
            </p:extLst>
          </p:nvPr>
        </p:nvGraphicFramePr>
        <p:xfrm>
          <a:off x="453006" y="1147909"/>
          <a:ext cx="10620462" cy="550456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80B010A5-BE7C-125F-5306-6787FBC54788}"/>
              </a:ext>
            </a:extLst>
          </p:cNvPr>
          <p:cNvSpPr txBox="1"/>
          <p:nvPr/>
        </p:nvSpPr>
        <p:spPr>
          <a:xfrm>
            <a:off x="697221" y="630992"/>
            <a:ext cx="7122716" cy="461665"/>
          </a:xfrm>
          <a:prstGeom prst="rect">
            <a:avLst/>
          </a:prstGeom>
          <a:noFill/>
        </p:spPr>
        <p:txBody>
          <a:bodyPr wrap="square">
            <a:spAutoFit/>
          </a:bodyPr>
          <a:lstStyle/>
          <a:p>
            <a:pPr>
              <a:lnSpc>
                <a:spcPct val="100000"/>
              </a:lnSpc>
            </a:pPr>
            <a:r>
              <a:rPr lang="en-US" sz="2400" b="1" dirty="0">
                <a:latin typeface="Times New Roman" panose="02020603050405020304" pitchFamily="18" charset="0"/>
                <a:cs typeface="Times New Roman" panose="02020603050405020304" pitchFamily="18" charset="0"/>
              </a:rPr>
              <a:t>1</a:t>
            </a:r>
            <a:r>
              <a:rPr lang="vi-VN"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tổng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phẩm</a:t>
            </a:r>
            <a:endParaRPr lang="vi-VN" sz="2400" b="1" dirty="0">
              <a:latin typeface="+mj-lt"/>
              <a:cs typeface="Arial" panose="020B0604020202020204" pitchFamily="34" charset="0"/>
            </a:endParaRPr>
          </a:p>
        </p:txBody>
      </p:sp>
    </p:spTree>
    <p:extLst>
      <p:ext uri="{BB962C8B-B14F-4D97-AF65-F5344CB8AC3E}">
        <p14:creationId xmlns:p14="http://schemas.microsoft.com/office/powerpoint/2010/main" val="1429449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13317</TotalTime>
  <Words>22712</Words>
  <Application>Microsoft Office PowerPoint</Application>
  <PresentationFormat>Widescreen</PresentationFormat>
  <Paragraphs>3392</Paragraphs>
  <Slides>64</Slides>
  <Notes>41</Notes>
  <HiddenSlides>0</HiddenSlides>
  <MMClips>0</MMClips>
  <ScaleCrop>false</ScaleCrop>
  <HeadingPairs>
    <vt:vector size="4" baseType="variant">
      <vt:variant>
        <vt:lpstr>Theme</vt:lpstr>
      </vt:variant>
      <vt:variant>
        <vt:i4>2</vt:i4>
      </vt:variant>
      <vt:variant>
        <vt:lpstr>Slide Titles</vt:lpstr>
      </vt:variant>
      <vt:variant>
        <vt:i4>64</vt:i4>
      </vt:variant>
    </vt:vector>
  </HeadingPairs>
  <TitlesOfParts>
    <vt:vector size="66" baseType="lpstr">
      <vt:lpstr>Office Theme</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 tran</cp:lastModifiedBy>
  <cp:revision>1543</cp:revision>
  <cp:lastPrinted>2023-02-15T11:16:09Z</cp:lastPrinted>
  <dcterms:created xsi:type="dcterms:W3CDTF">2021-10-19T01:28:52Z</dcterms:created>
  <dcterms:modified xsi:type="dcterms:W3CDTF">2023-12-01T00:37:08Z</dcterms:modified>
</cp:coreProperties>
</file>