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ink/ink3.xml" ContentType="application/inkml+xml"/>
  <Override PartName="/ppt/ink/ink4.xml" ContentType="application/inkml+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ink/ink5.xml" ContentType="application/inkml+xml"/>
  <Override PartName="/ppt/ink/ink6.xml" ContentType="application/inkml+xml"/>
  <Override PartName="/ppt/notesSlides/notesSlide18.xml" ContentType="application/vnd.openxmlformats-officedocument.presentationml.notesSlide+xml"/>
  <Override PartName="/ppt/ink/ink7.xml" ContentType="application/inkml+xml"/>
  <Override PartName="/ppt/ink/ink8.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0" r:id="rId2"/>
    <p:sldMasterId id="2147483912" r:id="rId3"/>
  </p:sldMasterIdLst>
  <p:notesMasterIdLst>
    <p:notesMasterId r:id="rId50"/>
  </p:notesMasterIdLst>
  <p:handoutMasterIdLst>
    <p:handoutMasterId r:id="rId51"/>
  </p:handoutMasterIdLst>
  <p:sldIdLst>
    <p:sldId id="413" r:id="rId4"/>
    <p:sldId id="482" r:id="rId5"/>
    <p:sldId id="483" r:id="rId6"/>
    <p:sldId id="492" r:id="rId7"/>
    <p:sldId id="436" r:id="rId8"/>
    <p:sldId id="505" r:id="rId9"/>
    <p:sldId id="506" r:id="rId10"/>
    <p:sldId id="507" r:id="rId11"/>
    <p:sldId id="504" r:id="rId12"/>
    <p:sldId id="480" r:id="rId13"/>
    <p:sldId id="405" r:id="rId14"/>
    <p:sldId id="449" r:id="rId15"/>
    <p:sldId id="434" r:id="rId16"/>
    <p:sldId id="529" r:id="rId17"/>
    <p:sldId id="495" r:id="rId18"/>
    <p:sldId id="439" r:id="rId19"/>
    <p:sldId id="502" r:id="rId20"/>
    <p:sldId id="263" r:id="rId21"/>
    <p:sldId id="261" r:id="rId22"/>
    <p:sldId id="493" r:id="rId23"/>
    <p:sldId id="494" r:id="rId24"/>
    <p:sldId id="471" r:id="rId25"/>
    <p:sldId id="511" r:id="rId26"/>
    <p:sldId id="512" r:id="rId27"/>
    <p:sldId id="462" r:id="rId28"/>
    <p:sldId id="510" r:id="rId29"/>
    <p:sldId id="509" r:id="rId30"/>
    <p:sldId id="456" r:id="rId31"/>
    <p:sldId id="465" r:id="rId32"/>
    <p:sldId id="526" r:id="rId33"/>
    <p:sldId id="459" r:id="rId34"/>
    <p:sldId id="527" r:id="rId35"/>
    <p:sldId id="528" r:id="rId36"/>
    <p:sldId id="501" r:id="rId37"/>
    <p:sldId id="443" r:id="rId38"/>
    <p:sldId id="513" r:id="rId39"/>
    <p:sldId id="514" r:id="rId40"/>
    <p:sldId id="516" r:id="rId41"/>
    <p:sldId id="444" r:id="rId42"/>
    <p:sldId id="518" r:id="rId43"/>
    <p:sldId id="517" r:id="rId44"/>
    <p:sldId id="515" r:id="rId45"/>
    <p:sldId id="525" r:id="rId46"/>
    <p:sldId id="499" r:id="rId47"/>
    <p:sldId id="500" r:id="rId48"/>
    <p:sldId id="330" r:id="rId4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381850"/>
    <a:srgbClr val="040206"/>
    <a:srgbClr val="000099"/>
    <a:srgbClr val="CCCC00"/>
    <a:srgbClr val="6C0000"/>
    <a:srgbClr val="100717"/>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49578-80BC-4CD8-B2C8-A145258FB1ED}" v="18" dt="2022-10-04T13:12:23.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4" autoAdjust="0"/>
    <p:restoredTop sz="62799" autoAdjust="0"/>
  </p:normalViewPr>
  <p:slideViewPr>
    <p:cSldViewPr snapToGrid="0">
      <p:cViewPr varScale="1">
        <p:scale>
          <a:sx n="114" d="100"/>
          <a:sy n="114" d="100"/>
        </p:scale>
        <p:origin x="534" y="114"/>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RaiDrive-QuangDat\OneDrive\n&#259;m%202022\Ti&#7871;n%20&#273;&#7897;%20gi&#7843;i%20ng&#226;n\B&#193;O%20C&#193;O%20GI&#7842;I%20NG&#194;N%20&#272;&#7870;N%2030.10.2022\01.GN%2030.10.2022.2022%20(Upda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aiDrive-QuangDat\OneDrive\n&#259;m%202022\Ti&#7871;n%20&#273;&#7897;%20gi&#7843;i%20ng&#226;n\B&#193;O%20C&#193;O%20GI&#7842;I%20NG&#194;N%20&#272;&#7870;N%2030.10.2022\01.GN%2030.10.2022.2022%20(Upda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aiDrive-QuangDat\OneDrive\n&#259;m%202022\Ti&#7871;n%20&#273;&#7897;%20gi&#7843;i%20ng&#226;n\B&#193;O%20C&#193;O%20GI&#7842;I%20NG&#194;N%20&#272;&#7870;N%2030.10.2022\01.GN%2030.10.2022.2022%20(Updat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70C0"/>
                </a:solidFill>
                <a:latin typeface="+mn-lt"/>
                <a:ea typeface="+mn-ea"/>
                <a:cs typeface="+mn-cs"/>
              </a:defRPr>
            </a:pPr>
            <a:r>
              <a:rPr lang="en-US" sz="1800" b="1" dirty="0" err="1">
                <a:solidFill>
                  <a:srgbClr val="0070C0"/>
                </a:solidFill>
              </a:rPr>
              <a:t>Tỷ</a:t>
            </a:r>
            <a:r>
              <a:rPr lang="en-US" sz="1800" b="1" dirty="0">
                <a:solidFill>
                  <a:srgbClr val="0070C0"/>
                </a:solidFill>
              </a:rPr>
              <a:t> </a:t>
            </a:r>
            <a:r>
              <a:rPr lang="en-US" sz="1800" b="1" dirty="0" err="1">
                <a:solidFill>
                  <a:srgbClr val="0070C0"/>
                </a:solidFill>
              </a:rPr>
              <a:t>lệ</a:t>
            </a:r>
            <a:r>
              <a:rPr lang="en-US" sz="1800" b="1" dirty="0">
                <a:solidFill>
                  <a:srgbClr val="0070C0"/>
                </a:solidFill>
              </a:rPr>
              <a:t> </a:t>
            </a:r>
            <a:r>
              <a:rPr lang="en-US" sz="1800" b="1" dirty="0" err="1">
                <a:solidFill>
                  <a:srgbClr val="0070C0"/>
                </a:solidFill>
              </a:rPr>
              <a:t>giải</a:t>
            </a:r>
            <a:r>
              <a:rPr lang="en-US" sz="1800" b="1" dirty="0">
                <a:solidFill>
                  <a:srgbClr val="0070C0"/>
                </a:solidFill>
              </a:rPr>
              <a:t> </a:t>
            </a:r>
            <a:r>
              <a:rPr lang="en-US" sz="1800" b="1" dirty="0" err="1">
                <a:solidFill>
                  <a:srgbClr val="0070C0"/>
                </a:solidFill>
              </a:rPr>
              <a:t>ngân</a:t>
            </a:r>
            <a:r>
              <a:rPr lang="en-US" sz="1800" b="1" dirty="0">
                <a:solidFill>
                  <a:srgbClr val="0070C0"/>
                </a:solidFill>
              </a:rPr>
              <a:t> (%) </a:t>
            </a:r>
            <a:r>
              <a:rPr lang="en-US" sz="1800" b="1" dirty="0" err="1">
                <a:solidFill>
                  <a:srgbClr val="0070C0"/>
                </a:solidFill>
              </a:rPr>
              <a:t>tính</a:t>
            </a:r>
            <a:r>
              <a:rPr lang="en-US" sz="1800" b="1" baseline="0" dirty="0">
                <a:solidFill>
                  <a:srgbClr val="0070C0"/>
                </a:solidFill>
              </a:rPr>
              <a:t> </a:t>
            </a:r>
            <a:r>
              <a:rPr lang="en-US" sz="1800" b="1" baseline="0" dirty="0" err="1">
                <a:solidFill>
                  <a:srgbClr val="0070C0"/>
                </a:solidFill>
              </a:rPr>
              <a:t>theo</a:t>
            </a:r>
            <a:r>
              <a:rPr lang="en-US" sz="1800" b="1" baseline="0" dirty="0">
                <a:solidFill>
                  <a:srgbClr val="0070C0"/>
                </a:solidFill>
              </a:rPr>
              <a:t> </a:t>
            </a:r>
            <a:r>
              <a:rPr lang="en-US" sz="1800" b="1" baseline="0" dirty="0" err="1">
                <a:solidFill>
                  <a:srgbClr val="0070C0"/>
                </a:solidFill>
              </a:rPr>
              <a:t>phân</a:t>
            </a:r>
            <a:r>
              <a:rPr lang="en-US" sz="1800" b="1" baseline="0" dirty="0">
                <a:solidFill>
                  <a:srgbClr val="0070C0"/>
                </a:solidFill>
              </a:rPr>
              <a:t> </a:t>
            </a:r>
            <a:r>
              <a:rPr lang="en-US" sz="1800" b="1" baseline="0" dirty="0" err="1">
                <a:solidFill>
                  <a:srgbClr val="0070C0"/>
                </a:solidFill>
              </a:rPr>
              <a:t>cấp</a:t>
            </a:r>
            <a:endParaRPr lang="en-US" sz="1800" b="1" dirty="0">
              <a:solidFill>
                <a:srgbClr val="0070C0"/>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0070C0"/>
              </a:solidFill>
              <a:latin typeface="+mn-lt"/>
              <a:ea typeface="+mn-ea"/>
              <a:cs typeface="+mn-cs"/>
            </a:defRPr>
          </a:pPr>
          <a:endParaRPr lang="vi-VN"/>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QUÂN'!$B$57:$B$59</c:f>
              <c:strCache>
                <c:ptCount val="3"/>
                <c:pt idx="0">
                  <c:v>Toàn tỉnh</c:v>
                </c:pt>
                <c:pt idx="1">
                  <c:v>Khối Tỉnh</c:v>
                </c:pt>
                <c:pt idx="2">
                  <c:v>Khối Huyện</c:v>
                </c:pt>
              </c:strCache>
            </c:strRef>
          </c:cat>
          <c:val>
            <c:numRef>
              <c:f>'BÌNH QUÂN'!$C$57:$C$59</c:f>
            </c:numRef>
          </c:val>
          <c:extLst>
            <c:ext xmlns:c16="http://schemas.microsoft.com/office/drawing/2014/chart" uri="{C3380CC4-5D6E-409C-BE32-E72D297353CC}">
              <c16:uniqueId val="{00000000-F958-46F5-9DB9-A7D92F99AFC7}"/>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QUÂN'!$B$57:$B$59</c:f>
              <c:strCache>
                <c:ptCount val="3"/>
                <c:pt idx="0">
                  <c:v>Toàn tỉnh</c:v>
                </c:pt>
                <c:pt idx="1">
                  <c:v>Khối Tỉnh</c:v>
                </c:pt>
                <c:pt idx="2">
                  <c:v>Khối Huyện</c:v>
                </c:pt>
              </c:strCache>
            </c:strRef>
          </c:cat>
          <c:val>
            <c:numRef>
              <c:f>'BÌNH QUÂN'!$D$57:$D$59</c:f>
            </c:numRef>
          </c:val>
          <c:extLst>
            <c:ext xmlns:c16="http://schemas.microsoft.com/office/drawing/2014/chart" uri="{C3380CC4-5D6E-409C-BE32-E72D297353CC}">
              <c16:uniqueId val="{00000001-F958-46F5-9DB9-A7D92F99AFC7}"/>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QUÂN'!$B$57:$B$59</c:f>
              <c:strCache>
                <c:ptCount val="3"/>
                <c:pt idx="0">
                  <c:v>Toàn tỉnh</c:v>
                </c:pt>
                <c:pt idx="1">
                  <c:v>Khối Tỉnh</c:v>
                </c:pt>
                <c:pt idx="2">
                  <c:v>Khối Huyện</c:v>
                </c:pt>
              </c:strCache>
            </c:strRef>
          </c:cat>
          <c:val>
            <c:numRef>
              <c:f>'BÌNH QUÂN'!$E$57:$E$59</c:f>
            </c:numRef>
          </c:val>
          <c:extLst>
            <c:ext xmlns:c16="http://schemas.microsoft.com/office/drawing/2014/chart" uri="{C3380CC4-5D6E-409C-BE32-E72D297353CC}">
              <c16:uniqueId val="{00000002-F958-46F5-9DB9-A7D92F99AFC7}"/>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QUÂN'!$B$57:$B$59</c:f>
              <c:strCache>
                <c:ptCount val="3"/>
                <c:pt idx="0">
                  <c:v>Toàn tỉnh</c:v>
                </c:pt>
                <c:pt idx="1">
                  <c:v>Khối Tỉnh</c:v>
                </c:pt>
                <c:pt idx="2">
                  <c:v>Khối Huyện</c:v>
                </c:pt>
              </c:strCache>
            </c:strRef>
          </c:cat>
          <c:val>
            <c:numRef>
              <c:f>'BÌNH QUÂN'!$F$57:$F$59</c:f>
            </c:numRef>
          </c:val>
          <c:extLst>
            <c:ext xmlns:c16="http://schemas.microsoft.com/office/drawing/2014/chart" uri="{C3380CC4-5D6E-409C-BE32-E72D297353CC}">
              <c16:uniqueId val="{00000003-F958-46F5-9DB9-A7D92F99AFC7}"/>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QUÂN'!$B$57:$B$59</c:f>
              <c:strCache>
                <c:ptCount val="3"/>
                <c:pt idx="0">
                  <c:v>Toàn tỉnh</c:v>
                </c:pt>
                <c:pt idx="1">
                  <c:v>Khối Tỉnh</c:v>
                </c:pt>
                <c:pt idx="2">
                  <c:v>Khối Huyện</c:v>
                </c:pt>
              </c:strCache>
            </c:strRef>
          </c:cat>
          <c:val>
            <c:numRef>
              <c:f>'BÌNH QUÂN'!$G$57:$G$59</c:f>
            </c:numRef>
          </c:val>
          <c:extLst>
            <c:ext xmlns:c16="http://schemas.microsoft.com/office/drawing/2014/chart" uri="{C3380CC4-5D6E-409C-BE32-E72D297353CC}">
              <c16:uniqueId val="{00000004-F958-46F5-9DB9-A7D92F99AFC7}"/>
            </c:ext>
          </c:extLst>
        </c:ser>
        <c:ser>
          <c:idx val="5"/>
          <c:order val="5"/>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QUÂN'!$B$57:$B$59</c:f>
              <c:strCache>
                <c:ptCount val="3"/>
                <c:pt idx="0">
                  <c:v>Toàn tỉnh</c:v>
                </c:pt>
                <c:pt idx="1">
                  <c:v>Khối Tỉnh</c:v>
                </c:pt>
                <c:pt idx="2">
                  <c:v>Khối Huyện</c:v>
                </c:pt>
              </c:strCache>
            </c:strRef>
          </c:cat>
          <c:val>
            <c:numRef>
              <c:f>'BÌNH QUÂN'!$H$57:$H$59</c:f>
            </c:numRef>
          </c:val>
          <c:extLst>
            <c:ext xmlns:c16="http://schemas.microsoft.com/office/drawing/2014/chart" uri="{C3380CC4-5D6E-409C-BE32-E72D297353CC}">
              <c16:uniqueId val="{00000005-F958-46F5-9DB9-A7D92F99AFC7}"/>
            </c:ext>
          </c:extLst>
        </c:ser>
        <c:ser>
          <c:idx val="6"/>
          <c:order val="6"/>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QUÂN'!$B$57:$B$59</c:f>
              <c:strCache>
                <c:ptCount val="3"/>
                <c:pt idx="0">
                  <c:v>Toàn tỉnh</c:v>
                </c:pt>
                <c:pt idx="1">
                  <c:v>Khối Tỉnh</c:v>
                </c:pt>
                <c:pt idx="2">
                  <c:v>Khối Huyện</c:v>
                </c:pt>
              </c:strCache>
            </c:strRef>
          </c:cat>
          <c:val>
            <c:numRef>
              <c:f>'BÌNH QUÂN'!$I$57:$I$59</c:f>
            </c:numRef>
          </c:val>
          <c:extLst>
            <c:ext xmlns:c16="http://schemas.microsoft.com/office/drawing/2014/chart" uri="{C3380CC4-5D6E-409C-BE32-E72D297353CC}">
              <c16:uniqueId val="{00000006-F958-46F5-9DB9-A7D92F99AFC7}"/>
            </c:ext>
          </c:extLst>
        </c:ser>
        <c:ser>
          <c:idx val="7"/>
          <c:order val="7"/>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QUÂN'!$B$57:$B$59</c:f>
              <c:strCache>
                <c:ptCount val="3"/>
                <c:pt idx="0">
                  <c:v>Toàn tỉnh</c:v>
                </c:pt>
                <c:pt idx="1">
                  <c:v>Khối Tỉnh</c:v>
                </c:pt>
                <c:pt idx="2">
                  <c:v>Khối Huyện</c:v>
                </c:pt>
              </c:strCache>
            </c:strRef>
          </c:cat>
          <c:val>
            <c:numRef>
              <c:f>'BÌNH QUÂN'!$J$57:$J$59</c:f>
            </c:numRef>
          </c:val>
          <c:extLst>
            <c:ext xmlns:c16="http://schemas.microsoft.com/office/drawing/2014/chart" uri="{C3380CC4-5D6E-409C-BE32-E72D297353CC}">
              <c16:uniqueId val="{00000007-F958-46F5-9DB9-A7D92F99AFC7}"/>
            </c:ext>
          </c:extLst>
        </c:ser>
        <c:ser>
          <c:idx val="8"/>
          <c:order val="8"/>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QUÂN'!$B$57:$B$59</c:f>
              <c:strCache>
                <c:ptCount val="3"/>
                <c:pt idx="0">
                  <c:v>Toàn tỉnh</c:v>
                </c:pt>
                <c:pt idx="1">
                  <c:v>Khối Tỉnh</c:v>
                </c:pt>
                <c:pt idx="2">
                  <c:v>Khối Huyện</c:v>
                </c:pt>
              </c:strCache>
            </c:strRef>
          </c:cat>
          <c:val>
            <c:numRef>
              <c:f>'BÌNH QUÂN'!$K$57:$K$59</c:f>
              <c:numCache>
                <c:formatCode>General</c:formatCode>
                <c:ptCount val="3"/>
                <c:pt idx="0">
                  <c:v>55.27</c:v>
                </c:pt>
                <c:pt idx="1">
                  <c:v>59.83</c:v>
                </c:pt>
                <c:pt idx="2">
                  <c:v>44.88</c:v>
                </c:pt>
              </c:numCache>
            </c:numRef>
          </c:val>
          <c:extLst>
            <c:ext xmlns:c16="http://schemas.microsoft.com/office/drawing/2014/chart" uri="{C3380CC4-5D6E-409C-BE32-E72D297353CC}">
              <c16:uniqueId val="{00000008-F958-46F5-9DB9-A7D92F99AFC7}"/>
            </c:ext>
          </c:extLst>
        </c:ser>
        <c:dLbls>
          <c:dLblPos val="outEnd"/>
          <c:showLegendKey val="0"/>
          <c:showVal val="1"/>
          <c:showCatName val="0"/>
          <c:showSerName val="0"/>
          <c:showPercent val="0"/>
          <c:showBubbleSize val="0"/>
        </c:dLbls>
        <c:gapWidth val="219"/>
        <c:overlap val="-27"/>
        <c:axId val="79494528"/>
        <c:axId val="79697024"/>
      </c:barChart>
      <c:catAx>
        <c:axId val="7949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70C0"/>
                </a:solidFill>
                <a:latin typeface="+mn-lt"/>
                <a:ea typeface="+mn-ea"/>
                <a:cs typeface="+mn-cs"/>
              </a:defRPr>
            </a:pPr>
            <a:endParaRPr lang="vi-VN"/>
          </a:p>
        </c:txPr>
        <c:crossAx val="79697024"/>
        <c:crosses val="autoZero"/>
        <c:auto val="1"/>
        <c:lblAlgn val="ctr"/>
        <c:lblOffset val="100"/>
        <c:noMultiLvlLbl val="0"/>
      </c:catAx>
      <c:valAx>
        <c:axId val="79697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vi-VN"/>
          </a:p>
        </c:txPr>
        <c:crossAx val="79494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rgbClr val="0070C0"/>
                </a:solidFill>
                <a:latin typeface="Times New Roman" panose="02020603050405020304" pitchFamily="18" charset="0"/>
                <a:ea typeface="+mn-ea"/>
                <a:cs typeface="Times New Roman" panose="02020603050405020304" pitchFamily="18" charset="0"/>
              </a:defRPr>
            </a:pPr>
            <a:r>
              <a:rPr lang="en-US" sz="2800" b="1">
                <a:solidFill>
                  <a:srgbClr val="0070C0"/>
                </a:solidFill>
                <a:latin typeface="Times New Roman" panose="02020603050405020304" pitchFamily="18" charset="0"/>
                <a:cs typeface="Times New Roman" panose="02020603050405020304" pitchFamily="18" charset="0"/>
              </a:rPr>
              <a:t>Tỷ</a:t>
            </a:r>
            <a:r>
              <a:rPr lang="en-US" sz="2800" b="1" baseline="0">
                <a:solidFill>
                  <a:srgbClr val="0070C0"/>
                </a:solidFill>
                <a:latin typeface="Times New Roman" panose="02020603050405020304" pitchFamily="18" charset="0"/>
                <a:cs typeface="Times New Roman" panose="02020603050405020304" pitchFamily="18" charset="0"/>
              </a:rPr>
              <a:t> lệ giải ngân chung (%) của tỉnh theo nguồn vốn</a:t>
            </a:r>
            <a:endParaRPr lang="en-US" sz="2800" b="1">
              <a:solidFill>
                <a:srgbClr val="0070C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800" b="1" i="0" u="none" strike="noStrike" kern="1200" spc="0" baseline="0">
              <a:solidFill>
                <a:srgbClr val="0070C0"/>
              </a:solidFill>
              <a:latin typeface="Times New Roman" panose="02020603050405020304" pitchFamily="18" charset="0"/>
              <a:ea typeface="+mn-ea"/>
              <a:cs typeface="Times New Roman" panose="02020603050405020304" pitchFamily="18" charset="0"/>
            </a:defRPr>
          </a:pPr>
          <a:endParaRPr lang="vi-VN"/>
        </a:p>
      </c:txPr>
    </c:title>
    <c:autoTitleDeleted val="0"/>
    <c:plotArea>
      <c:layout/>
      <c:barChart>
        <c:barDir val="col"/>
        <c:grouping val="clustered"/>
        <c:varyColors val="0"/>
        <c:ser>
          <c:idx val="0"/>
          <c:order val="0"/>
          <c:tx>
            <c:strRef>
              <c:f>'BÌNH QUÂN'!$B$46</c:f>
              <c:strCache>
                <c:ptCount val="1"/>
                <c:pt idx="0">
                  <c:v>Vốn NST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'BÌNH QUÂN'!$C$46:$K$46</c:f>
              <c:numCache>
                <c:formatCode>#.000</c:formatCode>
                <c:ptCount val="1"/>
                <c:pt idx="0">
                  <c:v>53.26</c:v>
                </c:pt>
              </c:numCache>
            </c:numRef>
          </c:val>
          <c:extLst>
            <c:ext xmlns:c16="http://schemas.microsoft.com/office/drawing/2014/chart" uri="{C3380CC4-5D6E-409C-BE32-E72D297353CC}">
              <c16:uniqueId val="{00000000-1AC7-4278-BF6D-749A9D71F59F}"/>
            </c:ext>
          </c:extLst>
        </c:ser>
        <c:ser>
          <c:idx val="1"/>
          <c:order val="1"/>
          <c:tx>
            <c:strRef>
              <c:f>'BÌNH QUÂN'!$B$47</c:f>
              <c:strCache>
                <c:ptCount val="1"/>
                <c:pt idx="0">
                  <c:v>Vốn NSTW hỗ trợ</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'BÌNH QUÂN'!$C$47:$K$47</c:f>
              <c:numCache>
                <c:formatCode>#.000</c:formatCode>
                <c:ptCount val="1"/>
                <c:pt idx="0">
                  <c:v>67.099999999999994</c:v>
                </c:pt>
              </c:numCache>
            </c:numRef>
          </c:val>
          <c:extLst>
            <c:ext xmlns:c16="http://schemas.microsoft.com/office/drawing/2014/chart" uri="{C3380CC4-5D6E-409C-BE32-E72D297353CC}">
              <c16:uniqueId val="{00000001-1AC7-4278-BF6D-749A9D71F59F}"/>
            </c:ext>
          </c:extLst>
        </c:ser>
        <c:ser>
          <c:idx val="2"/>
          <c:order val="2"/>
          <c:tx>
            <c:strRef>
              <c:f>'BÌNH QUÂN'!$B$48</c:f>
              <c:strCache>
                <c:ptCount val="1"/>
                <c:pt idx="0">
                  <c:v>Vốn trung ương hỗ trợ khắc phục hậu quả thiên tai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'BÌNH QUÂN'!$C$48:$K$48</c:f>
              <c:numCache>
                <c:formatCode>#.000</c:formatCode>
                <c:ptCount val="1"/>
                <c:pt idx="0">
                  <c:v>47.42</c:v>
                </c:pt>
              </c:numCache>
            </c:numRef>
          </c:val>
          <c:extLst>
            <c:ext xmlns:c16="http://schemas.microsoft.com/office/drawing/2014/chart" uri="{C3380CC4-5D6E-409C-BE32-E72D297353CC}">
              <c16:uniqueId val="{00000002-1AC7-4278-BF6D-749A9D71F59F}"/>
            </c:ext>
          </c:extLst>
        </c:ser>
        <c:ser>
          <c:idx val="3"/>
          <c:order val="3"/>
          <c:tx>
            <c:strRef>
              <c:f>'BÌNH QUÂN'!$B$49</c:f>
              <c:strCache>
                <c:ptCount val="1"/>
                <c:pt idx="0">
                  <c:v>Vốn Chương trình MTQG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'BÌNH QUÂN'!$C$49:$K$49</c:f>
              <c:numCache>
                <c:formatCode>#.000</c:formatCode>
                <c:ptCount val="1"/>
                <c:pt idx="0">
                  <c:v>12.2</c:v>
                </c:pt>
              </c:numCache>
            </c:numRef>
          </c:val>
          <c:extLst>
            <c:ext xmlns:c16="http://schemas.microsoft.com/office/drawing/2014/chart" uri="{C3380CC4-5D6E-409C-BE32-E72D297353CC}">
              <c16:uniqueId val="{00000003-1AC7-4278-BF6D-749A9D71F59F}"/>
            </c:ext>
          </c:extLst>
        </c:ser>
        <c:ser>
          <c:idx val="4"/>
          <c:order val="4"/>
          <c:tx>
            <c:strRef>
              <c:f>'BÌNH QUÂN'!$B$50</c:f>
              <c:strCache>
                <c:ptCount val="1"/>
                <c:pt idx="0">
                  <c:v>Vốn nước ngoài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'BÌNH QUÂN'!$C$50:$K$50</c:f>
              <c:numCache>
                <c:formatCode>#.000</c:formatCode>
                <c:ptCount val="1"/>
                <c:pt idx="0">
                  <c:v>14.92</c:v>
                </c:pt>
              </c:numCache>
            </c:numRef>
          </c:val>
          <c:extLst>
            <c:ext xmlns:c16="http://schemas.microsoft.com/office/drawing/2014/chart" uri="{C3380CC4-5D6E-409C-BE32-E72D297353CC}">
              <c16:uniqueId val="{00000004-1AC7-4278-BF6D-749A9D71F59F}"/>
            </c:ext>
          </c:extLst>
        </c:ser>
        <c:dLbls>
          <c:dLblPos val="outEnd"/>
          <c:showLegendKey val="0"/>
          <c:showVal val="1"/>
          <c:showCatName val="0"/>
          <c:showSerName val="0"/>
          <c:showPercent val="0"/>
          <c:showBubbleSize val="0"/>
        </c:dLbls>
        <c:gapWidth val="219"/>
        <c:overlap val="-27"/>
        <c:axId val="79151872"/>
        <c:axId val="79153408"/>
      </c:barChart>
      <c:catAx>
        <c:axId val="7915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vi-VN"/>
          </a:p>
        </c:txPr>
        <c:crossAx val="79153408"/>
        <c:crosses val="autoZero"/>
        <c:auto val="1"/>
        <c:lblAlgn val="ctr"/>
        <c:lblOffset val="100"/>
        <c:noMultiLvlLbl val="0"/>
      </c:catAx>
      <c:valAx>
        <c:axId val="791534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vi-VN"/>
          </a:p>
        </c:txPr>
        <c:crossAx val="7915187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legendEntry>
      <c:legendEntry>
        <c:idx val="3"/>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legendEntry>
      <c:legendEntry>
        <c:idx val="4"/>
        <c:txPr>
          <a:bodyPr rot="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vi-VN"/>
          </a:p>
        </c:txPr>
      </c:legendEntry>
      <c:layout>
        <c:manualLayout>
          <c:xMode val="edge"/>
          <c:yMode val="edge"/>
          <c:x val="0.66472634439963274"/>
          <c:y val="0.15690768382015854"/>
          <c:w val="0.32236001666232261"/>
          <c:h val="0.8137157005004009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vi-VN"/>
        </a:p>
      </c:txPr>
    </c:legend>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rgbClr val="0070C0"/>
                </a:solidFill>
                <a:latin typeface="+mn-lt"/>
                <a:ea typeface="+mn-ea"/>
                <a:cs typeface="+mn-cs"/>
              </a:defRPr>
            </a:pPr>
            <a:r>
              <a:rPr lang="en-US" sz="2800" b="1" i="0" baseline="0" dirty="0" err="1">
                <a:solidFill>
                  <a:srgbClr val="0070C0"/>
                </a:solidFill>
                <a:effectLst/>
              </a:rPr>
              <a:t>Tỷ</a:t>
            </a:r>
            <a:r>
              <a:rPr lang="en-US" sz="2800" b="1" i="0" baseline="0" dirty="0">
                <a:solidFill>
                  <a:srgbClr val="0070C0"/>
                </a:solidFill>
                <a:effectLst/>
              </a:rPr>
              <a:t> </a:t>
            </a:r>
            <a:r>
              <a:rPr lang="en-US" sz="2800" b="1" i="0" baseline="0" dirty="0" err="1">
                <a:solidFill>
                  <a:srgbClr val="0070C0"/>
                </a:solidFill>
                <a:effectLst/>
              </a:rPr>
              <a:t>lệ</a:t>
            </a:r>
            <a:r>
              <a:rPr lang="en-US" sz="2800" b="1" i="0" baseline="0" dirty="0">
                <a:solidFill>
                  <a:srgbClr val="0070C0"/>
                </a:solidFill>
                <a:effectLst/>
              </a:rPr>
              <a:t> </a:t>
            </a:r>
            <a:r>
              <a:rPr lang="en-US" sz="2800" b="1" i="0" baseline="0" dirty="0" err="1">
                <a:solidFill>
                  <a:srgbClr val="0070C0"/>
                </a:solidFill>
                <a:effectLst/>
              </a:rPr>
              <a:t>giải</a:t>
            </a:r>
            <a:r>
              <a:rPr lang="en-US" sz="2800" b="1" i="0" baseline="0" dirty="0">
                <a:solidFill>
                  <a:srgbClr val="0070C0"/>
                </a:solidFill>
                <a:effectLst/>
              </a:rPr>
              <a:t> </a:t>
            </a:r>
            <a:r>
              <a:rPr lang="en-US" sz="2800" b="1" i="0" baseline="0" dirty="0" err="1">
                <a:solidFill>
                  <a:srgbClr val="0070C0"/>
                </a:solidFill>
                <a:effectLst/>
              </a:rPr>
              <a:t>ngân</a:t>
            </a:r>
            <a:r>
              <a:rPr lang="en-US" sz="2800" b="1" i="0" baseline="0" dirty="0">
                <a:solidFill>
                  <a:srgbClr val="0070C0"/>
                </a:solidFill>
                <a:effectLst/>
              </a:rPr>
              <a:t> (%) </a:t>
            </a:r>
            <a:r>
              <a:rPr lang="en-US" sz="2800" b="1" i="0" baseline="0" dirty="0" err="1">
                <a:solidFill>
                  <a:srgbClr val="0070C0"/>
                </a:solidFill>
                <a:effectLst/>
              </a:rPr>
              <a:t>các</a:t>
            </a:r>
            <a:r>
              <a:rPr lang="en-US" sz="2800" b="1" i="0" baseline="0" dirty="0">
                <a:solidFill>
                  <a:srgbClr val="0070C0"/>
                </a:solidFill>
                <a:effectLst/>
              </a:rPr>
              <a:t> </a:t>
            </a:r>
            <a:r>
              <a:rPr lang="en-US" sz="2800" b="1" i="0" baseline="0" dirty="0" err="1">
                <a:solidFill>
                  <a:srgbClr val="0070C0"/>
                </a:solidFill>
                <a:effectLst/>
              </a:rPr>
              <a:t>huyện</a:t>
            </a:r>
            <a:r>
              <a:rPr lang="en-US" sz="2800" b="1" i="0" baseline="0" dirty="0">
                <a:solidFill>
                  <a:srgbClr val="0070C0"/>
                </a:solidFill>
                <a:effectLst/>
              </a:rPr>
              <a:t>, </a:t>
            </a:r>
            <a:r>
              <a:rPr lang="en-US" sz="2800" b="1" i="0" baseline="0" dirty="0" err="1">
                <a:solidFill>
                  <a:srgbClr val="0070C0"/>
                </a:solidFill>
                <a:effectLst/>
              </a:rPr>
              <a:t>thị</a:t>
            </a:r>
            <a:r>
              <a:rPr lang="en-US" sz="2800" b="1" i="0" baseline="0" dirty="0">
                <a:solidFill>
                  <a:srgbClr val="0070C0"/>
                </a:solidFill>
                <a:effectLst/>
              </a:rPr>
              <a:t> </a:t>
            </a:r>
            <a:r>
              <a:rPr lang="en-US" sz="2800" b="1" i="0" baseline="0" dirty="0" err="1">
                <a:solidFill>
                  <a:srgbClr val="0070C0"/>
                </a:solidFill>
                <a:effectLst/>
              </a:rPr>
              <a:t>xã</a:t>
            </a:r>
            <a:r>
              <a:rPr lang="en-US" sz="2800" b="1" i="0" baseline="0" dirty="0">
                <a:solidFill>
                  <a:srgbClr val="0070C0"/>
                </a:solidFill>
                <a:effectLst/>
              </a:rPr>
              <a:t>, </a:t>
            </a:r>
            <a:r>
              <a:rPr lang="en-US" sz="2800" b="1" i="0" baseline="0" dirty="0" err="1">
                <a:solidFill>
                  <a:srgbClr val="0070C0"/>
                </a:solidFill>
                <a:effectLst/>
              </a:rPr>
              <a:t>thành</a:t>
            </a:r>
            <a:r>
              <a:rPr lang="en-US" sz="2800" b="1" i="0" baseline="0" dirty="0">
                <a:solidFill>
                  <a:srgbClr val="0070C0"/>
                </a:solidFill>
                <a:effectLst/>
              </a:rPr>
              <a:t> </a:t>
            </a:r>
            <a:r>
              <a:rPr lang="en-US" sz="2800" b="1" i="0" baseline="0" dirty="0" err="1">
                <a:solidFill>
                  <a:srgbClr val="0070C0"/>
                </a:solidFill>
                <a:effectLst/>
              </a:rPr>
              <a:t>phố</a:t>
            </a:r>
            <a:br>
              <a:rPr lang="en-US" sz="2800" b="1" i="0" baseline="0" dirty="0">
                <a:solidFill>
                  <a:srgbClr val="0070C0"/>
                </a:solidFill>
                <a:effectLst/>
              </a:rPr>
            </a:br>
            <a:r>
              <a:rPr lang="en-US" sz="2800" b="1" i="0" baseline="0" dirty="0">
                <a:solidFill>
                  <a:srgbClr val="0070C0"/>
                </a:solidFill>
                <a:effectLst/>
              </a:rPr>
              <a:t>(bao </a:t>
            </a:r>
            <a:r>
              <a:rPr lang="en-US" sz="2800" b="1" i="0" baseline="0" dirty="0" err="1">
                <a:solidFill>
                  <a:srgbClr val="0070C0"/>
                </a:solidFill>
                <a:effectLst/>
              </a:rPr>
              <a:t>gồm</a:t>
            </a:r>
            <a:r>
              <a:rPr lang="en-US" sz="2800" b="1" i="0" baseline="0" dirty="0">
                <a:solidFill>
                  <a:srgbClr val="0070C0"/>
                </a:solidFill>
                <a:effectLst/>
              </a:rPr>
              <a:t> </a:t>
            </a:r>
            <a:r>
              <a:rPr lang="en-US" sz="2800" b="1" i="0" baseline="0" dirty="0" err="1">
                <a:solidFill>
                  <a:srgbClr val="0070C0"/>
                </a:solidFill>
                <a:effectLst/>
              </a:rPr>
              <a:t>ngân</a:t>
            </a:r>
            <a:r>
              <a:rPr lang="en-US" sz="2800" b="1" i="0" baseline="0" dirty="0">
                <a:solidFill>
                  <a:srgbClr val="0070C0"/>
                </a:solidFill>
                <a:effectLst/>
              </a:rPr>
              <a:t> </a:t>
            </a:r>
            <a:r>
              <a:rPr lang="en-US" sz="2800" b="1" i="0" baseline="0" dirty="0" err="1">
                <a:solidFill>
                  <a:srgbClr val="0070C0"/>
                </a:solidFill>
                <a:effectLst/>
              </a:rPr>
              <a:t>sách</a:t>
            </a:r>
            <a:r>
              <a:rPr lang="en-US" sz="2800" b="1" i="0" baseline="0" dirty="0">
                <a:solidFill>
                  <a:srgbClr val="0070C0"/>
                </a:solidFill>
                <a:effectLst/>
              </a:rPr>
              <a:t> </a:t>
            </a:r>
            <a:r>
              <a:rPr lang="en-US" sz="2800" b="1" i="0" baseline="0" dirty="0" err="1">
                <a:solidFill>
                  <a:srgbClr val="0070C0"/>
                </a:solidFill>
                <a:effectLst/>
              </a:rPr>
              <a:t>tỉnh</a:t>
            </a:r>
            <a:r>
              <a:rPr lang="en-US" sz="2800" b="1" i="0" baseline="0" dirty="0">
                <a:solidFill>
                  <a:srgbClr val="0070C0"/>
                </a:solidFill>
                <a:effectLst/>
              </a:rPr>
              <a:t> </a:t>
            </a:r>
            <a:r>
              <a:rPr lang="en-US" sz="2800" b="1" i="0" baseline="0" dirty="0" err="1">
                <a:solidFill>
                  <a:srgbClr val="0070C0"/>
                </a:solidFill>
                <a:effectLst/>
              </a:rPr>
              <a:t>hỗ</a:t>
            </a:r>
            <a:r>
              <a:rPr lang="en-US" sz="2800" b="1" i="0" baseline="0" dirty="0">
                <a:solidFill>
                  <a:srgbClr val="0070C0"/>
                </a:solidFill>
                <a:effectLst/>
              </a:rPr>
              <a:t> </a:t>
            </a:r>
            <a:r>
              <a:rPr lang="en-US" sz="2800" b="1" i="0" baseline="0" dirty="0" err="1">
                <a:solidFill>
                  <a:srgbClr val="0070C0"/>
                </a:solidFill>
                <a:effectLst/>
              </a:rPr>
              <a:t>trợ</a:t>
            </a:r>
            <a:r>
              <a:rPr lang="en-US" sz="2800" b="1" i="0" baseline="0" dirty="0">
                <a:solidFill>
                  <a:srgbClr val="0070C0"/>
                </a:solidFill>
                <a:effectLst/>
              </a:rPr>
              <a:t> + </a:t>
            </a:r>
            <a:r>
              <a:rPr lang="en-US" sz="2800" b="1" i="0" baseline="0" dirty="0" err="1">
                <a:solidFill>
                  <a:srgbClr val="0070C0"/>
                </a:solidFill>
                <a:effectLst/>
              </a:rPr>
              <a:t>ngân</a:t>
            </a:r>
            <a:r>
              <a:rPr lang="en-US" sz="2800" b="1" i="0" baseline="0" dirty="0">
                <a:solidFill>
                  <a:srgbClr val="0070C0"/>
                </a:solidFill>
                <a:effectLst/>
              </a:rPr>
              <a:t> </a:t>
            </a:r>
            <a:r>
              <a:rPr lang="en-US" sz="2800" b="1" i="0" baseline="0" dirty="0" err="1">
                <a:solidFill>
                  <a:srgbClr val="0070C0"/>
                </a:solidFill>
                <a:effectLst/>
              </a:rPr>
              <a:t>sách</a:t>
            </a:r>
            <a:r>
              <a:rPr lang="en-US" sz="2800" b="1" i="0" baseline="0" dirty="0">
                <a:solidFill>
                  <a:srgbClr val="0070C0"/>
                </a:solidFill>
                <a:effectLst/>
              </a:rPr>
              <a:t> </a:t>
            </a:r>
            <a:r>
              <a:rPr lang="en-US" sz="2800" b="1" i="0" baseline="0" dirty="0" err="1">
                <a:solidFill>
                  <a:srgbClr val="0070C0"/>
                </a:solidFill>
                <a:effectLst/>
              </a:rPr>
              <a:t>cấp</a:t>
            </a:r>
            <a:r>
              <a:rPr lang="en-US" sz="2800" b="1" i="0" baseline="0" dirty="0">
                <a:solidFill>
                  <a:srgbClr val="0070C0"/>
                </a:solidFill>
                <a:effectLst/>
              </a:rPr>
              <a:t> </a:t>
            </a:r>
            <a:r>
              <a:rPr lang="en-US" sz="2800" b="1" i="0" baseline="0" dirty="0" err="1">
                <a:solidFill>
                  <a:srgbClr val="0070C0"/>
                </a:solidFill>
                <a:effectLst/>
              </a:rPr>
              <a:t>huyện</a:t>
            </a:r>
            <a:r>
              <a:rPr lang="en-US" sz="2800" b="1" i="0" baseline="0" dirty="0">
                <a:solidFill>
                  <a:srgbClr val="0070C0"/>
                </a:solidFill>
                <a:effectLst/>
              </a:rPr>
              <a:t>)</a:t>
            </a:r>
            <a:r>
              <a:rPr lang="en-US" sz="2800" b="0" i="0" baseline="0" dirty="0">
                <a:solidFill>
                  <a:srgbClr val="0070C0"/>
                </a:solidFill>
                <a:effectLst/>
              </a:rPr>
              <a:t> </a:t>
            </a:r>
            <a:endParaRPr lang="en-US" sz="2800" dirty="0">
              <a:solidFill>
                <a:srgbClr val="0070C0"/>
              </a:solidFill>
              <a:effectLst/>
            </a:endParaRPr>
          </a:p>
        </c:rich>
      </c:tx>
      <c:layout>
        <c:manualLayout>
          <c:xMode val="edge"/>
          <c:yMode val="edge"/>
          <c:x val="0.12773583947167894"/>
          <c:y val="9.8039234606923462E-3"/>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rgbClr val="0070C0"/>
              </a:solidFill>
              <a:latin typeface="+mn-lt"/>
              <a:ea typeface="+mn-ea"/>
              <a:cs typeface="+mn-cs"/>
            </a:defRPr>
          </a:pPr>
          <a:endParaRPr lang="vi-VN"/>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QUÂN'!$B$28:$B$38</c:f>
              <c:strCache>
                <c:ptCount val="11"/>
                <c:pt idx="0">
                  <c:v>UBND TP Quy Nhơn</c:v>
                </c:pt>
                <c:pt idx="1">
                  <c:v>UBND thị xã An Nhơn</c:v>
                </c:pt>
                <c:pt idx="2">
                  <c:v>UBND thị xã Hoài Nhơn</c:v>
                </c:pt>
                <c:pt idx="3">
                  <c:v>UBND huyện Tuy Phước</c:v>
                </c:pt>
                <c:pt idx="4">
                  <c:v>UBND huyện Phù Cát</c:v>
                </c:pt>
                <c:pt idx="5">
                  <c:v>UBND huyện Phù Mỹ</c:v>
                </c:pt>
                <c:pt idx="6">
                  <c:v>UBND huyện Tây Sơn</c:v>
                </c:pt>
                <c:pt idx="7">
                  <c:v>UBND huyện Hoài Ân</c:v>
                </c:pt>
                <c:pt idx="8">
                  <c:v>UBND huyện Vân Canh</c:v>
                </c:pt>
                <c:pt idx="9">
                  <c:v>UBND huyện Vĩnh Thạnh</c:v>
                </c:pt>
                <c:pt idx="10">
                  <c:v>UBND huyện An Lão</c:v>
                </c:pt>
              </c:strCache>
            </c:strRef>
          </c:cat>
          <c:val>
            <c:numRef>
              <c:f>'BÌNH QUÂN'!$C$28:$C$38</c:f>
            </c:numRef>
          </c:val>
          <c:extLst>
            <c:ext xmlns:c16="http://schemas.microsoft.com/office/drawing/2014/chart" uri="{C3380CC4-5D6E-409C-BE32-E72D297353CC}">
              <c16:uniqueId val="{00000000-0CAD-4636-A753-D6A77E685264}"/>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QUÂN'!$B$28:$B$38</c:f>
              <c:strCache>
                <c:ptCount val="11"/>
                <c:pt idx="0">
                  <c:v>UBND TP Quy Nhơn</c:v>
                </c:pt>
                <c:pt idx="1">
                  <c:v>UBND thị xã An Nhơn</c:v>
                </c:pt>
                <c:pt idx="2">
                  <c:v>UBND thị xã Hoài Nhơn</c:v>
                </c:pt>
                <c:pt idx="3">
                  <c:v>UBND huyện Tuy Phước</c:v>
                </c:pt>
                <c:pt idx="4">
                  <c:v>UBND huyện Phù Cát</c:v>
                </c:pt>
                <c:pt idx="5">
                  <c:v>UBND huyện Phù Mỹ</c:v>
                </c:pt>
                <c:pt idx="6">
                  <c:v>UBND huyện Tây Sơn</c:v>
                </c:pt>
                <c:pt idx="7">
                  <c:v>UBND huyện Hoài Ân</c:v>
                </c:pt>
                <c:pt idx="8">
                  <c:v>UBND huyện Vân Canh</c:v>
                </c:pt>
                <c:pt idx="9">
                  <c:v>UBND huyện Vĩnh Thạnh</c:v>
                </c:pt>
                <c:pt idx="10">
                  <c:v>UBND huyện An Lão</c:v>
                </c:pt>
              </c:strCache>
            </c:strRef>
          </c:cat>
          <c:val>
            <c:numRef>
              <c:f>'BÌNH QUÂN'!$D$28:$D$38</c:f>
            </c:numRef>
          </c:val>
          <c:extLst>
            <c:ext xmlns:c16="http://schemas.microsoft.com/office/drawing/2014/chart" uri="{C3380CC4-5D6E-409C-BE32-E72D297353CC}">
              <c16:uniqueId val="{00000001-0CAD-4636-A753-D6A77E685264}"/>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QUÂN'!$B$28:$B$38</c:f>
              <c:strCache>
                <c:ptCount val="11"/>
                <c:pt idx="0">
                  <c:v>UBND TP Quy Nhơn</c:v>
                </c:pt>
                <c:pt idx="1">
                  <c:v>UBND thị xã An Nhơn</c:v>
                </c:pt>
                <c:pt idx="2">
                  <c:v>UBND thị xã Hoài Nhơn</c:v>
                </c:pt>
                <c:pt idx="3">
                  <c:v>UBND huyện Tuy Phước</c:v>
                </c:pt>
                <c:pt idx="4">
                  <c:v>UBND huyện Phù Cát</c:v>
                </c:pt>
                <c:pt idx="5">
                  <c:v>UBND huyện Phù Mỹ</c:v>
                </c:pt>
                <c:pt idx="6">
                  <c:v>UBND huyện Tây Sơn</c:v>
                </c:pt>
                <c:pt idx="7">
                  <c:v>UBND huyện Hoài Ân</c:v>
                </c:pt>
                <c:pt idx="8">
                  <c:v>UBND huyện Vân Canh</c:v>
                </c:pt>
                <c:pt idx="9">
                  <c:v>UBND huyện Vĩnh Thạnh</c:v>
                </c:pt>
                <c:pt idx="10">
                  <c:v>UBND huyện An Lão</c:v>
                </c:pt>
              </c:strCache>
            </c:strRef>
          </c:cat>
          <c:val>
            <c:numRef>
              <c:f>'BÌNH QUÂN'!$E$28:$E$38</c:f>
            </c:numRef>
          </c:val>
          <c:extLst>
            <c:ext xmlns:c16="http://schemas.microsoft.com/office/drawing/2014/chart" uri="{C3380CC4-5D6E-409C-BE32-E72D297353CC}">
              <c16:uniqueId val="{00000002-0CAD-4636-A753-D6A77E685264}"/>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QUÂN'!$B$28:$B$38</c:f>
              <c:strCache>
                <c:ptCount val="11"/>
                <c:pt idx="0">
                  <c:v>UBND TP Quy Nhơn</c:v>
                </c:pt>
                <c:pt idx="1">
                  <c:v>UBND thị xã An Nhơn</c:v>
                </c:pt>
                <c:pt idx="2">
                  <c:v>UBND thị xã Hoài Nhơn</c:v>
                </c:pt>
                <c:pt idx="3">
                  <c:v>UBND huyện Tuy Phước</c:v>
                </c:pt>
                <c:pt idx="4">
                  <c:v>UBND huyện Phù Cát</c:v>
                </c:pt>
                <c:pt idx="5">
                  <c:v>UBND huyện Phù Mỹ</c:v>
                </c:pt>
                <c:pt idx="6">
                  <c:v>UBND huyện Tây Sơn</c:v>
                </c:pt>
                <c:pt idx="7">
                  <c:v>UBND huyện Hoài Ân</c:v>
                </c:pt>
                <c:pt idx="8">
                  <c:v>UBND huyện Vân Canh</c:v>
                </c:pt>
                <c:pt idx="9">
                  <c:v>UBND huyện Vĩnh Thạnh</c:v>
                </c:pt>
                <c:pt idx="10">
                  <c:v>UBND huyện An Lão</c:v>
                </c:pt>
              </c:strCache>
            </c:strRef>
          </c:cat>
          <c:val>
            <c:numRef>
              <c:f>'BÌNH QUÂN'!$F$28:$F$38</c:f>
            </c:numRef>
          </c:val>
          <c:extLst>
            <c:ext xmlns:c16="http://schemas.microsoft.com/office/drawing/2014/chart" uri="{C3380CC4-5D6E-409C-BE32-E72D297353CC}">
              <c16:uniqueId val="{00000003-0CAD-4636-A753-D6A77E685264}"/>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QUÂN'!$B$28:$B$38</c:f>
              <c:strCache>
                <c:ptCount val="11"/>
                <c:pt idx="0">
                  <c:v>UBND TP Quy Nhơn</c:v>
                </c:pt>
                <c:pt idx="1">
                  <c:v>UBND thị xã An Nhơn</c:v>
                </c:pt>
                <c:pt idx="2">
                  <c:v>UBND thị xã Hoài Nhơn</c:v>
                </c:pt>
                <c:pt idx="3">
                  <c:v>UBND huyện Tuy Phước</c:v>
                </c:pt>
                <c:pt idx="4">
                  <c:v>UBND huyện Phù Cát</c:v>
                </c:pt>
                <c:pt idx="5">
                  <c:v>UBND huyện Phù Mỹ</c:v>
                </c:pt>
                <c:pt idx="6">
                  <c:v>UBND huyện Tây Sơn</c:v>
                </c:pt>
                <c:pt idx="7">
                  <c:v>UBND huyện Hoài Ân</c:v>
                </c:pt>
                <c:pt idx="8">
                  <c:v>UBND huyện Vân Canh</c:v>
                </c:pt>
                <c:pt idx="9">
                  <c:v>UBND huyện Vĩnh Thạnh</c:v>
                </c:pt>
                <c:pt idx="10">
                  <c:v>UBND huyện An Lão</c:v>
                </c:pt>
              </c:strCache>
            </c:strRef>
          </c:cat>
          <c:val>
            <c:numRef>
              <c:f>'BÌNH QUÂN'!$G$28:$G$38</c:f>
            </c:numRef>
          </c:val>
          <c:extLst>
            <c:ext xmlns:c16="http://schemas.microsoft.com/office/drawing/2014/chart" uri="{C3380CC4-5D6E-409C-BE32-E72D297353CC}">
              <c16:uniqueId val="{00000004-0CAD-4636-A753-D6A77E685264}"/>
            </c:ext>
          </c:extLst>
        </c:ser>
        <c:ser>
          <c:idx val="5"/>
          <c:order val="5"/>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QUÂN'!$B$28:$B$38</c:f>
              <c:strCache>
                <c:ptCount val="11"/>
                <c:pt idx="0">
                  <c:v>UBND TP Quy Nhơn</c:v>
                </c:pt>
                <c:pt idx="1">
                  <c:v>UBND thị xã An Nhơn</c:v>
                </c:pt>
                <c:pt idx="2">
                  <c:v>UBND thị xã Hoài Nhơn</c:v>
                </c:pt>
                <c:pt idx="3">
                  <c:v>UBND huyện Tuy Phước</c:v>
                </c:pt>
                <c:pt idx="4">
                  <c:v>UBND huyện Phù Cát</c:v>
                </c:pt>
                <c:pt idx="5">
                  <c:v>UBND huyện Phù Mỹ</c:v>
                </c:pt>
                <c:pt idx="6">
                  <c:v>UBND huyện Tây Sơn</c:v>
                </c:pt>
                <c:pt idx="7">
                  <c:v>UBND huyện Hoài Ân</c:v>
                </c:pt>
                <c:pt idx="8">
                  <c:v>UBND huyện Vân Canh</c:v>
                </c:pt>
                <c:pt idx="9">
                  <c:v>UBND huyện Vĩnh Thạnh</c:v>
                </c:pt>
                <c:pt idx="10">
                  <c:v>UBND huyện An Lão</c:v>
                </c:pt>
              </c:strCache>
            </c:strRef>
          </c:cat>
          <c:val>
            <c:numRef>
              <c:f>'BÌNH QUÂN'!$H$28:$H$38</c:f>
            </c:numRef>
          </c:val>
          <c:extLst>
            <c:ext xmlns:c16="http://schemas.microsoft.com/office/drawing/2014/chart" uri="{C3380CC4-5D6E-409C-BE32-E72D297353CC}">
              <c16:uniqueId val="{00000005-0CAD-4636-A753-D6A77E685264}"/>
            </c:ext>
          </c:extLst>
        </c:ser>
        <c:ser>
          <c:idx val="6"/>
          <c:order val="6"/>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QUÂN'!$B$28:$B$38</c:f>
              <c:strCache>
                <c:ptCount val="11"/>
                <c:pt idx="0">
                  <c:v>UBND TP Quy Nhơn</c:v>
                </c:pt>
                <c:pt idx="1">
                  <c:v>UBND thị xã An Nhơn</c:v>
                </c:pt>
                <c:pt idx="2">
                  <c:v>UBND thị xã Hoài Nhơn</c:v>
                </c:pt>
                <c:pt idx="3">
                  <c:v>UBND huyện Tuy Phước</c:v>
                </c:pt>
                <c:pt idx="4">
                  <c:v>UBND huyện Phù Cát</c:v>
                </c:pt>
                <c:pt idx="5">
                  <c:v>UBND huyện Phù Mỹ</c:v>
                </c:pt>
                <c:pt idx="6">
                  <c:v>UBND huyện Tây Sơn</c:v>
                </c:pt>
                <c:pt idx="7">
                  <c:v>UBND huyện Hoài Ân</c:v>
                </c:pt>
                <c:pt idx="8">
                  <c:v>UBND huyện Vân Canh</c:v>
                </c:pt>
                <c:pt idx="9">
                  <c:v>UBND huyện Vĩnh Thạnh</c:v>
                </c:pt>
                <c:pt idx="10">
                  <c:v>UBND huyện An Lão</c:v>
                </c:pt>
              </c:strCache>
            </c:strRef>
          </c:cat>
          <c:val>
            <c:numRef>
              <c:f>'BÌNH QUÂN'!$I$28:$I$38</c:f>
            </c:numRef>
          </c:val>
          <c:extLst>
            <c:ext xmlns:c16="http://schemas.microsoft.com/office/drawing/2014/chart" uri="{C3380CC4-5D6E-409C-BE32-E72D297353CC}">
              <c16:uniqueId val="{00000006-0CAD-4636-A753-D6A77E685264}"/>
            </c:ext>
          </c:extLst>
        </c:ser>
        <c:ser>
          <c:idx val="7"/>
          <c:order val="7"/>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QUÂN'!$B$28:$B$38</c:f>
              <c:strCache>
                <c:ptCount val="11"/>
                <c:pt idx="0">
                  <c:v>UBND TP Quy Nhơn</c:v>
                </c:pt>
                <c:pt idx="1">
                  <c:v>UBND thị xã An Nhơn</c:v>
                </c:pt>
                <c:pt idx="2">
                  <c:v>UBND thị xã Hoài Nhơn</c:v>
                </c:pt>
                <c:pt idx="3">
                  <c:v>UBND huyện Tuy Phước</c:v>
                </c:pt>
                <c:pt idx="4">
                  <c:v>UBND huyện Phù Cát</c:v>
                </c:pt>
                <c:pt idx="5">
                  <c:v>UBND huyện Phù Mỹ</c:v>
                </c:pt>
                <c:pt idx="6">
                  <c:v>UBND huyện Tây Sơn</c:v>
                </c:pt>
                <c:pt idx="7">
                  <c:v>UBND huyện Hoài Ân</c:v>
                </c:pt>
                <c:pt idx="8">
                  <c:v>UBND huyện Vân Canh</c:v>
                </c:pt>
                <c:pt idx="9">
                  <c:v>UBND huyện Vĩnh Thạnh</c:v>
                </c:pt>
                <c:pt idx="10">
                  <c:v>UBND huyện An Lão</c:v>
                </c:pt>
              </c:strCache>
            </c:strRef>
          </c:cat>
          <c:val>
            <c:numRef>
              <c:f>'BÌNH QUÂN'!$J$28:$J$38</c:f>
            </c:numRef>
          </c:val>
          <c:extLst>
            <c:ext xmlns:c16="http://schemas.microsoft.com/office/drawing/2014/chart" uri="{C3380CC4-5D6E-409C-BE32-E72D297353CC}">
              <c16:uniqueId val="{00000007-0CAD-4636-A753-D6A77E685264}"/>
            </c:ext>
          </c:extLst>
        </c:ser>
        <c:ser>
          <c:idx val="8"/>
          <c:order val="8"/>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'BÌNH QUÂN'!$B$28:$B$38</c:f>
              <c:strCache>
                <c:ptCount val="11"/>
                <c:pt idx="0">
                  <c:v>UBND TP Quy Nhơn</c:v>
                </c:pt>
                <c:pt idx="1">
                  <c:v>UBND thị xã An Nhơn</c:v>
                </c:pt>
                <c:pt idx="2">
                  <c:v>UBND thị xã Hoài Nhơn</c:v>
                </c:pt>
                <c:pt idx="3">
                  <c:v>UBND huyện Tuy Phước</c:v>
                </c:pt>
                <c:pt idx="4">
                  <c:v>UBND huyện Phù Cát</c:v>
                </c:pt>
                <c:pt idx="5">
                  <c:v>UBND huyện Phù Mỹ</c:v>
                </c:pt>
                <c:pt idx="6">
                  <c:v>UBND huyện Tây Sơn</c:v>
                </c:pt>
                <c:pt idx="7">
                  <c:v>UBND huyện Hoài Ân</c:v>
                </c:pt>
                <c:pt idx="8">
                  <c:v>UBND huyện Vân Canh</c:v>
                </c:pt>
                <c:pt idx="9">
                  <c:v>UBND huyện Vĩnh Thạnh</c:v>
                </c:pt>
                <c:pt idx="10">
                  <c:v>UBND huyện An Lão</c:v>
                </c:pt>
              </c:strCache>
            </c:strRef>
          </c:cat>
          <c:val>
            <c:numRef>
              <c:f>'BÌNH QUÂN'!$K$28:$K$38</c:f>
              <c:numCache>
                <c:formatCode>#.000</c:formatCode>
                <c:ptCount val="11"/>
                <c:pt idx="0">
                  <c:v>45.001938134129951</c:v>
                </c:pt>
                <c:pt idx="1">
                  <c:v>35.840273682011635</c:v>
                </c:pt>
                <c:pt idx="2">
                  <c:v>57.20497480269492</c:v>
                </c:pt>
                <c:pt idx="3">
                  <c:v>44.239342333117662</c:v>
                </c:pt>
                <c:pt idx="4">
                  <c:v>67.934709531396393</c:v>
                </c:pt>
                <c:pt idx="5">
                  <c:v>49.201950218116501</c:v>
                </c:pt>
                <c:pt idx="6">
                  <c:v>78.508986130103537</c:v>
                </c:pt>
                <c:pt idx="7">
                  <c:v>77.183271653920343</c:v>
                </c:pt>
                <c:pt idx="8">
                  <c:v>33.516813570649461</c:v>
                </c:pt>
                <c:pt idx="9">
                  <c:v>40.672201640070803</c:v>
                </c:pt>
                <c:pt idx="10">
                  <c:v>19.175051176178801</c:v>
                </c:pt>
              </c:numCache>
            </c:numRef>
          </c:val>
          <c:extLst>
            <c:ext xmlns:c16="http://schemas.microsoft.com/office/drawing/2014/chart" uri="{C3380CC4-5D6E-409C-BE32-E72D297353CC}">
              <c16:uniqueId val="{00000008-0CAD-4636-A753-D6A77E685264}"/>
            </c:ext>
          </c:extLst>
        </c:ser>
        <c:dLbls>
          <c:dLblPos val="outEnd"/>
          <c:showLegendKey val="0"/>
          <c:showVal val="1"/>
          <c:showCatName val="0"/>
          <c:showSerName val="0"/>
          <c:showPercent val="0"/>
          <c:showBubbleSize val="0"/>
        </c:dLbls>
        <c:gapWidth val="219"/>
        <c:overlap val="-27"/>
        <c:axId val="85452672"/>
        <c:axId val="85454208"/>
      </c:barChart>
      <c:catAx>
        <c:axId val="8545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CC"/>
                </a:solidFill>
                <a:latin typeface="+mn-lt"/>
                <a:ea typeface="+mn-ea"/>
                <a:cs typeface="+mn-cs"/>
              </a:defRPr>
            </a:pPr>
            <a:endParaRPr lang="vi-VN"/>
          </a:p>
        </c:txPr>
        <c:crossAx val="85454208"/>
        <c:crosses val="autoZero"/>
        <c:auto val="1"/>
        <c:lblAlgn val="ctr"/>
        <c:lblOffset val="100"/>
        <c:noMultiLvlLbl val="0"/>
      </c:catAx>
      <c:valAx>
        <c:axId val="854542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vi-VN"/>
          </a:p>
        </c:txPr>
        <c:crossAx val="85452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B13A25BA-8A98-4EEA-8689-C0028DE6E2D9}" type="datetimeFigureOut">
              <a:rPr lang="en-US" smtClean="0"/>
              <a:t>11/6/2022</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0.54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6T15:30:16.29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769496F-9A71-4833-9730-4D2CD16F06D7}" type="datetimeFigureOut">
              <a:rPr lang="en-US" smtClean="0"/>
              <a:t>11/6/2022</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286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1" baseline="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7183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73663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500"/>
              </a:spcBef>
              <a:spcAft>
                <a:spcPts val="500"/>
              </a:spcAft>
            </a:pPr>
            <a:endParaRPr lang="en-US" sz="1800">
              <a:effectLst/>
              <a:latin typeface="VNI-Times"/>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4659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83236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65244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485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80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800">
                <a:solidFill>
                  <a:prstClr val="black"/>
                </a:solidFill>
                <a:latin typeface="Arial" panose="020B0604020202020204" pitchFamily="34" charset="0"/>
                <a:cs typeface="Arial" panose="020B0604020202020204" pitchFamily="34" charset="0"/>
              </a:rPr>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58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80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800">
                <a:solidFill>
                  <a:prstClr val="black"/>
                </a:solidFill>
                <a:latin typeface="Arial" panose="020B0604020202020204" pitchFamily="34" charset="0"/>
                <a:cs typeface="Arial" panose="020B0604020202020204" pitchFamily="34" charset="0"/>
              </a:rPr>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494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US" sz="1800">
              <a:solidFill>
                <a:prstClr val="black"/>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1800">
                <a:solidFill>
                  <a:prstClr val="black"/>
                </a:solidFill>
                <a:latin typeface="Arial" panose="020B0604020202020204" pitchFamily="34" charset="0"/>
                <a:cs typeface="Arial" panose="020B0604020202020204" pitchFamily="34" charset="0"/>
              </a:rPr>
              <a:t>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3459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2882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926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28827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028827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500"/>
              </a:spcBef>
              <a:spcAft>
                <a:spcPts val="500"/>
              </a:spcAft>
            </a:pPr>
            <a:endParaRPr lang="en-US" sz="1800">
              <a:effectLst/>
              <a:latin typeface="VNI-Times"/>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84895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04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8065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04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23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578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04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500"/>
              </a:spcAf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35</a:t>
            </a:fld>
            <a:endParaRPr lang="en-US"/>
          </a:p>
        </p:txBody>
      </p:sp>
    </p:spTree>
    <p:extLst>
      <p:ext uri="{BB962C8B-B14F-4D97-AF65-F5344CB8AC3E}">
        <p14:creationId xmlns:p14="http://schemas.microsoft.com/office/powerpoint/2010/main" val="339756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258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926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992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992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39</a:t>
            </a:fld>
            <a:endParaRPr lang="en-US"/>
          </a:p>
        </p:txBody>
      </p:sp>
    </p:spTree>
    <p:extLst>
      <p:ext uri="{BB962C8B-B14F-4D97-AF65-F5344CB8AC3E}">
        <p14:creationId xmlns:p14="http://schemas.microsoft.com/office/powerpoint/2010/main" val="433260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40</a:t>
            </a:fld>
            <a:endParaRPr lang="en-US"/>
          </a:p>
        </p:txBody>
      </p:sp>
    </p:spTree>
    <p:extLst>
      <p:ext uri="{BB962C8B-B14F-4D97-AF65-F5344CB8AC3E}">
        <p14:creationId xmlns:p14="http://schemas.microsoft.com/office/powerpoint/2010/main" val="433260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41</a:t>
            </a:fld>
            <a:endParaRPr lang="en-US"/>
          </a:p>
        </p:txBody>
      </p:sp>
    </p:spTree>
    <p:extLst>
      <p:ext uri="{BB962C8B-B14F-4D97-AF65-F5344CB8AC3E}">
        <p14:creationId xmlns:p14="http://schemas.microsoft.com/office/powerpoint/2010/main" val="433260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42</a:t>
            </a:fld>
            <a:endParaRPr lang="en-US"/>
          </a:p>
        </p:txBody>
      </p:sp>
    </p:spTree>
    <p:extLst>
      <p:ext uri="{BB962C8B-B14F-4D97-AF65-F5344CB8AC3E}">
        <p14:creationId xmlns:p14="http://schemas.microsoft.com/office/powerpoint/2010/main" val="433260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43</a:t>
            </a:fld>
            <a:endParaRPr lang="en-US"/>
          </a:p>
        </p:txBody>
      </p:sp>
    </p:spTree>
    <p:extLst>
      <p:ext uri="{BB962C8B-B14F-4D97-AF65-F5344CB8AC3E}">
        <p14:creationId xmlns:p14="http://schemas.microsoft.com/office/powerpoint/2010/main" val="1558082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44</a:t>
            </a:fld>
            <a:endParaRPr lang="en-US"/>
          </a:p>
        </p:txBody>
      </p:sp>
    </p:spTree>
    <p:extLst>
      <p:ext uri="{BB962C8B-B14F-4D97-AF65-F5344CB8AC3E}">
        <p14:creationId xmlns:p14="http://schemas.microsoft.com/office/powerpoint/2010/main" val="994212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45</a:t>
            </a:fld>
            <a:endParaRPr lang="en-US"/>
          </a:p>
        </p:txBody>
      </p:sp>
    </p:spTree>
    <p:extLst>
      <p:ext uri="{BB962C8B-B14F-4D97-AF65-F5344CB8AC3E}">
        <p14:creationId xmlns:p14="http://schemas.microsoft.com/office/powerpoint/2010/main" val="111413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1071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F1694E-3169-44A7-8401-E9E00CD4E967}" type="slidenum">
              <a:rPr lang="en-US" smtClean="0"/>
              <a:t>46</a:t>
            </a:fld>
            <a:endParaRPr lang="en-US"/>
          </a:p>
        </p:txBody>
      </p:sp>
    </p:spTree>
    <p:extLst>
      <p:ext uri="{BB962C8B-B14F-4D97-AF65-F5344CB8AC3E}">
        <p14:creationId xmlns:p14="http://schemas.microsoft.com/office/powerpoint/2010/main" val="87250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7088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7088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7088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7088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B4F1694E-3169-44A7-8401-E9E00CD4E96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7088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39056-A655-431C-B1EF-E65FA6F1D6D5}"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543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725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92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274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480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156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170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463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347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570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373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548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87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67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263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7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474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4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39056-A655-431C-B1EF-E65FA6F1D6D5}"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97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391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39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32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39056-A655-431C-B1EF-E65FA6F1D6D5}"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39056-A655-431C-B1EF-E65FA6F1D6D5}"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39056-A655-431C-B1EF-E65FA6F1D6D5}"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39056-A655-431C-B1EF-E65FA6F1D6D5}"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39056-A655-431C-B1EF-E65FA6F1D6D5}"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39056-A655-431C-B1EF-E65FA6F1D6D5}" type="datetimeFigureOut">
              <a:rPr lang="en-US" smtClean="0"/>
              <a:t>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54825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39056-A655-431C-B1EF-E65FA6F1D6D5}"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1221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customXml" Target="../ink/ink2.xml"/><Relationship Id="rId5"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customXml" Target="../ink/ink4.xml"/><Relationship Id="rId5" Type="http://schemas.openxmlformats.org/officeDocument/2006/relationships/image" Target="NUL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customXml" Target="../ink/ink6.xml"/><Relationship Id="rId5" Type="http://schemas.openxmlformats.org/officeDocument/2006/relationships/image" Target="../media/image200.png"/></Relationships>
</file>

<file path=ppt/slides/_rels/slide2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customXml" Target="../ink/ink8.xml"/><Relationship Id="rId5" Type="http://schemas.openxmlformats.org/officeDocument/2006/relationships/image" Target="../media/image20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chuyendoiso.binhdinh.gov.vn/"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TextBox 31">
            <a:extLst>
              <a:ext uri="{FF2B5EF4-FFF2-40B4-BE49-F238E27FC236}">
                <a16:creationId xmlns:a16="http://schemas.microsoft.com/office/drawing/2014/main" id="{22D4BA66-6232-5D91-A61F-F210815A937D}"/>
              </a:ext>
            </a:extLst>
          </p:cNvPr>
          <p:cNvSpPr txBox="1"/>
          <p:nvPr/>
        </p:nvSpPr>
        <p:spPr>
          <a:xfrm>
            <a:off x="3120730" y="288399"/>
            <a:ext cx="5950540" cy="116955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500" b="1" dirty="0">
                <a:solidFill>
                  <a:srgbClr val="FF0000"/>
                </a:solidFill>
                <a:latin typeface="Times New Roman" pitchFamily="18" charset="0"/>
                <a:cs typeface="Times New Roman" pitchFamily="18" charset="0"/>
              </a:rPr>
              <a:t>UBND TỈNH BÌNH ĐỊNH</a:t>
            </a:r>
          </a:p>
          <a:p>
            <a:pPr algn="ctr"/>
            <a:r>
              <a:rPr lang="en-US" sz="3500" b="1" dirty="0">
                <a:solidFill>
                  <a:srgbClr val="FF0000"/>
                </a:solidFill>
                <a:latin typeface="Times New Roman" pitchFamily="18" charset="0"/>
                <a:cs typeface="Times New Roman" pitchFamily="18" charset="0"/>
              </a:rPr>
              <a:t>SỞ KẾ HOẠCH VÀ ĐẦU TƯ</a:t>
            </a:r>
          </a:p>
        </p:txBody>
      </p:sp>
      <p:sp>
        <p:nvSpPr>
          <p:cNvPr id="12" name="TextBox 27">
            <a:extLst>
              <a:ext uri="{FF2B5EF4-FFF2-40B4-BE49-F238E27FC236}">
                <a16:creationId xmlns:a16="http://schemas.microsoft.com/office/drawing/2014/main" id="{5A3DCAC9-C389-CD84-3C84-E7EC9803EA7C}"/>
              </a:ext>
            </a:extLst>
          </p:cNvPr>
          <p:cNvSpPr txBox="1"/>
          <p:nvPr/>
        </p:nvSpPr>
        <p:spPr>
          <a:xfrm>
            <a:off x="1670972" y="2621086"/>
            <a:ext cx="8850056"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b="1" dirty="0">
                <a:solidFill>
                  <a:srgbClr val="FF0000"/>
                </a:solidFill>
                <a:latin typeface="Times New Roman" pitchFamily="18" charset="0"/>
                <a:cs typeface="Times New Roman" pitchFamily="18" charset="0"/>
              </a:rPr>
              <a:t>TÌNH HÌNH KINH TẾ - XÃ HỘI</a:t>
            </a:r>
          </a:p>
          <a:p>
            <a:pPr algn="ctr"/>
            <a:r>
              <a:rPr lang="en-US" sz="3300" b="1" dirty="0">
                <a:solidFill>
                  <a:srgbClr val="FF0000"/>
                </a:solidFill>
                <a:latin typeface="Times New Roman" pitchFamily="18" charset="0"/>
                <a:cs typeface="Times New Roman" pitchFamily="18" charset="0"/>
              </a:rPr>
              <a:t>TỈNH BÌNH ĐỊNH 10 THÁNG NĂM 2022 </a:t>
            </a:r>
          </a:p>
        </p:txBody>
      </p:sp>
      <p:sp>
        <p:nvSpPr>
          <p:cNvPr id="15" name="TextBox 28">
            <a:extLst>
              <a:ext uri="{FF2B5EF4-FFF2-40B4-BE49-F238E27FC236}">
                <a16:creationId xmlns:a16="http://schemas.microsoft.com/office/drawing/2014/main" id="{06FE7EDC-FD3E-BEFA-AC6A-ED2B3F4618A5}"/>
              </a:ext>
            </a:extLst>
          </p:cNvPr>
          <p:cNvSpPr txBox="1"/>
          <p:nvPr/>
        </p:nvSpPr>
        <p:spPr>
          <a:xfrm>
            <a:off x="3912704" y="5738191"/>
            <a:ext cx="4317207" cy="4770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1" i="1" dirty="0">
                <a:solidFill>
                  <a:srgbClr val="FF0000"/>
                </a:solidFill>
                <a:latin typeface="Times New Roman" pitchFamily="18" charset="0"/>
                <a:cs typeface="Times New Roman" pitchFamily="18" charset="0"/>
              </a:rPr>
              <a:t>Bình Định, </a:t>
            </a:r>
            <a:r>
              <a:rPr lang="en-US" sz="2500" b="1" i="1" dirty="0" err="1">
                <a:solidFill>
                  <a:srgbClr val="FF0000"/>
                </a:solidFill>
                <a:latin typeface="Times New Roman" pitchFamily="18" charset="0"/>
                <a:cs typeface="Times New Roman" pitchFamily="18" charset="0"/>
              </a:rPr>
              <a:t>tháng</a:t>
            </a:r>
            <a:r>
              <a:rPr lang="en-US" sz="2500" b="1" i="1" dirty="0">
                <a:solidFill>
                  <a:srgbClr val="FF0000"/>
                </a:solidFill>
                <a:latin typeface="Times New Roman" pitchFamily="18" charset="0"/>
                <a:cs typeface="Times New Roman" pitchFamily="18" charset="0"/>
              </a:rPr>
              <a:t> 11 </a:t>
            </a:r>
            <a:r>
              <a:rPr lang="en-US" sz="2500" b="1" i="1" dirty="0" err="1">
                <a:solidFill>
                  <a:srgbClr val="FF0000"/>
                </a:solidFill>
                <a:latin typeface="Times New Roman" pitchFamily="18" charset="0"/>
                <a:cs typeface="Times New Roman" pitchFamily="18" charset="0"/>
              </a:rPr>
              <a:t>năm</a:t>
            </a:r>
            <a:r>
              <a:rPr lang="en-US" sz="2500" b="1" i="1" dirty="0">
                <a:solidFill>
                  <a:srgbClr val="FF0000"/>
                </a:solidFill>
                <a:latin typeface="Times New Roman" pitchFamily="18" charset="0"/>
                <a:cs typeface="Times New Roman" pitchFamily="18" charset="0"/>
              </a:rPr>
              <a:t> 2022</a:t>
            </a:r>
          </a:p>
        </p:txBody>
      </p:sp>
    </p:spTree>
    <p:extLst>
      <p:ext uri="{BB962C8B-B14F-4D97-AF65-F5344CB8AC3E}">
        <p14:creationId xmlns:p14="http://schemas.microsoft.com/office/powerpoint/2010/main" val="1770736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DF8DC6BC-CB91-5D62-CC1D-89A77110E093}"/>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a:extLst>
              <a:ext uri="{FF2B5EF4-FFF2-40B4-BE49-F238E27FC236}">
                <a16:creationId xmlns:a16="http://schemas.microsoft.com/office/drawing/2014/main" id="{05CE468D-4928-B10A-7290-248854265286}"/>
              </a:ext>
            </a:extLst>
          </p:cNvPr>
          <p:cNvSpPr/>
          <p:nvPr/>
        </p:nvSpPr>
        <p:spPr>
          <a:xfrm>
            <a:off x="134399" y="185258"/>
            <a:ext cx="11516933" cy="523220"/>
          </a:xfrm>
          <a:prstGeom prst="rect">
            <a:avLst/>
          </a:prstGeom>
        </p:spPr>
        <p:txBody>
          <a:bodyPr wrap="square">
            <a:spAutoFit/>
          </a:bodyPr>
          <a:lstStyle/>
          <a:p>
            <a:pPr algn="just">
              <a:spcBef>
                <a:spcPts val="435"/>
              </a:spcBef>
              <a:buSzPct val="100000"/>
            </a:pPr>
            <a:r>
              <a:rPr lang="vi-VN" sz="2800" b="1" kern="0" spc="-10">
                <a:solidFill>
                  <a:prstClr val="black"/>
                </a:solidFill>
                <a:latin typeface="+mj-lt"/>
                <a:ea typeface="Times New Roman" panose="02020603050405020304" pitchFamily="18" charset="0"/>
              </a:rPr>
              <a:t>a) Sản xuất nông, lâm, thủy sản (tt) </a:t>
            </a:r>
            <a:endParaRPr lang="en-US" sz="2800" b="1" kern="0" spc="-10">
              <a:solidFill>
                <a:prstClr val="black"/>
              </a:solidFill>
              <a:latin typeface="+mj-lt"/>
              <a:ea typeface="Times New Roman" panose="02020603050405020304" pitchFamily="18" charset="0"/>
            </a:endParaRPr>
          </a:p>
        </p:txBody>
      </p:sp>
      <p:sp>
        <p:nvSpPr>
          <p:cNvPr id="17" name="TextBox 16">
            <a:extLst>
              <a:ext uri="{FF2B5EF4-FFF2-40B4-BE49-F238E27FC236}">
                <a16:creationId xmlns:a16="http://schemas.microsoft.com/office/drawing/2014/main" id="{81B1B787-D304-24EC-9C12-7CC8353168C8}"/>
              </a:ext>
            </a:extLst>
          </p:cNvPr>
          <p:cNvSpPr txBox="1"/>
          <p:nvPr/>
        </p:nvSpPr>
        <p:spPr>
          <a:xfrm>
            <a:off x="1454728" y="1138844"/>
            <a:ext cx="9725890" cy="584775"/>
          </a:xfrm>
          <a:prstGeom prst="rect">
            <a:avLst/>
          </a:prstGeom>
          <a:noFill/>
        </p:spPr>
        <p:txBody>
          <a:bodyPr wrap="square" rtlCol="0">
            <a:spAutoFit/>
          </a:bodyPr>
          <a:lstStyle/>
          <a:p>
            <a:r>
              <a:rPr lang="en-US" sz="3200" b="1" err="1">
                <a:solidFill>
                  <a:srgbClr val="960000"/>
                </a:solidFill>
                <a:latin typeface="Times New Roman" panose="02020603050405020304" pitchFamily="18" charset="0"/>
                <a:cs typeface="Times New Roman" panose="02020603050405020304" pitchFamily="18" charset="0"/>
              </a:rPr>
              <a:t>Sơ</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bộ</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Sản</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lượng</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một</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số</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cây</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trồng</a:t>
            </a:r>
            <a:r>
              <a:rPr lang="en-US" sz="3200" b="1">
                <a:solidFill>
                  <a:srgbClr val="960000"/>
                </a:solidFill>
                <a:latin typeface="Times New Roman" panose="02020603050405020304" pitchFamily="18" charset="0"/>
                <a:cs typeface="Times New Roman" panose="02020603050405020304" pitchFamily="18" charset="0"/>
              </a:rPr>
              <a:t> </a:t>
            </a:r>
            <a:r>
              <a:rPr lang="en-US" sz="3200" b="1" err="1">
                <a:solidFill>
                  <a:srgbClr val="960000"/>
                </a:solidFill>
                <a:latin typeface="Times New Roman" panose="02020603050405020304" pitchFamily="18" charset="0"/>
                <a:cs typeface="Times New Roman" panose="02020603050405020304" pitchFamily="18" charset="0"/>
              </a:rPr>
              <a:t>Vụ</a:t>
            </a:r>
            <a:r>
              <a:rPr lang="en-US" sz="3200" b="1">
                <a:solidFill>
                  <a:srgbClr val="960000"/>
                </a:solidFill>
                <a:latin typeface="Times New Roman" panose="02020603050405020304" pitchFamily="18" charset="0"/>
                <a:cs typeface="Times New Roman" panose="02020603050405020304" pitchFamily="18" charset="0"/>
              </a:rPr>
              <a:t> Mùa 2022</a:t>
            </a:r>
          </a:p>
        </p:txBody>
      </p:sp>
      <p:pic>
        <p:nvPicPr>
          <p:cNvPr id="6" name="Picture 5">
            <a:extLst>
              <a:ext uri="{FF2B5EF4-FFF2-40B4-BE49-F238E27FC236}">
                <a16:creationId xmlns:a16="http://schemas.microsoft.com/office/drawing/2014/main" id="{E212CB0E-054C-8EDE-7EC1-167E3B35F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21" y="1837190"/>
            <a:ext cx="10544962" cy="4379052"/>
          </a:xfrm>
          <a:prstGeom prst="rect">
            <a:avLst/>
          </a:prstGeom>
        </p:spPr>
      </p:pic>
    </p:spTree>
    <p:extLst>
      <p:ext uri="{BB962C8B-B14F-4D97-AF65-F5344CB8AC3E}">
        <p14:creationId xmlns:p14="http://schemas.microsoft.com/office/powerpoint/2010/main" val="592900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44685" y="2049135"/>
            <a:ext cx="704039" cy="584775"/>
          </a:xfrm>
          <a:prstGeom prst="rect">
            <a:avLst/>
          </a:prstGeom>
        </p:spPr>
        <p:txBody>
          <a:bodyPr wrap="none">
            <a:spAutoFit/>
          </a:bodyPr>
          <a:lstStyle/>
          <a:p>
            <a:pPr marL="514350" lvl="1" indent="-514350" algn="just">
              <a:spcBef>
                <a:spcPts val="435"/>
              </a:spcBef>
              <a:buSzPct val="100000"/>
              <a:buFont typeface="Wingdings" panose="05000000000000000000" pitchFamily="2" charset="2"/>
              <a:buChar char="Ø"/>
            </a:pPr>
            <a:endParaRPr lang="en-US" sz="3200" b="1" kern="0" spc="-10">
              <a:solidFill>
                <a:prstClr val="black"/>
              </a:solidFill>
              <a:latin typeface="Arial (body)"/>
              <a:ea typeface="Times New Roman" panose="02020603050405020304" pitchFamily="18" charset="0"/>
              <a:cs typeface="Arial" panose="020B0604020202020204" pitchFamily="34" charset="0"/>
            </a:endParaRPr>
          </a:p>
        </p:txBody>
      </p:sp>
      <p:sp>
        <p:nvSpPr>
          <p:cNvPr id="2" name="Rectangle 1"/>
          <p:cNvSpPr/>
          <p:nvPr/>
        </p:nvSpPr>
        <p:spPr>
          <a:xfrm>
            <a:off x="-616660" y="1610264"/>
            <a:ext cx="6551044" cy="523220"/>
          </a:xfrm>
          <a:prstGeom prst="rect">
            <a:avLst/>
          </a:prstGeom>
        </p:spPr>
        <p:txBody>
          <a:bodyPr wrap="square">
            <a:spAutoFit/>
          </a:bodyPr>
          <a:lstStyle/>
          <a:p>
            <a:pPr marL="457200" indent="-457200" algn="ctr">
              <a:buFont typeface="Wingdings" panose="05000000000000000000" pitchFamily="2" charset="2"/>
              <a:buChar char="v"/>
            </a:pPr>
            <a:r>
              <a:rPr lang="en-US" sz="2800" b="1" err="1">
                <a:solidFill>
                  <a:srgbClr val="C00000"/>
                </a:solidFill>
                <a:latin typeface="Arial" panose="020B0604020202020204" pitchFamily="34" charset="0"/>
                <a:cs typeface="Arial" panose="020B0604020202020204" pitchFamily="34" charset="0"/>
              </a:rPr>
              <a:t>Chăn</a:t>
            </a:r>
            <a:r>
              <a:rPr lang="en-US" sz="2800" b="1">
                <a:solidFill>
                  <a:srgbClr val="C00000"/>
                </a:solidFill>
                <a:latin typeface="Arial" panose="020B0604020202020204" pitchFamily="34" charset="0"/>
                <a:cs typeface="Arial" panose="020B0604020202020204" pitchFamily="34" charset="0"/>
              </a:rPr>
              <a:t> </a:t>
            </a:r>
            <a:r>
              <a:rPr lang="en-US" sz="2800" b="1" err="1">
                <a:solidFill>
                  <a:srgbClr val="C00000"/>
                </a:solidFill>
                <a:latin typeface="Arial" panose="020B0604020202020204" pitchFamily="34" charset="0"/>
                <a:cs typeface="Arial" panose="020B0604020202020204" pitchFamily="34" charset="0"/>
              </a:rPr>
              <a:t>nuôi</a:t>
            </a:r>
            <a:endParaRPr lang="en-US" sz="2800" b="1">
              <a:solidFill>
                <a:srgbClr val="C00000"/>
              </a:solidFill>
            </a:endParaRPr>
          </a:p>
        </p:txBody>
      </p:sp>
      <p:grpSp>
        <p:nvGrpSpPr>
          <p:cNvPr id="12" name="Group 11"/>
          <p:cNvGrpSpPr/>
          <p:nvPr/>
        </p:nvGrpSpPr>
        <p:grpSpPr>
          <a:xfrm>
            <a:off x="5472802" y="2730085"/>
            <a:ext cx="2812704" cy="2749703"/>
            <a:chOff x="4890550" y="3733798"/>
            <a:chExt cx="2812704" cy="2749703"/>
          </a:xfrm>
        </p:grpSpPr>
        <p:sp>
          <p:nvSpPr>
            <p:cNvPr id="20" name="Right Arrow 19"/>
            <p:cNvSpPr/>
            <p:nvPr/>
          </p:nvSpPr>
          <p:spPr>
            <a:xfrm rot="16200000">
              <a:off x="5517259" y="3561265"/>
              <a:ext cx="1578983" cy="192405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21" name="TextBox 20"/>
            <p:cNvSpPr txBox="1"/>
            <p:nvPr/>
          </p:nvSpPr>
          <p:spPr>
            <a:xfrm>
              <a:off x="5716935" y="4066287"/>
              <a:ext cx="1179629" cy="1077218"/>
            </a:xfrm>
            <a:prstGeom prst="rect">
              <a:avLst/>
            </a:prstGeom>
            <a:noFill/>
          </p:spPr>
          <p:txBody>
            <a:bodyPr wrap="square" rtlCol="0">
              <a:spAutoFit/>
            </a:bodyPr>
            <a:lstStyle/>
            <a:p>
              <a:pPr algn="ctr"/>
              <a:r>
                <a:rPr lang="en-US" sz="3200" b="1">
                  <a:latin typeface="Times New Roman" pitchFamily="18" charset="0"/>
                  <a:cs typeface="Times New Roman" pitchFamily="18" charset="0"/>
                </a:rPr>
                <a:t>1,2</a:t>
              </a:r>
            </a:p>
            <a:p>
              <a:pPr algn="ctr"/>
              <a:r>
                <a:rPr lang="en-US" sz="3200" b="1">
                  <a:latin typeface="Times New Roman" pitchFamily="18" charset="0"/>
                  <a:cs typeface="Times New Roman" pitchFamily="18" charset="0"/>
                </a:rPr>
                <a:t>%</a:t>
              </a:r>
            </a:p>
          </p:txBody>
        </p:sp>
        <p:sp>
          <p:nvSpPr>
            <p:cNvPr id="22" name="Rectangle 21"/>
            <p:cNvSpPr/>
            <p:nvPr/>
          </p:nvSpPr>
          <p:spPr>
            <a:xfrm>
              <a:off x="4890550" y="5529394"/>
              <a:ext cx="2812704" cy="954107"/>
            </a:xfrm>
            <a:prstGeom prst="rect">
              <a:avLst/>
            </a:prstGeom>
          </p:spPr>
          <p:txBody>
            <a:bodyPr wrap="square">
              <a:spAutoFit/>
            </a:bodyPr>
            <a:lstStyle/>
            <a:p>
              <a:pPr algn="ctr"/>
              <a:r>
                <a:rPr lang="en-US" sz="2800" b="1" err="1">
                  <a:solidFill>
                    <a:prstClr val="black"/>
                  </a:solidFill>
                  <a:latin typeface="Arial" panose="020B0604020202020204" pitchFamily="34" charset="0"/>
                  <a:cs typeface="Arial" panose="020B0604020202020204" pitchFamily="34" charset="0"/>
                </a:rPr>
                <a:t>Đàn</a:t>
              </a:r>
              <a:r>
                <a:rPr lang="en-US" sz="2800" b="1">
                  <a:solidFill>
                    <a:prstClr val="black"/>
                  </a:solidFill>
                  <a:latin typeface="Arial" panose="020B0604020202020204" pitchFamily="34" charset="0"/>
                  <a:cs typeface="Arial" panose="020B0604020202020204" pitchFamily="34" charset="0"/>
                </a:rPr>
                <a:t> </a:t>
              </a:r>
              <a:r>
                <a:rPr lang="en-US" sz="2800" b="1" err="1">
                  <a:solidFill>
                    <a:prstClr val="black"/>
                  </a:solidFill>
                  <a:latin typeface="Arial" panose="020B0604020202020204" pitchFamily="34" charset="0"/>
                  <a:cs typeface="Arial" panose="020B0604020202020204" pitchFamily="34" charset="0"/>
                </a:rPr>
                <a:t>lợn</a:t>
              </a:r>
              <a:r>
                <a:rPr lang="en-US" sz="2800" b="1">
                  <a:solidFill>
                    <a:prstClr val="black"/>
                  </a:solidFill>
                  <a:latin typeface="Arial" panose="020B0604020202020204" pitchFamily="34" charset="0"/>
                  <a:cs typeface="Arial" panose="020B0604020202020204" pitchFamily="34" charset="0"/>
                </a:rPr>
                <a:t> 645.500 con </a:t>
              </a:r>
            </a:p>
          </p:txBody>
        </p:sp>
      </p:grpSp>
      <p:grpSp>
        <p:nvGrpSpPr>
          <p:cNvPr id="15" name="Group 14"/>
          <p:cNvGrpSpPr/>
          <p:nvPr/>
        </p:nvGrpSpPr>
        <p:grpSpPr>
          <a:xfrm>
            <a:off x="9525745" y="2619653"/>
            <a:ext cx="2570632" cy="2870615"/>
            <a:chOff x="8619338" y="3390900"/>
            <a:chExt cx="2054916" cy="2870615"/>
          </a:xfrm>
        </p:grpSpPr>
        <p:sp>
          <p:nvSpPr>
            <p:cNvPr id="24" name="Right Arrow 23"/>
            <p:cNvSpPr/>
            <p:nvPr/>
          </p:nvSpPr>
          <p:spPr>
            <a:xfrm rot="16200000">
              <a:off x="8704834" y="3396976"/>
              <a:ext cx="1936202" cy="192405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99"/>
                </a:solidFill>
              </a:endParaRPr>
            </a:p>
          </p:txBody>
        </p:sp>
        <p:sp>
          <p:nvSpPr>
            <p:cNvPr id="25" name="TextBox 24"/>
            <p:cNvSpPr txBox="1"/>
            <p:nvPr/>
          </p:nvSpPr>
          <p:spPr>
            <a:xfrm>
              <a:off x="9083120" y="3895545"/>
              <a:ext cx="1179629" cy="1077218"/>
            </a:xfrm>
            <a:prstGeom prst="rect">
              <a:avLst/>
            </a:prstGeom>
            <a:noFill/>
          </p:spPr>
          <p:txBody>
            <a:bodyPr wrap="square" rtlCol="0">
              <a:spAutoFit/>
            </a:bodyPr>
            <a:lstStyle/>
            <a:p>
              <a:pPr algn="ctr"/>
              <a:r>
                <a:rPr lang="en-US" sz="3200" b="1">
                  <a:latin typeface="Times New Roman" pitchFamily="18" charset="0"/>
                  <a:cs typeface="Times New Roman" pitchFamily="18" charset="0"/>
                </a:rPr>
                <a:t>3,3</a:t>
              </a:r>
            </a:p>
            <a:p>
              <a:pPr algn="ctr"/>
              <a:r>
                <a:rPr lang="en-US" sz="3200" b="1">
                  <a:latin typeface="Times New Roman" pitchFamily="18" charset="0"/>
                  <a:cs typeface="Times New Roman" pitchFamily="18" charset="0"/>
                </a:rPr>
                <a:t>%</a:t>
              </a:r>
            </a:p>
          </p:txBody>
        </p:sp>
        <p:sp>
          <p:nvSpPr>
            <p:cNvPr id="26" name="Rectangle 25"/>
            <p:cNvSpPr/>
            <p:nvPr/>
          </p:nvSpPr>
          <p:spPr>
            <a:xfrm>
              <a:off x="8619338" y="5307408"/>
              <a:ext cx="2054916" cy="954107"/>
            </a:xfrm>
            <a:prstGeom prst="rect">
              <a:avLst/>
            </a:prstGeom>
          </p:spPr>
          <p:txBody>
            <a:bodyPr wrap="square">
              <a:spAutoFit/>
            </a:bodyPr>
            <a:lstStyle/>
            <a:p>
              <a:pPr algn="ctr"/>
              <a:r>
                <a:rPr lang="en-US" sz="2800" b="1" err="1">
                  <a:solidFill>
                    <a:prstClr val="black"/>
                  </a:solidFill>
                  <a:latin typeface="Arial" panose="020B0604020202020204" pitchFamily="34" charset="0"/>
                  <a:cs typeface="Arial" panose="020B0604020202020204" pitchFamily="34" charset="0"/>
                </a:rPr>
                <a:t>Đàn</a:t>
              </a:r>
              <a:r>
                <a:rPr lang="en-US" sz="2800" b="1">
                  <a:solidFill>
                    <a:prstClr val="black"/>
                  </a:solidFill>
                  <a:latin typeface="Arial" panose="020B0604020202020204" pitchFamily="34" charset="0"/>
                  <a:cs typeface="Arial" panose="020B0604020202020204" pitchFamily="34" charset="0"/>
                </a:rPr>
                <a:t> </a:t>
              </a:r>
              <a:r>
                <a:rPr lang="en-US" sz="2800" b="1" err="1">
                  <a:solidFill>
                    <a:prstClr val="black"/>
                  </a:solidFill>
                  <a:latin typeface="Arial" panose="020B0604020202020204" pitchFamily="34" charset="0"/>
                  <a:cs typeface="Arial" panose="020B0604020202020204" pitchFamily="34" charset="0"/>
                </a:rPr>
                <a:t>gia</a:t>
              </a:r>
              <a:r>
                <a:rPr lang="en-US" sz="2800" b="1">
                  <a:solidFill>
                    <a:prstClr val="black"/>
                  </a:solidFill>
                  <a:latin typeface="Arial" panose="020B0604020202020204" pitchFamily="34" charset="0"/>
                  <a:cs typeface="Arial" panose="020B0604020202020204" pitchFamily="34" charset="0"/>
                </a:rPr>
                <a:t> </a:t>
              </a:r>
              <a:r>
                <a:rPr lang="en-US" sz="2800" b="1" err="1">
                  <a:solidFill>
                    <a:prstClr val="black"/>
                  </a:solidFill>
                  <a:latin typeface="Arial" panose="020B0604020202020204" pitchFamily="34" charset="0"/>
                  <a:cs typeface="Arial" panose="020B0604020202020204" pitchFamily="34" charset="0"/>
                </a:rPr>
                <a:t>cầm</a:t>
              </a:r>
              <a:r>
                <a:rPr lang="en-US" sz="2800" b="1">
                  <a:solidFill>
                    <a:prstClr val="black"/>
                  </a:solidFill>
                  <a:latin typeface="Arial" panose="020B0604020202020204" pitchFamily="34" charset="0"/>
                  <a:cs typeface="Arial" panose="020B0604020202020204" pitchFamily="34" charset="0"/>
                </a:rPr>
                <a:t> 8,7 </a:t>
              </a:r>
              <a:r>
                <a:rPr lang="en-US" sz="2800" b="1" err="1">
                  <a:solidFill>
                    <a:prstClr val="black"/>
                  </a:solidFill>
                  <a:latin typeface="Arial" panose="020B0604020202020204" pitchFamily="34" charset="0"/>
                  <a:cs typeface="Arial" panose="020B0604020202020204" pitchFamily="34" charset="0"/>
                </a:rPr>
                <a:t>triệu</a:t>
              </a:r>
              <a:r>
                <a:rPr lang="en-US" sz="2800" b="1">
                  <a:solidFill>
                    <a:prstClr val="black"/>
                  </a:solidFill>
                  <a:latin typeface="Arial" panose="020B0604020202020204" pitchFamily="34" charset="0"/>
                  <a:cs typeface="Arial" panose="020B0604020202020204" pitchFamily="34" charset="0"/>
                </a:rPr>
                <a:t> con </a:t>
              </a:r>
            </a:p>
          </p:txBody>
        </p:sp>
      </p:grpSp>
      <p:sp>
        <p:nvSpPr>
          <p:cNvPr id="28" name="Rectangle 27"/>
          <p:cNvSpPr/>
          <p:nvPr/>
        </p:nvSpPr>
        <p:spPr>
          <a:xfrm>
            <a:off x="1293427" y="4497606"/>
            <a:ext cx="2401397" cy="954107"/>
          </a:xfrm>
          <a:prstGeom prst="rect">
            <a:avLst/>
          </a:prstGeom>
        </p:spPr>
        <p:txBody>
          <a:bodyPr wrap="square">
            <a:spAutoFit/>
          </a:bodyPr>
          <a:lstStyle/>
          <a:p>
            <a:pPr algn="ctr"/>
            <a:r>
              <a:rPr lang="en-US" sz="2800" b="1" err="1">
                <a:solidFill>
                  <a:prstClr val="black"/>
                </a:solidFill>
                <a:latin typeface="Arial" panose="020B0604020202020204" pitchFamily="34" charset="0"/>
                <a:cs typeface="Arial" panose="020B0604020202020204" pitchFamily="34" charset="0"/>
              </a:rPr>
              <a:t>Đàn</a:t>
            </a:r>
            <a:r>
              <a:rPr lang="en-US" sz="2800" b="1">
                <a:solidFill>
                  <a:prstClr val="black"/>
                </a:solidFill>
                <a:latin typeface="Arial" panose="020B0604020202020204" pitchFamily="34" charset="0"/>
                <a:cs typeface="Arial" panose="020B0604020202020204" pitchFamily="34" charset="0"/>
              </a:rPr>
              <a:t> </a:t>
            </a:r>
            <a:r>
              <a:rPr lang="en-US" sz="2800" b="1" err="1">
                <a:solidFill>
                  <a:prstClr val="black"/>
                </a:solidFill>
                <a:latin typeface="Arial" panose="020B0604020202020204" pitchFamily="34" charset="0"/>
                <a:cs typeface="Arial" panose="020B0604020202020204" pitchFamily="34" charset="0"/>
              </a:rPr>
              <a:t>trâu</a:t>
            </a:r>
            <a:r>
              <a:rPr lang="en-US" sz="2800" b="1">
                <a:solidFill>
                  <a:prstClr val="black"/>
                </a:solidFill>
                <a:latin typeface="Arial" panose="020B0604020202020204" pitchFamily="34" charset="0"/>
                <a:cs typeface="Arial" panose="020B0604020202020204" pitchFamily="34" charset="0"/>
              </a:rPr>
              <a:t> 17.600 con</a:t>
            </a:r>
            <a:endParaRPr lang="en-US" sz="2800" b="1">
              <a:solidFill>
                <a:prstClr val="black"/>
              </a:solidFill>
            </a:endParaRPr>
          </a:p>
        </p:txBody>
      </p:sp>
      <p:sp>
        <p:nvSpPr>
          <p:cNvPr id="5" name="Down Arrow 4"/>
          <p:cNvSpPr/>
          <p:nvPr/>
        </p:nvSpPr>
        <p:spPr>
          <a:xfrm>
            <a:off x="1571208" y="2730085"/>
            <a:ext cx="2148194" cy="1804122"/>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itchFamily="18" charset="0"/>
                <a:cs typeface="Times New Roman" pitchFamily="18" charset="0"/>
              </a:rPr>
              <a:t>1,3%</a:t>
            </a:r>
          </a:p>
        </p:txBody>
      </p:sp>
      <p:sp>
        <p:nvSpPr>
          <p:cNvPr id="7" name="Freeform 7">
            <a:extLst>
              <a:ext uri="{FF2B5EF4-FFF2-40B4-BE49-F238E27FC236}">
                <a16:creationId xmlns:a16="http://schemas.microsoft.com/office/drawing/2014/main" id="{44A68948-769C-4463-5415-6B75D4E017D9}"/>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78C44184-0452-01DB-9A8A-760F961CBC17}"/>
              </a:ext>
            </a:extLst>
          </p:cNvPr>
          <p:cNvSpPr/>
          <p:nvPr/>
        </p:nvSpPr>
        <p:spPr>
          <a:xfrm>
            <a:off x="335429" y="169227"/>
            <a:ext cx="10045148" cy="584775"/>
          </a:xfrm>
          <a:prstGeom prst="rect">
            <a:avLst/>
          </a:prstGeom>
        </p:spPr>
        <p:txBody>
          <a:bodyPr wrap="square">
            <a:spAutoFit/>
          </a:bodyPr>
          <a:lstStyle/>
          <a:p>
            <a:pPr algn="just">
              <a:spcBef>
                <a:spcPts val="435"/>
              </a:spcBef>
              <a:buSzPct val="100000"/>
            </a:pPr>
            <a:r>
              <a:rPr lang="vi-VN" sz="3200" b="1" kern="0" spc="-10">
                <a:solidFill>
                  <a:prstClr val="black"/>
                </a:solidFill>
                <a:latin typeface="+mj-lt"/>
                <a:ea typeface="Times New Roman" panose="02020603050405020304" pitchFamily="18" charset="0"/>
              </a:rPr>
              <a:t>a) Hoạt động sản xuất nông, lâm, thủy sản (tt) </a:t>
            </a:r>
            <a:endParaRPr lang="en-US" sz="3200" b="1" kern="0" spc="-10">
              <a:solidFill>
                <a:prstClr val="black"/>
              </a:solidFill>
              <a:latin typeface="+mj-lt"/>
              <a:ea typeface="Times New Roman" panose="02020603050405020304" pitchFamily="18" charset="0"/>
            </a:endParaRPr>
          </a:p>
        </p:txBody>
      </p:sp>
      <p:pic>
        <p:nvPicPr>
          <p:cNvPr id="4" name="Picture 3">
            <a:extLst>
              <a:ext uri="{FF2B5EF4-FFF2-40B4-BE49-F238E27FC236}">
                <a16:creationId xmlns:a16="http://schemas.microsoft.com/office/drawing/2014/main" id="{3D36D077-5229-8808-BDBC-C79EAFAAF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16" y="2972683"/>
            <a:ext cx="169227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566C6FD6-7255-CA0B-050A-BF3FFA337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495" y="3239960"/>
            <a:ext cx="1792287"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5311436-773C-DD72-49E5-6048D5B47A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b="7043"/>
          <a:stretch>
            <a:fillRect/>
          </a:stretch>
        </p:blipFill>
        <p:spPr bwMode="auto">
          <a:xfrm>
            <a:off x="8594415" y="2669369"/>
            <a:ext cx="77946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hăn Nuôi Gia Cầm Nền Vịt Biểu Tượng Màu Phim Hoạt Hình Ký Họa ...">
            <a:extLst>
              <a:ext uri="{FF2B5EF4-FFF2-40B4-BE49-F238E27FC236}">
                <a16:creationId xmlns:a16="http://schemas.microsoft.com/office/drawing/2014/main" id="{1E77B572-C228-F655-92EF-7ABDC1A72B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b="6230"/>
          <a:stretch>
            <a:fillRect/>
          </a:stretch>
        </p:blipFill>
        <p:spPr bwMode="auto">
          <a:xfrm>
            <a:off x="8594415" y="3973003"/>
            <a:ext cx="101917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523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70397" y="914487"/>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017"/>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18221" y="968578"/>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160873" y="2101001"/>
            <a:ext cx="11530848" cy="3098284"/>
          </a:xfrm>
          <a:prstGeom prst="rect">
            <a:avLst/>
          </a:prstGeom>
        </p:spPr>
        <p:txBody>
          <a:bodyPr wrap="square">
            <a:spAutoFit/>
          </a:bodyPr>
          <a:lstStyle/>
          <a:p>
            <a:pPr lvl="1" indent="-457200" algn="just">
              <a:spcBef>
                <a:spcPts val="435"/>
              </a:spcBef>
              <a:spcAft>
                <a:spcPts val="1200"/>
              </a:spcAft>
              <a:buSzPct val="100000"/>
              <a:buFontTx/>
              <a:buChar char="-"/>
            </a:pPr>
            <a:r>
              <a:rPr lang="nl-NL" sz="2600" dirty="0">
                <a:latin typeface="Times New Roman" panose="02020603050405020304" pitchFamily="18" charset="0"/>
                <a:cs typeface="Times New Roman" panose="02020603050405020304" pitchFamily="18" charset="0"/>
              </a:rPr>
              <a:t>Hoạt động SXCN</a:t>
            </a:r>
            <a:r>
              <a:rPr lang="de-DE" sz="2600" dirty="0">
                <a:latin typeface="Times New Roman" panose="02020603050405020304" pitchFamily="18" charset="0"/>
                <a:cs typeface="Times New Roman" panose="02020603050405020304" pitchFamily="18" charset="0"/>
              </a:rPr>
              <a:t> tuy còn gặp một số khó khăn do các yếu tố trong và ngoài nước nhưng vẫn duy trì sản xuất ổn định và đạt mức tăng trưởng khá, góp phần quan trọng trong thúc đẩy tăng trưởng kinh tế </a:t>
            </a:r>
            <a:r>
              <a:rPr lang="de-DE" sz="2600">
                <a:latin typeface="Times New Roman" panose="02020603050405020304" pitchFamily="18" charset="0"/>
                <a:cs typeface="Times New Roman" panose="02020603050405020304" pitchFamily="18" charset="0"/>
              </a:rPr>
              <a:t>của tỉnh.</a:t>
            </a:r>
            <a:endParaRPr lang="de-DE" sz="2600" dirty="0">
              <a:latin typeface="Times New Roman" panose="02020603050405020304" pitchFamily="18" charset="0"/>
              <a:cs typeface="Times New Roman" panose="02020603050405020304" pitchFamily="18" charset="0"/>
            </a:endParaRPr>
          </a:p>
          <a:p>
            <a:pPr lvl="1" indent="-457200" algn="just">
              <a:spcBef>
                <a:spcPts val="435"/>
              </a:spcBef>
              <a:spcAft>
                <a:spcPts val="1200"/>
              </a:spcAft>
              <a:buSzPct val="100000"/>
              <a:buFontTx/>
              <a:buChar char="-"/>
            </a:pPr>
            <a:r>
              <a:rPr lang="de-DE" sz="2600" dirty="0">
                <a:latin typeface="Times New Roman" panose="02020603050405020304" pitchFamily="18" charset="0"/>
                <a:cs typeface="Times New Roman" panose="02020603050405020304" pitchFamily="18" charset="0"/>
              </a:rPr>
              <a:t>Chỉ số sản xuất công nghiệp 10 tháng tăng 7,02% so với cùng kỳ. Trong đó, nhóm ngành công nghiệp chế biến, chế tạo chiếm tỷ trọng lớn nhất và tiếp tục ghi nhận sự tăng trưởng ổn định với mức tăng 6,66% (trong đó, chỉ số sản xuất ngành chế biến gỗ và sản phẩm từ gỗ tăng 29,56%; sản xuất trang phục tăng </a:t>
            </a:r>
            <a:r>
              <a:rPr lang="de-DE" sz="2600">
                <a:latin typeface="Times New Roman" panose="02020603050405020304" pitchFamily="18" charset="0"/>
                <a:cs typeface="Times New Roman" panose="02020603050405020304" pitchFamily="18" charset="0"/>
              </a:rPr>
              <a:t>26,18%…).</a:t>
            </a:r>
            <a:endParaRPr lang="nl-NL" sz="2600" dirty="0">
              <a:latin typeface="Times New Roman" panose="02020603050405020304" pitchFamily="18" charset="0"/>
              <a:cs typeface="Times New Roman" panose="02020603050405020304" pitchFamily="18" charset="0"/>
            </a:endParaRPr>
          </a:p>
        </p:txBody>
      </p:sp>
      <p:sp>
        <p:nvSpPr>
          <p:cNvPr id="7" name="Freeform 7">
            <a:extLst>
              <a:ext uri="{FF2B5EF4-FFF2-40B4-BE49-F238E27FC236}">
                <a16:creationId xmlns:a16="http://schemas.microsoft.com/office/drawing/2014/main" id="{08F7292A-2C41-00FC-6DC8-5A83037C93EC}"/>
              </a:ext>
            </a:extLst>
          </p:cNvPr>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1B2B3B43-1FE8-D585-2205-9EB6EFD5B656}"/>
              </a:ext>
            </a:extLst>
          </p:cNvPr>
          <p:cNvSpPr/>
          <p:nvPr/>
        </p:nvSpPr>
        <p:spPr>
          <a:xfrm>
            <a:off x="251460" y="203954"/>
            <a:ext cx="11681460" cy="1138773"/>
          </a:xfrm>
          <a:prstGeom prst="rect">
            <a:avLst/>
          </a:prstGeom>
        </p:spPr>
        <p:txBody>
          <a:bodyPr wrap="square">
            <a:spAutoFit/>
          </a:bodyPr>
          <a:lstStyle/>
          <a:p>
            <a:r>
              <a:rPr lang="vi-VN" sz="3200" b="1">
                <a:latin typeface="Times New Roman" panose="02020603050405020304" pitchFamily="18" charset="0"/>
                <a:cs typeface="Times New Roman" panose="02020603050405020304" pitchFamily="18" charset="0"/>
              </a:rPr>
              <a:t>b) Công nghiệp – Xây dựng</a:t>
            </a:r>
            <a:r>
              <a:rPr lang="de-DE" sz="3200" b="1">
                <a:latin typeface="Times New Roman" panose="02020603050405020304" pitchFamily="18" charset="0"/>
                <a:cs typeface="Times New Roman" panose="02020603050405020304" pitchFamily="18" charset="0"/>
              </a:rPr>
              <a:t> </a:t>
            </a:r>
            <a:endParaRPr lang="en-US" sz="3200" b="1" kern="0" spc="-10">
              <a:solidFill>
                <a:prstClr val="black"/>
              </a:solidFill>
              <a:ea typeface="Times New Roman" panose="02020603050405020304" pitchFamily="18" charset="0"/>
            </a:endParaRPr>
          </a:p>
          <a:p>
            <a:r>
              <a:rPr lang="en-US" sz="3600" b="1" kern="0" spc="-10">
                <a:solidFill>
                  <a:prstClr val="black"/>
                </a:solidFill>
                <a:ea typeface="Times New Roman" panose="02020603050405020304" pitchFamily="18" charset="0"/>
              </a:rPr>
              <a:t> </a:t>
            </a:r>
            <a:endParaRPr lang="en-US" sz="3600" b="1">
              <a:solidFill>
                <a:prstClr val="black"/>
              </a:solidFill>
            </a:endParaRPr>
          </a:p>
        </p:txBody>
      </p:sp>
      <p:sp>
        <p:nvSpPr>
          <p:cNvPr id="2" name="Rectangle 1">
            <a:extLst>
              <a:ext uri="{FF2B5EF4-FFF2-40B4-BE49-F238E27FC236}">
                <a16:creationId xmlns:a16="http://schemas.microsoft.com/office/drawing/2014/main" id="{4219F808-181B-0133-F1E0-2E11448658B7}"/>
              </a:ext>
            </a:extLst>
          </p:cNvPr>
          <p:cNvSpPr/>
          <p:nvPr/>
        </p:nvSpPr>
        <p:spPr>
          <a:xfrm>
            <a:off x="0" y="1318048"/>
            <a:ext cx="5107672" cy="523220"/>
          </a:xfrm>
          <a:prstGeom prst="rect">
            <a:avLst/>
          </a:prstGeom>
        </p:spPr>
        <p:txBody>
          <a:bodyPr wrap="square">
            <a:spAutoFit/>
          </a:bodyPr>
          <a:lstStyle/>
          <a:p>
            <a:pPr marL="457200" indent="-457200" algn="ctr">
              <a:buFont typeface="Wingdings" panose="05000000000000000000" pitchFamily="2" charset="2"/>
              <a:buChar char="v"/>
            </a:pPr>
            <a:r>
              <a:rPr lang="en-US" sz="2800" b="1">
                <a:latin typeface="Times New Roman" panose="02020603050405020304" pitchFamily="18" charset="0"/>
                <a:cs typeface="Times New Roman" panose="02020603050405020304" pitchFamily="18" charset="0"/>
              </a:rPr>
              <a:t>Về Công nghiệp</a:t>
            </a:r>
          </a:p>
        </p:txBody>
      </p:sp>
    </p:spTree>
    <p:extLst>
      <p:ext uri="{BB962C8B-B14F-4D97-AF65-F5344CB8AC3E}">
        <p14:creationId xmlns:p14="http://schemas.microsoft.com/office/powerpoint/2010/main" val="3146323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442865" y="1204949"/>
            <a:ext cx="2688251" cy="2761887"/>
          </a:xfrm>
          <a:prstGeom prst="rect">
            <a:avLst/>
          </a:prstGeom>
          <a:noFill/>
          <a:ln>
            <a:noFill/>
          </a:ln>
        </p:spPr>
      </p:pic>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rot="7436683">
            <a:off x="10550671" y="5223099"/>
            <a:ext cx="1352666" cy="1415992"/>
          </a:xfrm>
          <a:prstGeom prst="rect">
            <a:avLst/>
          </a:prstGeom>
          <a:noFill/>
          <a:ln>
            <a:noFill/>
          </a:ln>
        </p:spPr>
      </p:pic>
      <p:pic>
        <p:nvPicPr>
          <p:cNvPr id="22" name="Picture 21"/>
          <p:cNvPicPr/>
          <p:nvPr/>
        </p:nvPicPr>
        <p:blipFill>
          <a:blip r:embed="rId5">
            <a:extLst>
              <a:ext uri="{28A0092B-C50C-407E-A947-70E740481C1C}">
                <a14:useLocalDpi xmlns:a14="http://schemas.microsoft.com/office/drawing/2010/main" val="0"/>
              </a:ext>
            </a:extLst>
          </a:blip>
          <a:srcRect/>
          <a:stretch>
            <a:fillRect/>
          </a:stretch>
        </p:blipFill>
        <p:spPr bwMode="auto">
          <a:xfrm rot="21074916">
            <a:off x="7881952" y="1137240"/>
            <a:ext cx="1371669" cy="1126490"/>
          </a:xfrm>
          <a:prstGeom prst="rect">
            <a:avLst/>
          </a:prstGeom>
          <a:noFill/>
          <a:ln>
            <a:noFill/>
          </a:ln>
        </p:spPr>
      </p:pic>
      <p:pic>
        <p:nvPicPr>
          <p:cNvPr id="21" name="Picture 20"/>
          <p:cNvPicPr/>
          <p:nvPr/>
        </p:nvPicPr>
        <p:blipFill>
          <a:blip r:embed="rId6">
            <a:extLst>
              <a:ext uri="{28A0092B-C50C-407E-A947-70E740481C1C}">
                <a14:useLocalDpi xmlns:a14="http://schemas.microsoft.com/office/drawing/2010/main" val="0"/>
              </a:ext>
            </a:extLst>
          </a:blip>
          <a:srcRect/>
          <a:stretch>
            <a:fillRect/>
          </a:stretch>
        </p:blipFill>
        <p:spPr bwMode="auto">
          <a:xfrm rot="10273801">
            <a:off x="8833979" y="2405931"/>
            <a:ext cx="1453551" cy="1228725"/>
          </a:xfrm>
          <a:prstGeom prst="rect">
            <a:avLst/>
          </a:prstGeom>
          <a:noFill/>
          <a:ln>
            <a:noFill/>
          </a:ln>
        </p:spPr>
      </p:pic>
      <p:pic>
        <p:nvPicPr>
          <p:cNvPr id="20" name="Picture 19"/>
          <p:cNvPicPr/>
          <p:nvPr/>
        </p:nvPicPr>
        <p:blipFill>
          <a:blip r:embed="rId7">
            <a:extLst>
              <a:ext uri="{28A0092B-C50C-407E-A947-70E740481C1C}">
                <a14:useLocalDpi xmlns:a14="http://schemas.microsoft.com/office/drawing/2010/main" val="0"/>
              </a:ext>
            </a:extLst>
          </a:blip>
          <a:srcRect/>
          <a:stretch>
            <a:fillRect/>
          </a:stretch>
        </p:blipFill>
        <p:spPr bwMode="auto">
          <a:xfrm rot="18211278">
            <a:off x="9944888" y="3795560"/>
            <a:ext cx="1367339" cy="1398574"/>
          </a:xfrm>
          <a:prstGeom prst="rect">
            <a:avLst/>
          </a:prstGeom>
          <a:noFill/>
          <a:ln>
            <a:noFill/>
          </a:ln>
        </p:spPr>
      </p:pic>
      <p:sp>
        <p:nvSpPr>
          <p:cNvPr id="8" name="Freeform 7"/>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51460" y="203954"/>
            <a:ext cx="11681460" cy="1138773"/>
          </a:xfrm>
          <a:prstGeom prst="rect">
            <a:avLst/>
          </a:prstGeom>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Chỉ số sản xuất công nghiệp </a:t>
            </a:r>
            <a:r>
              <a:rPr lang="vi-VN" sz="3200" b="1">
                <a:latin typeface="Times New Roman" panose="02020603050405020304" pitchFamily="18" charset="0"/>
                <a:cs typeface="Times New Roman" panose="02020603050405020304" pitchFamily="18" charset="0"/>
              </a:rPr>
              <a:t>10</a:t>
            </a:r>
            <a:r>
              <a:rPr lang="de-DE" sz="3200" b="1">
                <a:latin typeface="Times New Roman" panose="02020603050405020304" pitchFamily="18" charset="0"/>
                <a:cs typeface="Times New Roman" panose="02020603050405020304" pitchFamily="18" charset="0"/>
              </a:rPr>
              <a:t> tháng năm 2022 </a:t>
            </a:r>
            <a:endParaRPr lang="en-US" sz="3200" b="1" kern="0" spc="-10">
              <a:solidFill>
                <a:prstClr val="black"/>
              </a:solidFill>
              <a:ea typeface="Times New Roman" panose="02020603050405020304" pitchFamily="18" charset="0"/>
            </a:endParaRPr>
          </a:p>
          <a:p>
            <a:r>
              <a:rPr lang="en-US" sz="3600" b="1" kern="0" spc="-10">
                <a:solidFill>
                  <a:prstClr val="black"/>
                </a:solidFill>
                <a:ea typeface="Times New Roman" panose="02020603050405020304" pitchFamily="18" charset="0"/>
              </a:rPr>
              <a:t> </a:t>
            </a:r>
            <a:endParaRPr lang="en-US" sz="3600" b="1">
              <a:solidFill>
                <a:prstClr val="black"/>
              </a:solidFill>
            </a:endParaRPr>
          </a:p>
        </p:txBody>
      </p:sp>
      <p:sp>
        <p:nvSpPr>
          <p:cNvPr id="9" name="Rectangle 8"/>
          <p:cNvSpPr/>
          <p:nvPr/>
        </p:nvSpPr>
        <p:spPr>
          <a:xfrm>
            <a:off x="3935185" y="2049135"/>
            <a:ext cx="704039" cy="584775"/>
          </a:xfrm>
          <a:prstGeom prst="rect">
            <a:avLst/>
          </a:prstGeom>
        </p:spPr>
        <p:txBody>
          <a:bodyPr wrap="none">
            <a:spAutoFit/>
          </a:bodyPr>
          <a:lstStyle/>
          <a:p>
            <a:pPr marL="514350" lvl="1" indent="-514350" algn="just">
              <a:spcBef>
                <a:spcPts val="435"/>
              </a:spcBef>
              <a:buSzPct val="100000"/>
              <a:buFont typeface="Wingdings" panose="05000000000000000000" pitchFamily="2" charset="2"/>
              <a:buChar char="Ø"/>
            </a:pPr>
            <a:endParaRPr lang="en-US" sz="3200" b="1" kern="0" spc="-10">
              <a:solidFill>
                <a:prstClr val="black"/>
              </a:solidFill>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47650" y="3866533"/>
            <a:ext cx="3076827" cy="1384995"/>
          </a:xfrm>
          <a:prstGeom prst="rect">
            <a:avLst/>
          </a:prstGeom>
        </p:spPr>
        <p:txBody>
          <a:bodyPr wrap="square">
            <a:spAutoFit/>
          </a:bodyPr>
          <a:lstStyle/>
          <a:p>
            <a:pPr algn="ctr"/>
            <a:r>
              <a:rPr lang="de-DE" sz="2800" b="1">
                <a:solidFill>
                  <a:prstClr val="black"/>
                </a:solidFill>
                <a:latin typeface="Arial" panose="020B0604020202020204" pitchFamily="34" charset="0"/>
                <a:cs typeface="Arial" panose="020B0604020202020204" pitchFamily="34" charset="0"/>
              </a:rPr>
              <a:t>Chỉ số sản xuất công nghiệp </a:t>
            </a:r>
            <a:r>
              <a:rPr lang="vi-VN" sz="2800" b="1">
                <a:solidFill>
                  <a:srgbClr val="002060"/>
                </a:solidFill>
                <a:latin typeface="Arial" panose="020B0604020202020204" pitchFamily="34" charset="0"/>
                <a:cs typeface="Arial" panose="020B0604020202020204" pitchFamily="34" charset="0"/>
              </a:rPr>
              <a:t>T</a:t>
            </a:r>
            <a:r>
              <a:rPr lang="de-DE" sz="2800" b="1">
                <a:solidFill>
                  <a:srgbClr val="002060"/>
                </a:solidFill>
                <a:latin typeface="Arial" panose="020B0604020202020204" pitchFamily="34" charset="0"/>
                <a:cs typeface="Arial" panose="020B0604020202020204" pitchFamily="34" charset="0"/>
              </a:rPr>
              <a:t>ăng </a:t>
            </a:r>
            <a:r>
              <a:rPr lang="vi-VN" sz="2800" b="1" spc="-10">
                <a:solidFill>
                  <a:srgbClr val="002060"/>
                </a:solidFill>
                <a:latin typeface="Arial" panose="020B0604020202020204" pitchFamily="34" charset="0"/>
                <a:cs typeface="Arial" panose="020B0604020202020204" pitchFamily="34" charset="0"/>
              </a:rPr>
              <a:t>7,02</a:t>
            </a:r>
            <a:r>
              <a:rPr lang="vi-VN" sz="2800" b="1" spc="-10">
                <a:solidFill>
                  <a:srgbClr val="002060"/>
                </a:solidFill>
                <a:ea typeface="Times New Roman" panose="02020603050405020304" pitchFamily="18" charset="0"/>
                <a:cs typeface="Arial" panose="020B0604020202020204" pitchFamily="34" charset="0"/>
              </a:rPr>
              <a:t>%</a:t>
            </a:r>
            <a:endParaRPr lang="en-US" sz="2800" b="1">
              <a:solidFill>
                <a:srgbClr val="002060"/>
              </a:solidFill>
              <a:latin typeface="Arial" panose="020B0604020202020204" pitchFamily="34" charset="0"/>
              <a:cs typeface="Arial" panose="020B0604020202020204" pitchFamily="34" charset="0"/>
            </a:endParaRPr>
          </a:p>
        </p:txBody>
      </p:sp>
      <p:sp>
        <p:nvSpPr>
          <p:cNvPr id="15" name="Rectangle 14"/>
          <p:cNvSpPr/>
          <p:nvPr/>
        </p:nvSpPr>
        <p:spPr>
          <a:xfrm>
            <a:off x="3443239" y="1378241"/>
            <a:ext cx="4109539" cy="954107"/>
          </a:xfrm>
          <a:prstGeom prst="rect">
            <a:avLst/>
          </a:prstGeom>
        </p:spPr>
        <p:txBody>
          <a:bodyPr wrap="square">
            <a:spAutoFit/>
          </a:bodyPr>
          <a:lstStyle/>
          <a:p>
            <a:pPr algn="ctr"/>
            <a:r>
              <a:rPr lang="es-ES" sz="2800" b="1">
                <a:solidFill>
                  <a:prstClr val="black"/>
                </a:solidFill>
                <a:latin typeface="Arial" panose="020B0604020202020204" pitchFamily="34" charset="0"/>
                <a:cs typeface="Arial" panose="020B0604020202020204" pitchFamily="34" charset="0"/>
              </a:rPr>
              <a:t>C</a:t>
            </a:r>
            <a:r>
              <a:rPr lang="vi-VN" sz="2800" b="1">
                <a:solidFill>
                  <a:prstClr val="black"/>
                </a:solidFill>
                <a:latin typeface="Arial" panose="020B0604020202020204" pitchFamily="34" charset="0"/>
                <a:cs typeface="Arial" panose="020B0604020202020204" pitchFamily="34" charset="0"/>
              </a:rPr>
              <a:t>ông nghiệp</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chế</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biến</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chế</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tạo</a:t>
            </a:r>
            <a:r>
              <a:rPr lang="es-ES" sz="2800" b="1">
                <a:solidFill>
                  <a:prstClr val="black"/>
                </a:solidFill>
                <a:latin typeface="Arial" panose="020B0604020202020204" pitchFamily="34" charset="0"/>
                <a:cs typeface="Arial" panose="020B0604020202020204" pitchFamily="34" charset="0"/>
              </a:rPr>
              <a:t>:</a:t>
            </a:r>
            <a:r>
              <a:rPr lang="vi-VN" sz="2800" b="1">
                <a:solidFill>
                  <a:prstClr val="black"/>
                </a:solidFill>
                <a:cs typeface="Arial" panose="020B0604020202020204" pitchFamily="34" charset="0"/>
              </a:rPr>
              <a:t> </a:t>
            </a:r>
            <a:r>
              <a:rPr lang="vi-VN" sz="2800" b="1">
                <a:solidFill>
                  <a:srgbClr val="002060"/>
                </a:solidFill>
                <a:cs typeface="Arial" panose="020B0604020202020204" pitchFamily="34" charset="0"/>
              </a:rPr>
              <a:t>Tăng </a:t>
            </a:r>
            <a:r>
              <a:rPr lang="vi-VN" sz="2800" b="1" spc="-10">
                <a:solidFill>
                  <a:srgbClr val="002060"/>
                </a:solidFill>
                <a:latin typeface="Arial" panose="020B0604020202020204" pitchFamily="34" charset="0"/>
                <a:cs typeface="Arial" panose="020B0604020202020204" pitchFamily="34" charset="0"/>
              </a:rPr>
              <a:t>6,66</a:t>
            </a:r>
            <a:r>
              <a:rPr lang="de-DE" sz="2800" b="1" spc="-1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2800" b="1">
              <a:solidFill>
                <a:srgbClr val="002060"/>
              </a:solidFill>
              <a:latin typeface="Arial" panose="020B0604020202020204" pitchFamily="34" charset="0"/>
              <a:cs typeface="Arial" panose="020B0604020202020204" pitchFamily="34" charset="0"/>
            </a:endParaRPr>
          </a:p>
        </p:txBody>
      </p:sp>
      <p:sp>
        <p:nvSpPr>
          <p:cNvPr id="16" name="Rectangle 15"/>
          <p:cNvSpPr/>
          <p:nvPr/>
        </p:nvSpPr>
        <p:spPr>
          <a:xfrm>
            <a:off x="3758111" y="2690107"/>
            <a:ext cx="5109414" cy="954107"/>
          </a:xfrm>
          <a:prstGeom prst="rect">
            <a:avLst/>
          </a:prstGeom>
        </p:spPr>
        <p:txBody>
          <a:bodyPr wrap="square">
            <a:spAutoFit/>
          </a:bodyPr>
          <a:lstStyle/>
          <a:p>
            <a:pPr algn="ctr"/>
            <a:r>
              <a:rPr lang="es-ES" sz="2800" b="1">
                <a:solidFill>
                  <a:prstClr val="black"/>
                </a:solidFill>
                <a:latin typeface="Arial" panose="020B0604020202020204" pitchFamily="34" charset="0"/>
                <a:cs typeface="Arial" panose="020B0604020202020204" pitchFamily="34" charset="0"/>
              </a:rPr>
              <a:t>C</a:t>
            </a:r>
            <a:r>
              <a:rPr lang="vi-VN" sz="2800" b="1">
                <a:solidFill>
                  <a:prstClr val="black"/>
                </a:solidFill>
                <a:latin typeface="Arial" panose="020B0604020202020204" pitchFamily="34" charset="0"/>
                <a:cs typeface="Arial" panose="020B0604020202020204" pitchFamily="34" charset="0"/>
              </a:rPr>
              <a:t>ông nghiệp sản xuất</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và</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phân</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phối</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điện</a:t>
            </a:r>
            <a:r>
              <a:rPr lang="es-ES" sz="2800" b="1">
                <a:solidFill>
                  <a:srgbClr val="002060"/>
                </a:solidFill>
                <a:latin typeface="Arial" panose="020B0604020202020204" pitchFamily="34" charset="0"/>
                <a:cs typeface="Arial" panose="020B0604020202020204" pitchFamily="34" charset="0"/>
              </a:rPr>
              <a:t>: </a:t>
            </a:r>
            <a:r>
              <a:rPr lang="vi-VN" sz="2800" b="1">
                <a:solidFill>
                  <a:srgbClr val="002060"/>
                </a:solidFill>
                <a:cs typeface="Arial" panose="020B0604020202020204" pitchFamily="34" charset="0"/>
              </a:rPr>
              <a:t>Tăng </a:t>
            </a:r>
            <a:r>
              <a:rPr lang="vi-VN" sz="2800" b="1" spc="-10">
                <a:solidFill>
                  <a:srgbClr val="002060"/>
                </a:solidFill>
                <a:latin typeface="Arial" panose="020B0604020202020204" pitchFamily="34" charset="0"/>
                <a:cs typeface="Arial" panose="020B0604020202020204" pitchFamily="34" charset="0"/>
              </a:rPr>
              <a:t>20,66</a:t>
            </a:r>
            <a:r>
              <a:rPr lang="de-DE" sz="2800" b="1" spc="-1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2800" b="1">
              <a:solidFill>
                <a:srgbClr val="002060"/>
              </a:solidFill>
              <a:latin typeface="Arial" panose="020B0604020202020204" pitchFamily="34" charset="0"/>
              <a:cs typeface="Arial" panose="020B0604020202020204" pitchFamily="34" charset="0"/>
            </a:endParaRPr>
          </a:p>
        </p:txBody>
      </p:sp>
      <p:sp>
        <p:nvSpPr>
          <p:cNvPr id="17" name="Rectangle 16"/>
          <p:cNvSpPr/>
          <p:nvPr/>
        </p:nvSpPr>
        <p:spPr>
          <a:xfrm>
            <a:off x="5498008" y="5302521"/>
            <a:ext cx="4790923" cy="954107"/>
          </a:xfrm>
          <a:prstGeom prst="rect">
            <a:avLst/>
          </a:prstGeom>
        </p:spPr>
        <p:txBody>
          <a:bodyPr wrap="square">
            <a:spAutoFit/>
          </a:bodyPr>
          <a:lstStyle/>
          <a:p>
            <a:pPr algn="ctr"/>
            <a:r>
              <a:rPr lang="es-ES" sz="2800" b="1" err="1">
                <a:solidFill>
                  <a:prstClr val="black"/>
                </a:solidFill>
                <a:latin typeface="Arial" panose="020B0604020202020204" pitchFamily="34" charset="0"/>
                <a:cs typeface="Arial" panose="020B0604020202020204" pitchFamily="34" charset="0"/>
              </a:rPr>
              <a:t>Công</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nghiệp</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khai</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khoáng</a:t>
            </a:r>
            <a:r>
              <a:rPr lang="es-ES" sz="2800" b="1">
                <a:solidFill>
                  <a:prstClr val="black"/>
                </a:solidFill>
                <a:latin typeface="Arial" panose="020B0604020202020204" pitchFamily="34" charset="0"/>
                <a:cs typeface="Arial" panose="020B0604020202020204" pitchFamily="34" charset="0"/>
              </a:rPr>
              <a:t>: </a:t>
            </a:r>
            <a:r>
              <a:rPr lang="vi-VN" sz="2800" b="1" spc="-10">
                <a:solidFill>
                  <a:srgbClr val="FF0000"/>
                </a:solidFill>
                <a:latin typeface="Arial" panose="020B0604020202020204" pitchFamily="34" charset="0"/>
                <a:cs typeface="Arial" panose="020B0604020202020204" pitchFamily="34" charset="0"/>
              </a:rPr>
              <a:t>G</a:t>
            </a:r>
            <a:r>
              <a:rPr lang="de-DE" sz="2800" b="1" spc="-10">
                <a:solidFill>
                  <a:srgbClr val="FF0000"/>
                </a:solidFill>
                <a:latin typeface="Arial" panose="020B0604020202020204" pitchFamily="34" charset="0"/>
                <a:ea typeface="Times New Roman" panose="02020603050405020304" pitchFamily="18" charset="0"/>
                <a:cs typeface="Arial" panose="020B0604020202020204" pitchFamily="34" charset="0"/>
              </a:rPr>
              <a:t>iảm </a:t>
            </a:r>
            <a:r>
              <a:rPr lang="vi-VN" sz="2800" b="1" spc="-10">
                <a:solidFill>
                  <a:srgbClr val="FF0000"/>
                </a:solidFill>
                <a:latin typeface="Arial" panose="020B0604020202020204" pitchFamily="34" charset="0"/>
                <a:ea typeface="Times New Roman" panose="02020603050405020304" pitchFamily="18" charset="0"/>
                <a:cs typeface="Arial" panose="020B0604020202020204" pitchFamily="34" charset="0"/>
              </a:rPr>
              <a:t>20,6</a:t>
            </a:r>
            <a:r>
              <a:rPr lang="de-DE" sz="2800" b="1" spc="-1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2800" b="1">
              <a:solidFill>
                <a:srgbClr val="FF0000"/>
              </a:solidFill>
              <a:latin typeface="Arial" panose="020B0604020202020204" pitchFamily="34" charset="0"/>
              <a:cs typeface="Arial" panose="020B0604020202020204" pitchFamily="34" charset="0"/>
            </a:endParaRPr>
          </a:p>
        </p:txBody>
      </p:sp>
      <p:sp>
        <p:nvSpPr>
          <p:cNvPr id="18" name="Rectangle 17"/>
          <p:cNvSpPr/>
          <p:nvPr/>
        </p:nvSpPr>
        <p:spPr>
          <a:xfrm>
            <a:off x="4459683" y="3972800"/>
            <a:ext cx="5404699" cy="954107"/>
          </a:xfrm>
          <a:prstGeom prst="rect">
            <a:avLst/>
          </a:prstGeom>
        </p:spPr>
        <p:txBody>
          <a:bodyPr wrap="square">
            <a:spAutoFit/>
          </a:bodyPr>
          <a:lstStyle/>
          <a:p>
            <a:pPr algn="ctr"/>
            <a:r>
              <a:rPr lang="es-ES" sz="2800" b="1" err="1">
                <a:solidFill>
                  <a:prstClr val="black"/>
                </a:solidFill>
                <a:latin typeface="Arial" panose="020B0604020202020204" pitchFamily="34" charset="0"/>
                <a:cs typeface="Arial" panose="020B0604020202020204" pitchFamily="34" charset="0"/>
              </a:rPr>
              <a:t>Cung</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cấp</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nước</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và</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xử</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lý</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rác</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thải</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nước</a:t>
            </a:r>
            <a:r>
              <a:rPr lang="es-ES" sz="2800" b="1">
                <a:solidFill>
                  <a:prstClr val="black"/>
                </a:solidFill>
                <a:latin typeface="Arial" panose="020B0604020202020204" pitchFamily="34" charset="0"/>
                <a:cs typeface="Arial" panose="020B0604020202020204" pitchFamily="34" charset="0"/>
              </a:rPr>
              <a:t> </a:t>
            </a:r>
            <a:r>
              <a:rPr lang="es-ES" sz="2800" b="1" err="1">
                <a:solidFill>
                  <a:prstClr val="black"/>
                </a:solidFill>
                <a:latin typeface="Arial" panose="020B0604020202020204" pitchFamily="34" charset="0"/>
                <a:cs typeface="Arial" panose="020B0604020202020204" pitchFamily="34" charset="0"/>
              </a:rPr>
              <a:t>thải</a:t>
            </a:r>
            <a:r>
              <a:rPr lang="es-ES" sz="2800" b="1">
                <a:solidFill>
                  <a:prstClr val="black"/>
                </a:solidFill>
                <a:latin typeface="Arial" panose="020B0604020202020204" pitchFamily="34" charset="0"/>
                <a:cs typeface="Arial" panose="020B0604020202020204" pitchFamily="34" charset="0"/>
              </a:rPr>
              <a:t>: </a:t>
            </a:r>
            <a:r>
              <a:rPr lang="vi-VN" sz="2800" b="1">
                <a:solidFill>
                  <a:srgbClr val="002060"/>
                </a:solidFill>
                <a:cs typeface="Arial" panose="020B0604020202020204" pitchFamily="34" charset="0"/>
              </a:rPr>
              <a:t>Tăng </a:t>
            </a:r>
            <a:r>
              <a:rPr lang="vi-VN" sz="2800" b="1" spc="-10">
                <a:solidFill>
                  <a:srgbClr val="002060"/>
                </a:solidFill>
                <a:latin typeface="Arial" panose="020B0604020202020204" pitchFamily="34" charset="0"/>
                <a:cs typeface="Arial" panose="020B0604020202020204" pitchFamily="34" charset="0"/>
              </a:rPr>
              <a:t>4,11</a:t>
            </a:r>
            <a:r>
              <a:rPr lang="de-DE" sz="2800" b="1" spc="-1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28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374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1000"/>
                                        <p:tgtEl>
                                          <p:spTgt spid="1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1000"/>
                                        <p:tgtEl>
                                          <p:spTgt spid="2"/>
                                        </p:tgtEl>
                                      </p:cBhvr>
                                    </p:animEffect>
                                  </p:childTnLst>
                                </p:cTn>
                              </p:par>
                              <p:par>
                                <p:cTn id="11" presetID="6" presetClass="entr" presetSubtype="32" fill="hold" nodeType="withEffect">
                                  <p:stCondLst>
                                    <p:cond delay="1000"/>
                                  </p:stCondLst>
                                  <p:childTnLst>
                                    <p:set>
                                      <p:cBhvr>
                                        <p:cTn id="12" dur="1" fill="hold">
                                          <p:stCondLst>
                                            <p:cond delay="0"/>
                                          </p:stCondLst>
                                        </p:cTn>
                                        <p:tgtEl>
                                          <p:spTgt spid="22"/>
                                        </p:tgtEl>
                                        <p:attrNameLst>
                                          <p:attrName>style.visibility</p:attrName>
                                        </p:attrNameLst>
                                      </p:cBhvr>
                                      <p:to>
                                        <p:strVal val="visible"/>
                                      </p:to>
                                    </p:set>
                                    <p:animEffect transition="in" filter="circle(out)">
                                      <p:cBhvr>
                                        <p:cTn id="13" dur="750"/>
                                        <p:tgtEl>
                                          <p:spTgt spid="22"/>
                                        </p:tgtEl>
                                      </p:cBhvr>
                                    </p:animEffect>
                                  </p:childTnLst>
                                </p:cTn>
                              </p:par>
                              <p:par>
                                <p:cTn id="14" presetID="6" presetClass="entr" presetSubtype="32" fill="hold" grpId="0" nodeType="with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750"/>
                                        <p:tgtEl>
                                          <p:spTgt spid="15"/>
                                        </p:tgtEl>
                                      </p:cBhvr>
                                    </p:animEffect>
                                  </p:childTnLst>
                                </p:cTn>
                              </p:par>
                              <p:par>
                                <p:cTn id="17" presetID="6" presetClass="entr" presetSubtype="32" fill="hold" nodeType="withEffect">
                                  <p:stCondLst>
                                    <p:cond delay="1750"/>
                                  </p:stCondLst>
                                  <p:childTnLst>
                                    <p:set>
                                      <p:cBhvr>
                                        <p:cTn id="18" dur="1" fill="hold">
                                          <p:stCondLst>
                                            <p:cond delay="0"/>
                                          </p:stCondLst>
                                        </p:cTn>
                                        <p:tgtEl>
                                          <p:spTgt spid="21"/>
                                        </p:tgtEl>
                                        <p:attrNameLst>
                                          <p:attrName>style.visibility</p:attrName>
                                        </p:attrNameLst>
                                      </p:cBhvr>
                                      <p:to>
                                        <p:strVal val="visible"/>
                                      </p:to>
                                    </p:set>
                                    <p:animEffect transition="in" filter="circle(out)">
                                      <p:cBhvr>
                                        <p:cTn id="19" dur="750"/>
                                        <p:tgtEl>
                                          <p:spTgt spid="21"/>
                                        </p:tgtEl>
                                      </p:cBhvr>
                                    </p:animEffect>
                                  </p:childTnLst>
                                </p:cTn>
                              </p:par>
                              <p:par>
                                <p:cTn id="20" presetID="6" presetClass="entr" presetSubtype="32" fill="hold" grpId="0" nodeType="withEffect" nodePh="1">
                                  <p:stCondLst>
                                    <p:cond delay="1750"/>
                                  </p:stCondLst>
                                  <p:endCondLst>
                                    <p:cond evt="begin" delay="0">
                                      <p:tn val="20"/>
                                    </p:cond>
                                  </p:endCondLst>
                                  <p:childTnLst>
                                    <p:set>
                                      <p:cBhvr>
                                        <p:cTn id="21" dur="1" fill="hold">
                                          <p:stCondLst>
                                            <p:cond delay="0"/>
                                          </p:stCondLst>
                                        </p:cTn>
                                        <p:tgtEl>
                                          <p:spTgt spid="9"/>
                                        </p:tgtEl>
                                        <p:attrNameLst>
                                          <p:attrName>style.visibility</p:attrName>
                                        </p:attrNameLst>
                                      </p:cBhvr>
                                      <p:to>
                                        <p:strVal val="visible"/>
                                      </p:to>
                                    </p:set>
                                    <p:animEffect transition="in" filter="circle(out)">
                                      <p:cBhvr>
                                        <p:cTn id="22" dur="750"/>
                                        <p:tgtEl>
                                          <p:spTgt spid="9"/>
                                        </p:tgtEl>
                                      </p:cBhvr>
                                    </p:animEffect>
                                  </p:childTnLst>
                                </p:cTn>
                              </p:par>
                              <p:par>
                                <p:cTn id="23" presetID="6" presetClass="entr" presetSubtype="32" fill="hold" grpId="0" nodeType="withEffect">
                                  <p:stCondLst>
                                    <p:cond delay="1750"/>
                                  </p:stCondLst>
                                  <p:childTnLst>
                                    <p:set>
                                      <p:cBhvr>
                                        <p:cTn id="24" dur="1" fill="hold">
                                          <p:stCondLst>
                                            <p:cond delay="0"/>
                                          </p:stCondLst>
                                        </p:cTn>
                                        <p:tgtEl>
                                          <p:spTgt spid="16"/>
                                        </p:tgtEl>
                                        <p:attrNameLst>
                                          <p:attrName>style.visibility</p:attrName>
                                        </p:attrNameLst>
                                      </p:cBhvr>
                                      <p:to>
                                        <p:strVal val="visible"/>
                                      </p:to>
                                    </p:set>
                                    <p:animEffect transition="in" filter="circle(out)">
                                      <p:cBhvr>
                                        <p:cTn id="25" dur="750"/>
                                        <p:tgtEl>
                                          <p:spTgt spid="16"/>
                                        </p:tgtEl>
                                      </p:cBhvr>
                                    </p:animEffect>
                                  </p:childTnLst>
                                </p:cTn>
                              </p:par>
                              <p:par>
                                <p:cTn id="26" presetID="6" presetClass="entr" presetSubtype="32" fill="hold" grpId="0" nodeType="withEffect">
                                  <p:stCondLst>
                                    <p:cond delay="2500"/>
                                  </p:stCondLst>
                                  <p:childTnLst>
                                    <p:set>
                                      <p:cBhvr>
                                        <p:cTn id="27" dur="1" fill="hold">
                                          <p:stCondLst>
                                            <p:cond delay="0"/>
                                          </p:stCondLst>
                                        </p:cTn>
                                        <p:tgtEl>
                                          <p:spTgt spid="18"/>
                                        </p:tgtEl>
                                        <p:attrNameLst>
                                          <p:attrName>style.visibility</p:attrName>
                                        </p:attrNameLst>
                                      </p:cBhvr>
                                      <p:to>
                                        <p:strVal val="visible"/>
                                      </p:to>
                                    </p:set>
                                    <p:animEffect transition="in" filter="circle(out)">
                                      <p:cBhvr>
                                        <p:cTn id="28" dur="750"/>
                                        <p:tgtEl>
                                          <p:spTgt spid="18"/>
                                        </p:tgtEl>
                                      </p:cBhvr>
                                    </p:animEffect>
                                  </p:childTnLst>
                                </p:cTn>
                              </p:par>
                              <p:par>
                                <p:cTn id="29" presetID="6" presetClass="entr" presetSubtype="32" fill="hold" nodeType="withEffect">
                                  <p:stCondLst>
                                    <p:cond delay="2500"/>
                                  </p:stCondLst>
                                  <p:childTnLst>
                                    <p:set>
                                      <p:cBhvr>
                                        <p:cTn id="30" dur="1" fill="hold">
                                          <p:stCondLst>
                                            <p:cond delay="0"/>
                                          </p:stCondLst>
                                        </p:cTn>
                                        <p:tgtEl>
                                          <p:spTgt spid="20"/>
                                        </p:tgtEl>
                                        <p:attrNameLst>
                                          <p:attrName>style.visibility</p:attrName>
                                        </p:attrNameLst>
                                      </p:cBhvr>
                                      <p:to>
                                        <p:strVal val="visible"/>
                                      </p:to>
                                    </p:set>
                                    <p:animEffect transition="in" filter="circle(out)">
                                      <p:cBhvr>
                                        <p:cTn id="31" dur="750"/>
                                        <p:tgtEl>
                                          <p:spTgt spid="20"/>
                                        </p:tgtEl>
                                      </p:cBhvr>
                                    </p:animEffect>
                                  </p:childTnLst>
                                </p:cTn>
                              </p:par>
                              <p:par>
                                <p:cTn id="32" presetID="6" presetClass="entr" presetSubtype="32" fill="hold" grpId="0" nodeType="withEffect">
                                  <p:stCondLst>
                                    <p:cond delay="3250"/>
                                  </p:stCondLst>
                                  <p:childTnLst>
                                    <p:set>
                                      <p:cBhvr>
                                        <p:cTn id="33" dur="1" fill="hold">
                                          <p:stCondLst>
                                            <p:cond delay="0"/>
                                          </p:stCondLst>
                                        </p:cTn>
                                        <p:tgtEl>
                                          <p:spTgt spid="17"/>
                                        </p:tgtEl>
                                        <p:attrNameLst>
                                          <p:attrName>style.visibility</p:attrName>
                                        </p:attrNameLst>
                                      </p:cBhvr>
                                      <p:to>
                                        <p:strVal val="visible"/>
                                      </p:to>
                                    </p:set>
                                    <p:animEffect transition="in" filter="circle(out)">
                                      <p:cBhvr>
                                        <p:cTn id="34" dur="750"/>
                                        <p:tgtEl>
                                          <p:spTgt spid="17"/>
                                        </p:tgtEl>
                                      </p:cBhvr>
                                    </p:animEffect>
                                  </p:childTnLst>
                                </p:cTn>
                              </p:par>
                              <p:par>
                                <p:cTn id="35" presetID="6" presetClass="entr" presetSubtype="32" fill="hold" nodeType="withEffect">
                                  <p:stCondLst>
                                    <p:cond delay="3250"/>
                                  </p:stCondLst>
                                  <p:childTnLst>
                                    <p:set>
                                      <p:cBhvr>
                                        <p:cTn id="36" dur="1" fill="hold">
                                          <p:stCondLst>
                                            <p:cond delay="0"/>
                                          </p:stCondLst>
                                        </p:cTn>
                                        <p:tgtEl>
                                          <p:spTgt spid="19"/>
                                        </p:tgtEl>
                                        <p:attrNameLst>
                                          <p:attrName>style.visibility</p:attrName>
                                        </p:attrNameLst>
                                      </p:cBhvr>
                                      <p:to>
                                        <p:strVal val="visible"/>
                                      </p:to>
                                    </p:set>
                                    <p:animEffect transition="in" filter="circle(out)">
                                      <p:cBhvr>
                                        <p:cTn id="3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70397" y="914487"/>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017"/>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18221" y="968578"/>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326766" y="2083577"/>
            <a:ext cx="11530848" cy="4103688"/>
          </a:xfrm>
          <a:prstGeom prst="rect">
            <a:avLst/>
          </a:prstGeom>
        </p:spPr>
        <p:txBody>
          <a:bodyPr wrap="square">
            <a:spAutoFit/>
          </a:bodyPr>
          <a:lstStyle/>
          <a:p>
            <a:pPr lvl="1" indent="-457200" algn="just">
              <a:spcBef>
                <a:spcPts val="435"/>
              </a:spcBef>
              <a:spcAft>
                <a:spcPts val="1200"/>
              </a:spcAft>
              <a:buSzPct val="100000"/>
              <a:buFontTx/>
              <a:buChar char="-"/>
            </a:pPr>
            <a:r>
              <a:rPr lang="vi-VN" sz="2600">
                <a:latin typeface="Times New Roman" panose="02020603050405020304" pitchFamily="18" charset="0"/>
                <a:cs typeface="Times New Roman" panose="02020603050405020304" pitchFamily="18" charset="0"/>
              </a:rPr>
              <a:t>T</a:t>
            </a:r>
            <a:r>
              <a:rPr lang="de-DE" sz="2600">
                <a:latin typeface="Times New Roman" panose="02020603050405020304" pitchFamily="18" charset="0"/>
                <a:cs typeface="Times New Roman" panose="02020603050405020304" pitchFamily="18" charset="0"/>
              </a:rPr>
              <a:t>iếp tục chỉ đạo đẩy nhanh tiến độ giải phóng mặt bằng, thi công các công trình, dự án: đường cao tốc Bắc - Nam phía Đông, đoạn qua địa bàn tỉnh; đường ven biển </a:t>
            </a:r>
            <a:r>
              <a:rPr lang="vi-VN" sz="2600">
                <a:latin typeface="Times New Roman" panose="02020603050405020304" pitchFamily="18" charset="0"/>
                <a:cs typeface="Times New Roman" panose="02020603050405020304" pitchFamily="18" charset="0"/>
              </a:rPr>
              <a:t>(</a:t>
            </a:r>
            <a:r>
              <a:rPr lang="de-DE" sz="2600">
                <a:latin typeface="Times New Roman" panose="02020603050405020304" pitchFamily="18" charset="0"/>
                <a:cs typeface="Times New Roman" panose="02020603050405020304" pitchFamily="18" charset="0"/>
              </a:rPr>
              <a:t>các đoạn còn lại</a:t>
            </a:r>
            <a:r>
              <a:rPr lang="vi-VN" sz="2600">
                <a:latin typeface="Times New Roman" panose="02020603050405020304" pitchFamily="18" charset="0"/>
                <a:cs typeface="Times New Roman" panose="02020603050405020304" pitchFamily="18" charset="0"/>
              </a:rPr>
              <a:t>)</a:t>
            </a:r>
            <a:r>
              <a:rPr lang="de-DE" sz="2600">
                <a:latin typeface="Times New Roman" panose="02020603050405020304" pitchFamily="18" charset="0"/>
                <a:cs typeface="Times New Roman" panose="02020603050405020304" pitchFamily="18" charset="0"/>
              </a:rPr>
              <a:t>; các dự án tại Khu đô thị Khoa học và Giáo dục Quy Hòa</a:t>
            </a:r>
            <a:r>
              <a:rPr lang="vi-VN" sz="2600">
                <a:latin typeface="Times New Roman" panose="02020603050405020304" pitchFamily="18" charset="0"/>
                <a:cs typeface="Times New Roman" panose="02020603050405020304" pitchFamily="18" charset="0"/>
              </a:rPr>
              <a:t>...</a:t>
            </a:r>
          </a:p>
          <a:p>
            <a:pPr lvl="1" indent="-457200" algn="just">
              <a:spcBef>
                <a:spcPts val="435"/>
              </a:spcBef>
              <a:spcAft>
                <a:spcPts val="1200"/>
              </a:spcAft>
              <a:buSzPct val="100000"/>
              <a:buFontTx/>
              <a:buChar char="-"/>
            </a:pPr>
            <a:r>
              <a:rPr lang="vi-VN" sz="2600">
                <a:latin typeface="Times New Roman" panose="02020603050405020304" pitchFamily="18" charset="0"/>
                <a:cs typeface="Times New Roman" panose="02020603050405020304" pitchFamily="18" charset="0"/>
              </a:rPr>
              <a:t>Tổ chức phân loại doanh nghiệp trên địa bàn theo loại hình hoạt động, địa bàn hoạt động; xây dựng cơ sở dữ liệu từng lĩnh vực hoạt động phục vụ cho công tác quản lý ngành</a:t>
            </a:r>
          </a:p>
          <a:p>
            <a:pPr lvl="1" indent="-457200" algn="just">
              <a:spcBef>
                <a:spcPts val="435"/>
              </a:spcBef>
              <a:spcAft>
                <a:spcPts val="1200"/>
              </a:spcAft>
              <a:buSzPct val="100000"/>
              <a:buFontTx/>
              <a:buChar char="-"/>
            </a:pPr>
            <a:r>
              <a:rPr lang="vi-VN" sz="2600">
                <a:latin typeface="Times New Roman" panose="02020603050405020304" pitchFamily="18" charset="0"/>
                <a:cs typeface="Times New Roman" panose="02020603050405020304" pitchFamily="18" charset="0"/>
              </a:rPr>
              <a:t>Tăng cường đôn đốc tiến độ thực hiện các dự án; đẩy mạnh kiểm tra công tác nghiệm thu hoàn thành đưa công trình vào sử dụng, tạo giá trị gia tăng cho xã hội</a:t>
            </a:r>
          </a:p>
        </p:txBody>
      </p:sp>
      <p:sp>
        <p:nvSpPr>
          <p:cNvPr id="7" name="Freeform 7">
            <a:extLst>
              <a:ext uri="{FF2B5EF4-FFF2-40B4-BE49-F238E27FC236}">
                <a16:creationId xmlns:a16="http://schemas.microsoft.com/office/drawing/2014/main" id="{08F7292A-2C41-00FC-6DC8-5A83037C93EC}"/>
              </a:ext>
            </a:extLst>
          </p:cNvPr>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1B2B3B43-1FE8-D585-2205-9EB6EFD5B656}"/>
              </a:ext>
            </a:extLst>
          </p:cNvPr>
          <p:cNvSpPr/>
          <p:nvPr/>
        </p:nvSpPr>
        <p:spPr>
          <a:xfrm>
            <a:off x="251460" y="203954"/>
            <a:ext cx="11681460" cy="1138773"/>
          </a:xfrm>
          <a:prstGeom prst="rect">
            <a:avLst/>
          </a:prstGeom>
        </p:spPr>
        <p:txBody>
          <a:bodyPr wrap="square">
            <a:spAutoFit/>
          </a:bodyPr>
          <a:lstStyle/>
          <a:p>
            <a:r>
              <a:rPr lang="vi-VN" sz="3200" b="1">
                <a:latin typeface="Times New Roman" panose="02020603050405020304" pitchFamily="18" charset="0"/>
                <a:cs typeface="Times New Roman" panose="02020603050405020304" pitchFamily="18" charset="0"/>
              </a:rPr>
              <a:t>b) Công nghiệp – Xây dựng (tt)</a:t>
            </a:r>
            <a:r>
              <a:rPr lang="de-DE" sz="3200" b="1">
                <a:latin typeface="Times New Roman" panose="02020603050405020304" pitchFamily="18" charset="0"/>
                <a:cs typeface="Times New Roman" panose="02020603050405020304" pitchFamily="18" charset="0"/>
              </a:rPr>
              <a:t> </a:t>
            </a:r>
            <a:endParaRPr lang="en-US" sz="3200" b="1" kern="0" spc="-10">
              <a:solidFill>
                <a:prstClr val="black"/>
              </a:solidFill>
              <a:ea typeface="Times New Roman" panose="02020603050405020304" pitchFamily="18" charset="0"/>
            </a:endParaRPr>
          </a:p>
          <a:p>
            <a:r>
              <a:rPr lang="en-US" sz="3600" b="1" kern="0" spc="-10">
                <a:solidFill>
                  <a:prstClr val="black"/>
                </a:solidFill>
                <a:ea typeface="Times New Roman" panose="02020603050405020304" pitchFamily="18" charset="0"/>
              </a:rPr>
              <a:t> </a:t>
            </a:r>
            <a:endParaRPr lang="en-US" sz="3600" b="1">
              <a:solidFill>
                <a:prstClr val="black"/>
              </a:solidFill>
            </a:endParaRPr>
          </a:p>
        </p:txBody>
      </p:sp>
      <p:sp>
        <p:nvSpPr>
          <p:cNvPr id="2" name="Rectangle 1">
            <a:extLst>
              <a:ext uri="{FF2B5EF4-FFF2-40B4-BE49-F238E27FC236}">
                <a16:creationId xmlns:a16="http://schemas.microsoft.com/office/drawing/2014/main" id="{CC5A0C9B-E81F-9E46-492D-9E3DAEC601E5}"/>
              </a:ext>
            </a:extLst>
          </p:cNvPr>
          <p:cNvSpPr/>
          <p:nvPr/>
        </p:nvSpPr>
        <p:spPr>
          <a:xfrm>
            <a:off x="0" y="1318048"/>
            <a:ext cx="5107672" cy="523220"/>
          </a:xfrm>
          <a:prstGeom prst="rect">
            <a:avLst/>
          </a:prstGeom>
        </p:spPr>
        <p:txBody>
          <a:bodyPr wrap="square">
            <a:spAutoFit/>
          </a:bodyPr>
          <a:lstStyle/>
          <a:p>
            <a:pPr marL="457200" indent="-457200" algn="ctr">
              <a:buFont typeface="Wingdings" panose="05000000000000000000" pitchFamily="2" charset="2"/>
              <a:buChar char="v"/>
            </a:pPr>
            <a:r>
              <a:rPr lang="en-US" sz="2800" b="1">
                <a:latin typeface="Times New Roman" panose="02020603050405020304" pitchFamily="18" charset="0"/>
                <a:cs typeface="Times New Roman" panose="02020603050405020304" pitchFamily="18" charset="0"/>
              </a:rPr>
              <a:t>Về Xây dựng</a:t>
            </a:r>
          </a:p>
        </p:txBody>
      </p:sp>
    </p:spTree>
    <p:extLst>
      <p:ext uri="{BB962C8B-B14F-4D97-AF65-F5344CB8AC3E}">
        <p14:creationId xmlns:p14="http://schemas.microsoft.com/office/powerpoint/2010/main" val="38901647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370397" y="914487"/>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017"/>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18221" y="968578"/>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184348" y="1077099"/>
            <a:ext cx="11530848" cy="4483279"/>
          </a:xfrm>
          <a:prstGeom prst="rect">
            <a:avLst/>
          </a:prstGeom>
        </p:spPr>
        <p:txBody>
          <a:bodyPr wrap="square">
            <a:spAutoFit/>
          </a:bodyPr>
          <a:lstStyle/>
          <a:p>
            <a:pPr lvl="1" indent="-457200" algn="just">
              <a:spcBef>
                <a:spcPts val="435"/>
              </a:spcBef>
              <a:spcAft>
                <a:spcPts val="600"/>
              </a:spcAft>
              <a:buSzPct val="100000"/>
              <a:buFontTx/>
              <a:buChar char="-"/>
            </a:pPr>
            <a:r>
              <a:rPr lang="de-DE" sz="2800">
                <a:latin typeface="Times New Roman" panose="02020603050405020304" pitchFamily="18" charset="0"/>
                <a:cs typeface="Times New Roman" panose="02020603050405020304" pitchFamily="18" charset="0"/>
              </a:rPr>
              <a:t>Tổng mức bán lẻ hàng hoá và doanh thu dịch vụ tăng </a:t>
            </a:r>
            <a:r>
              <a:rPr lang="nl-NL" sz="2800">
                <a:latin typeface="Times New Roman" panose="02020603050405020304" pitchFamily="18" charset="0"/>
                <a:cs typeface="Times New Roman" panose="02020603050405020304" pitchFamily="18" charset="0"/>
              </a:rPr>
              <a:t>19,1</a:t>
            </a:r>
            <a:r>
              <a:rPr lang="vi-VN" sz="2800">
                <a:latin typeface="Times New Roman" panose="02020603050405020304" pitchFamily="18" charset="0"/>
                <a:cs typeface="Times New Roman" panose="02020603050405020304" pitchFamily="18" charset="0"/>
              </a:rPr>
              <a:t>% so với cùng kỳ</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lvl="1" indent="-457200" algn="just">
              <a:spcBef>
                <a:spcPts val="435"/>
              </a:spcBef>
              <a:spcAft>
                <a:spcPts val="600"/>
              </a:spcAft>
              <a:buSzPct val="100000"/>
              <a:buFontTx/>
              <a:buChar char="-"/>
            </a:pPr>
            <a:r>
              <a:rPr lang="vi-VN" sz="2800">
                <a:latin typeface="Times New Roman" panose="02020603050405020304" pitchFamily="18" charset="0"/>
                <a:cs typeface="Times New Roman" panose="02020603050405020304" pitchFamily="18" charset="0"/>
              </a:rPr>
              <a:t>Kim ngạch xuất khẩu 10 tháng đạt 1,33 tỷ triệu USD</a:t>
            </a:r>
            <a:r>
              <a:rPr lang="de-DE" sz="2800">
                <a:latin typeface="Times New Roman" panose="02020603050405020304" pitchFamily="18" charset="0"/>
                <a:cs typeface="Times New Roman" panose="02020603050405020304" pitchFamily="18" charset="0"/>
              </a:rPr>
              <a:t>, đạt 98,5% kế hoạch năm, tăng 20,1% so với cùng kỳ.</a:t>
            </a:r>
            <a:endParaRPr lang="vi-VN" sz="2800">
              <a:latin typeface="Times New Roman" panose="02020603050405020304" pitchFamily="18" charset="0"/>
              <a:cs typeface="Times New Roman" panose="02020603050405020304" pitchFamily="18" charset="0"/>
            </a:endParaRPr>
          </a:p>
          <a:p>
            <a:pPr lvl="1" indent="-457200" algn="just">
              <a:spcBef>
                <a:spcPts val="435"/>
              </a:spcBef>
              <a:spcAft>
                <a:spcPts val="600"/>
              </a:spcAft>
              <a:buSzPct val="100000"/>
              <a:buFontTx/>
              <a:buChar char="-"/>
            </a:pPr>
            <a:r>
              <a:rPr lang="vi-VN" sz="2800">
                <a:latin typeface="Times New Roman" panose="02020603050405020304" pitchFamily="18" charset="0"/>
                <a:cs typeface="Times New Roman" panose="02020603050405020304" pitchFamily="18" charset="0"/>
              </a:rPr>
              <a:t>H</a:t>
            </a:r>
            <a:r>
              <a:rPr lang="de-DE" sz="2800">
                <a:latin typeface="Times New Roman" panose="02020603050405020304" pitchFamily="18" charset="0"/>
                <a:cs typeface="Times New Roman" panose="02020603050405020304" pitchFamily="18" charset="0"/>
              </a:rPr>
              <a:t>àng hoá thông qua cảng biển đạt </a:t>
            </a:r>
            <a:r>
              <a:rPr lang="da-DK" sz="2800">
                <a:latin typeface="Times New Roman" panose="02020603050405020304" pitchFamily="18" charset="0"/>
                <a:cs typeface="Times New Roman" panose="02020603050405020304" pitchFamily="18" charset="0"/>
              </a:rPr>
              <a:t>11,8 triệu tấn, giảm 0,7% so với cùng kỳ.</a:t>
            </a:r>
            <a:endParaRPr lang="vi-VN" sz="2800">
              <a:latin typeface="Times New Roman" panose="02020603050405020304" pitchFamily="18" charset="0"/>
              <a:cs typeface="Times New Roman" panose="02020603050405020304" pitchFamily="18" charset="0"/>
            </a:endParaRPr>
          </a:p>
          <a:p>
            <a:pPr lvl="1" indent="-457200" algn="just">
              <a:spcBef>
                <a:spcPts val="435"/>
              </a:spcBef>
              <a:spcAft>
                <a:spcPts val="600"/>
              </a:spcAft>
              <a:buSzPct val="100000"/>
              <a:buFontTx/>
              <a:buChar char="-"/>
            </a:pPr>
            <a:r>
              <a:rPr lang="af-ZA" sz="2800">
                <a:latin typeface="Times New Roman" panose="02020603050405020304" pitchFamily="18" charset="0"/>
                <a:cs typeface="Times New Roman" panose="02020603050405020304" pitchFamily="18" charset="0"/>
              </a:rPr>
              <a:t>Hoạt động</a:t>
            </a:r>
            <a:r>
              <a:rPr lang="de-DE" sz="2800">
                <a:latin typeface="Times New Roman" panose="02020603050405020304" pitchFamily="18" charset="0"/>
                <a:cs typeface="Times New Roman" panose="02020603050405020304" pitchFamily="18" charset="0"/>
              </a:rPr>
              <a:t> du lịch </a:t>
            </a:r>
            <a:r>
              <a:rPr lang="nl-NL" sz="2800">
                <a:latin typeface="Times New Roman" panose="02020603050405020304" pitchFamily="18" charset="0"/>
                <a:cs typeface="Times New Roman" panose="02020603050405020304" pitchFamily="18" charset="0"/>
              </a:rPr>
              <a:t>ghi nhận sự phục hồi mạnh mẽ, 10 tháng đã có </a:t>
            </a:r>
            <a:r>
              <a:rPr lang="de-DE" sz="2800">
                <a:latin typeface="Times New Roman" panose="02020603050405020304" pitchFamily="18" charset="0"/>
                <a:cs typeface="Times New Roman" panose="02020603050405020304" pitchFamily="18" charset="0"/>
              </a:rPr>
              <a:t>trên 3,76 triệu lượt khách đến với Bình Định, tăng 2,2 lần so với cùng kỳ</a:t>
            </a:r>
            <a:r>
              <a:rPr lang="vi-VN" sz="2800">
                <a:latin typeface="Times New Roman" panose="02020603050405020304" pitchFamily="18" charset="0"/>
                <a:cs typeface="Times New Roman" panose="02020603050405020304" pitchFamily="18" charset="0"/>
              </a:rPr>
              <a:t>.</a:t>
            </a:r>
          </a:p>
          <a:p>
            <a:pPr lvl="1" indent="-457200" algn="just">
              <a:spcBef>
                <a:spcPts val="435"/>
              </a:spcBef>
              <a:spcAft>
                <a:spcPts val="600"/>
              </a:spcAft>
              <a:buSzPct val="100000"/>
              <a:buFontTx/>
              <a:buChar char="-"/>
            </a:pPr>
            <a:r>
              <a:rPr lang="vi-VN" sz="2800">
                <a:latin typeface="Times New Roman" panose="02020603050405020304" pitchFamily="18" charset="0"/>
                <a:cs typeface="Times New Roman" panose="02020603050405020304" pitchFamily="18" charset="0"/>
              </a:rPr>
              <a:t>Trong tháng đã </a:t>
            </a:r>
            <a:r>
              <a:rPr lang="en-US" sz="2800">
                <a:latin typeface="Times New Roman" panose="02020603050405020304" pitchFamily="18" charset="0"/>
                <a:cs typeface="Times New Roman" panose="02020603050405020304" pitchFamily="18" charset="0"/>
              </a:rPr>
              <a:t>tổ chức Lễ khai mạc các hoạt động văn hóa, nghệ thuật đường phố, thể thao và trải nghiệm, biểu diễn khoa học tại Quảng trường Nguyễn Tất Thành.</a:t>
            </a:r>
          </a:p>
        </p:txBody>
      </p:sp>
      <p:sp>
        <p:nvSpPr>
          <p:cNvPr id="7" name="Freeform 7">
            <a:extLst>
              <a:ext uri="{FF2B5EF4-FFF2-40B4-BE49-F238E27FC236}">
                <a16:creationId xmlns:a16="http://schemas.microsoft.com/office/drawing/2014/main" id="{08F7292A-2C41-00FC-6DC8-5A83037C93EC}"/>
              </a:ext>
            </a:extLst>
          </p:cNvPr>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1B2B3B43-1FE8-D585-2205-9EB6EFD5B656}"/>
              </a:ext>
            </a:extLst>
          </p:cNvPr>
          <p:cNvSpPr/>
          <p:nvPr/>
        </p:nvSpPr>
        <p:spPr>
          <a:xfrm>
            <a:off x="251460" y="203954"/>
            <a:ext cx="11681460" cy="1138773"/>
          </a:xfrm>
          <a:prstGeom prst="rect">
            <a:avLst/>
          </a:prstGeom>
        </p:spPr>
        <p:txBody>
          <a:bodyPr wrap="square">
            <a:spAutoFit/>
          </a:bodyPr>
          <a:lstStyle/>
          <a:p>
            <a:r>
              <a:rPr lang="vi-VN" sz="3200" b="1">
                <a:latin typeface="Times New Roman" panose="02020603050405020304" pitchFamily="18" charset="0"/>
                <a:cs typeface="Times New Roman" panose="02020603050405020304" pitchFamily="18" charset="0"/>
              </a:rPr>
              <a:t>c) </a:t>
            </a:r>
            <a:r>
              <a:rPr lang="vi-VN" sz="3200" b="1">
                <a:latin typeface="Times New Roman" panose="02020603050405020304" pitchFamily="18" charset="0"/>
                <a:ea typeface="Times New Roman" panose="02020603050405020304" pitchFamily="18" charset="0"/>
              </a:rPr>
              <a:t>Về</a:t>
            </a:r>
            <a:r>
              <a:rPr lang="es-ES" sz="3200" b="1">
                <a:effectLst/>
                <a:latin typeface="Times New Roman" panose="02020603050405020304" pitchFamily="18" charset="0"/>
                <a:ea typeface="Times New Roman" panose="02020603050405020304" pitchFamily="18" charset="0"/>
              </a:rPr>
              <a:t> thương mại, dịch vụ, du lịch</a:t>
            </a:r>
            <a:endParaRPr lang="en-US" sz="3200" b="1" kern="0" spc="-10">
              <a:solidFill>
                <a:prstClr val="black"/>
              </a:solidFill>
              <a:ea typeface="Times New Roman" panose="02020603050405020304" pitchFamily="18" charset="0"/>
            </a:endParaRPr>
          </a:p>
          <a:p>
            <a:r>
              <a:rPr lang="en-US" sz="3600" b="1" kern="0" spc="-10">
                <a:solidFill>
                  <a:prstClr val="black"/>
                </a:solidFill>
                <a:ea typeface="Times New Roman" panose="02020603050405020304" pitchFamily="18" charset="0"/>
              </a:rPr>
              <a:t> </a:t>
            </a:r>
            <a:endParaRPr lang="en-US" sz="3600" b="1">
              <a:solidFill>
                <a:prstClr val="black"/>
              </a:solidFill>
            </a:endParaRPr>
          </a:p>
        </p:txBody>
      </p:sp>
    </p:spTree>
    <p:extLst>
      <p:ext uri="{BB962C8B-B14F-4D97-AF65-F5344CB8AC3E}">
        <p14:creationId xmlns:p14="http://schemas.microsoft.com/office/powerpoint/2010/main" val="2933973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F3AFCB-E6F0-797F-4BB0-50D217787A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10" y="3207026"/>
            <a:ext cx="10691190" cy="2199376"/>
          </a:xfrm>
        </p:spPr>
      </p:pic>
      <p:sp>
        <p:nvSpPr>
          <p:cNvPr id="6" name="TextBox 5">
            <a:extLst>
              <a:ext uri="{FF2B5EF4-FFF2-40B4-BE49-F238E27FC236}">
                <a16:creationId xmlns:a16="http://schemas.microsoft.com/office/drawing/2014/main" id="{8F441EC3-0BA7-4F59-8AD1-8445D9757715}"/>
              </a:ext>
            </a:extLst>
          </p:cNvPr>
          <p:cNvSpPr txBox="1"/>
          <p:nvPr/>
        </p:nvSpPr>
        <p:spPr>
          <a:xfrm>
            <a:off x="1139687" y="5609577"/>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6.739,3 tỷ đồng</a:t>
            </a:r>
          </a:p>
          <a:p>
            <a:pPr algn="ctr"/>
            <a:r>
              <a:rPr lang="en-US" sz="2000" b="1">
                <a:solidFill>
                  <a:srgbClr val="C00000"/>
                </a:solidFill>
                <a:latin typeface="Times New Roman" panose="02020603050405020304" pitchFamily="18" charset="0"/>
                <a:cs typeface="Times New Roman" panose="02020603050405020304" pitchFamily="18" charset="0"/>
              </a:rPr>
              <a:t>     0,8%    </a:t>
            </a:r>
          </a:p>
        </p:txBody>
      </p:sp>
      <p:sp>
        <p:nvSpPr>
          <p:cNvPr id="7" name="TextBox 6">
            <a:extLst>
              <a:ext uri="{FF2B5EF4-FFF2-40B4-BE49-F238E27FC236}">
                <a16:creationId xmlns:a16="http://schemas.microsoft.com/office/drawing/2014/main" id="{6C0C263C-8AC5-4EA9-6623-5D53F070A466}"/>
              </a:ext>
            </a:extLst>
          </p:cNvPr>
          <p:cNvSpPr txBox="1"/>
          <p:nvPr/>
        </p:nvSpPr>
        <p:spPr>
          <a:xfrm>
            <a:off x="3743740" y="5604839"/>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986 tỷ đồng</a:t>
            </a:r>
          </a:p>
          <a:p>
            <a:pPr algn="ctr"/>
            <a:r>
              <a:rPr lang="en-US" sz="2000" b="1">
                <a:solidFill>
                  <a:srgbClr val="C00000"/>
                </a:solidFill>
                <a:latin typeface="Times New Roman" panose="02020603050405020304" pitchFamily="18" charset="0"/>
                <a:cs typeface="Times New Roman" panose="02020603050405020304" pitchFamily="18" charset="0"/>
              </a:rPr>
              <a:t>     5,7%    </a:t>
            </a:r>
          </a:p>
        </p:txBody>
      </p:sp>
      <p:sp>
        <p:nvSpPr>
          <p:cNvPr id="8" name="TextBox 7">
            <a:extLst>
              <a:ext uri="{FF2B5EF4-FFF2-40B4-BE49-F238E27FC236}">
                <a16:creationId xmlns:a16="http://schemas.microsoft.com/office/drawing/2014/main" id="{BE3FBCC4-B1C6-7537-0DC2-C1A9645EA02C}"/>
              </a:ext>
            </a:extLst>
          </p:cNvPr>
          <p:cNvSpPr txBox="1"/>
          <p:nvPr/>
        </p:nvSpPr>
        <p:spPr>
          <a:xfrm>
            <a:off x="6504380" y="5647771"/>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10,2 tỷ đồng</a:t>
            </a:r>
          </a:p>
          <a:p>
            <a:pPr algn="ctr"/>
            <a:r>
              <a:rPr lang="en-US" sz="2000" b="1">
                <a:solidFill>
                  <a:srgbClr val="C00000"/>
                </a:solidFill>
                <a:latin typeface="Times New Roman" panose="02020603050405020304" pitchFamily="18" charset="0"/>
                <a:cs typeface="Times New Roman" panose="02020603050405020304" pitchFamily="18" charset="0"/>
              </a:rPr>
              <a:t>     20,3%    </a:t>
            </a:r>
          </a:p>
        </p:txBody>
      </p:sp>
      <p:sp>
        <p:nvSpPr>
          <p:cNvPr id="9" name="TextBox 8">
            <a:extLst>
              <a:ext uri="{FF2B5EF4-FFF2-40B4-BE49-F238E27FC236}">
                <a16:creationId xmlns:a16="http://schemas.microsoft.com/office/drawing/2014/main" id="{BF2EF6F2-669D-669D-8EC0-42EAD0DB9009}"/>
              </a:ext>
            </a:extLst>
          </p:cNvPr>
          <p:cNvSpPr txBox="1"/>
          <p:nvPr/>
        </p:nvSpPr>
        <p:spPr>
          <a:xfrm>
            <a:off x="9104244" y="5604839"/>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396,7 tỷ đồng</a:t>
            </a:r>
          </a:p>
          <a:p>
            <a:pPr algn="ctr"/>
            <a:r>
              <a:rPr lang="en-US" sz="2000" b="1">
                <a:solidFill>
                  <a:srgbClr val="C00000"/>
                </a:solidFill>
                <a:latin typeface="Times New Roman" panose="02020603050405020304" pitchFamily="18" charset="0"/>
                <a:cs typeface="Times New Roman" panose="02020603050405020304" pitchFamily="18" charset="0"/>
              </a:rPr>
              <a:t>     2,1%    </a:t>
            </a:r>
          </a:p>
        </p:txBody>
      </p:sp>
      <p:sp>
        <p:nvSpPr>
          <p:cNvPr id="11" name="Arrow: Down 59">
            <a:extLst>
              <a:ext uri="{FF2B5EF4-FFF2-40B4-BE49-F238E27FC236}">
                <a16:creationId xmlns:a16="http://schemas.microsoft.com/office/drawing/2014/main" id="{3C85A78B-8864-7D3C-593A-0204297AF05C}"/>
              </a:ext>
            </a:extLst>
          </p:cNvPr>
          <p:cNvSpPr/>
          <p:nvPr/>
        </p:nvSpPr>
        <p:spPr>
          <a:xfrm>
            <a:off x="9664133" y="60017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2" name="Arrow: Down 59">
            <a:extLst>
              <a:ext uri="{FF2B5EF4-FFF2-40B4-BE49-F238E27FC236}">
                <a16:creationId xmlns:a16="http://schemas.microsoft.com/office/drawing/2014/main" id="{D84514DD-CD76-9679-DDE8-4B4A4B154A4E}"/>
              </a:ext>
            </a:extLst>
          </p:cNvPr>
          <p:cNvSpPr/>
          <p:nvPr/>
        </p:nvSpPr>
        <p:spPr>
          <a:xfrm rot="21434569">
            <a:off x="6953019" y="60311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3" name="Arrow: Down 59">
            <a:extLst>
              <a:ext uri="{FF2B5EF4-FFF2-40B4-BE49-F238E27FC236}">
                <a16:creationId xmlns:a16="http://schemas.microsoft.com/office/drawing/2014/main" id="{C7E20C53-0FA5-0B76-A966-36B3BA3FF1AF}"/>
              </a:ext>
            </a:extLst>
          </p:cNvPr>
          <p:cNvSpPr/>
          <p:nvPr/>
        </p:nvSpPr>
        <p:spPr>
          <a:xfrm>
            <a:off x="4236018" y="60017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4" name="Arrow: Down 59">
            <a:extLst>
              <a:ext uri="{FF2B5EF4-FFF2-40B4-BE49-F238E27FC236}">
                <a16:creationId xmlns:a16="http://schemas.microsoft.com/office/drawing/2014/main" id="{D83C3182-4821-7FE4-C7FC-29324F3478DD}"/>
              </a:ext>
            </a:extLst>
          </p:cNvPr>
          <p:cNvSpPr/>
          <p:nvPr/>
        </p:nvSpPr>
        <p:spPr>
          <a:xfrm>
            <a:off x="1659821" y="6001714"/>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8" name="Rectangle 17">
            <a:extLst>
              <a:ext uri="{FF2B5EF4-FFF2-40B4-BE49-F238E27FC236}">
                <a16:creationId xmlns:a16="http://schemas.microsoft.com/office/drawing/2014/main" id="{FFC10AC6-2C73-A1C4-5D01-9745FB860C53}"/>
              </a:ext>
            </a:extLst>
          </p:cNvPr>
          <p:cNvSpPr/>
          <p:nvPr/>
        </p:nvSpPr>
        <p:spPr>
          <a:xfrm>
            <a:off x="337533" y="286022"/>
            <a:ext cx="11516933" cy="523220"/>
          </a:xfrm>
          <a:prstGeom prst="rect">
            <a:avLst/>
          </a:prstGeom>
        </p:spPr>
        <p:txBody>
          <a:bodyPr wrap="square">
            <a:spAutoFit/>
          </a:bodyPr>
          <a:lstStyle/>
          <a:p>
            <a:pPr marL="457200" marR="0" lvl="1" indent="-457200" algn="just" defTabSz="914400" rtl="0" eaLnBrk="1" fontAlgn="auto" latinLnBrk="0" hangingPunct="1">
              <a:lnSpc>
                <a:spcPct val="100000"/>
              </a:lnSpc>
              <a:spcBef>
                <a:spcPts val="600"/>
              </a:spcBef>
              <a:spcAft>
                <a:spcPts val="0"/>
              </a:spcAft>
              <a:buClrTx/>
              <a:buSzTx/>
              <a:buFont typeface="Wingdings" pitchFamily="2" charset="2"/>
              <a:buChar char="Ø"/>
              <a:tabLst/>
              <a:defRPr/>
            </a:pPr>
            <a:r>
              <a:rPr kumimoji="0" lang="en-US" sz="28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mức </a:t>
            </a:r>
            <a:r>
              <a:rPr lang="en-US" sz="2800" b="1" kern="0" spc="-10">
                <a:solidFill>
                  <a:srgbClr val="381850"/>
                </a:solidFill>
                <a:latin typeface="Times New Roman" panose="02020603050405020304" pitchFamily="18" charset="0"/>
                <a:ea typeface="Times New Roman" panose="02020603050405020304" pitchFamily="18" charset="0"/>
                <a:cs typeface="Times New Roman" panose="02020603050405020304" pitchFamily="18" charset="0"/>
              </a:rPr>
              <a:t>BLHH</a:t>
            </a:r>
            <a:r>
              <a:rPr kumimoji="0" lang="en-US" sz="28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a:t>
            </a:r>
            <a:r>
              <a:rPr lang="en-US" sz="2800" b="1" kern="0" spc="-10">
                <a:solidFill>
                  <a:srgbClr val="381850"/>
                </a:solidFill>
                <a:latin typeface="Times New Roman" panose="02020603050405020304" pitchFamily="18" charset="0"/>
                <a:ea typeface="Times New Roman" panose="02020603050405020304" pitchFamily="18" charset="0"/>
                <a:cs typeface="Times New Roman" panose="02020603050405020304" pitchFamily="18" charset="0"/>
              </a:rPr>
              <a:t>DT</a:t>
            </a:r>
            <a:r>
              <a:rPr kumimoji="0" lang="en-US" sz="28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dịch vụ tiêu dung tháng 10 so với tháng 9/2022</a:t>
            </a:r>
          </a:p>
        </p:txBody>
      </p:sp>
      <p:sp>
        <p:nvSpPr>
          <p:cNvPr id="19" name="Rounded Rectangle 77">
            <a:extLst>
              <a:ext uri="{FF2B5EF4-FFF2-40B4-BE49-F238E27FC236}">
                <a16:creationId xmlns:a16="http://schemas.microsoft.com/office/drawing/2014/main" id="{1D58FBF3-9576-499C-CA58-084366E54F8C}"/>
              </a:ext>
            </a:extLst>
          </p:cNvPr>
          <p:cNvSpPr/>
          <p:nvPr/>
        </p:nvSpPr>
        <p:spPr>
          <a:xfrm>
            <a:off x="2212671" y="1069233"/>
            <a:ext cx="8216790" cy="1407115"/>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6499BF0-4D64-5CB9-D715-F6433918CD00}"/>
              </a:ext>
            </a:extLst>
          </p:cNvPr>
          <p:cNvSpPr txBox="1"/>
          <p:nvPr/>
        </p:nvSpPr>
        <p:spPr>
          <a:xfrm>
            <a:off x="3863009" y="1808425"/>
            <a:ext cx="3955773" cy="461665"/>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8.132,2 </a:t>
            </a:r>
            <a:r>
              <a:rPr lang="en-US" sz="2400" b="1" err="1">
                <a:solidFill>
                  <a:srgbClr val="C00000"/>
                </a:solidFill>
                <a:latin typeface="Times New Roman" panose="02020603050405020304" pitchFamily="18" charset="0"/>
                <a:cs typeface="Times New Roman" panose="02020603050405020304" pitchFamily="18" charset="0"/>
              </a:rPr>
              <a:t>tỷ</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đồng</a:t>
            </a:r>
            <a:r>
              <a:rPr lang="en-US" sz="2400" b="1">
                <a:solidFill>
                  <a:srgbClr val="C00000"/>
                </a:solidFill>
                <a:latin typeface="Times New Roman" panose="02020603050405020304" pitchFamily="18" charset="0"/>
                <a:cs typeface="Times New Roman" panose="02020603050405020304" pitchFamily="18" charset="0"/>
              </a:rPr>
              <a:t>           1,5%    </a:t>
            </a:r>
          </a:p>
        </p:txBody>
      </p:sp>
      <p:sp>
        <p:nvSpPr>
          <p:cNvPr id="21" name="TextBox 20">
            <a:extLst>
              <a:ext uri="{FF2B5EF4-FFF2-40B4-BE49-F238E27FC236}">
                <a16:creationId xmlns:a16="http://schemas.microsoft.com/office/drawing/2014/main" id="{594D60B9-0CD0-31D2-BDDF-43AA9FE41EBF}"/>
              </a:ext>
            </a:extLst>
          </p:cNvPr>
          <p:cNvSpPr txBox="1"/>
          <p:nvPr/>
        </p:nvSpPr>
        <p:spPr>
          <a:xfrm>
            <a:off x="2426361" y="1311125"/>
            <a:ext cx="7789409" cy="461665"/>
          </a:xfrm>
          <a:prstGeom prst="rect">
            <a:avLst/>
          </a:prstGeom>
          <a:noFill/>
          <a:effectLst>
            <a:innerShdw blurRad="63500" dist="50800" dir="2700000">
              <a:prstClr val="black">
                <a:alpha val="50000"/>
              </a:prstClr>
            </a:innerShdw>
          </a:effectLst>
        </p:spPr>
        <p:txBody>
          <a:bodyPr wrap="square" rtlCol="0">
            <a:spAutoFit/>
          </a:bodyPr>
          <a:lstStyle/>
          <a:p>
            <a:r>
              <a:rPr kumimoji="0" lang="en-US" sz="24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mức bán lẻ hàng hóa và doanh thu dịch vụ tiêu dùng</a:t>
            </a:r>
            <a:endParaRPr lang="en-US" sz="2400" b="1">
              <a:solidFill>
                <a:srgbClr val="202066"/>
              </a:solidFill>
              <a:latin typeface="Times New Roman" panose="02020603050405020304" pitchFamily="18" charset="0"/>
              <a:cs typeface="Times New Roman" panose="02020603050405020304" pitchFamily="18" charset="0"/>
            </a:endParaRPr>
          </a:p>
        </p:txBody>
      </p:sp>
      <p:sp>
        <p:nvSpPr>
          <p:cNvPr id="22" name="Arrow: Down 59">
            <a:extLst>
              <a:ext uri="{FF2B5EF4-FFF2-40B4-BE49-F238E27FC236}">
                <a16:creationId xmlns:a16="http://schemas.microsoft.com/office/drawing/2014/main" id="{C2F6210E-E023-1A34-F60D-160959C67461}"/>
              </a:ext>
            </a:extLst>
          </p:cNvPr>
          <p:cNvSpPr/>
          <p:nvPr/>
        </p:nvSpPr>
        <p:spPr>
          <a:xfrm>
            <a:off x="6504380" y="1916548"/>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21919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F3AFCB-E6F0-797F-4BB0-50D217787A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610" y="3207026"/>
            <a:ext cx="10691190" cy="2199376"/>
          </a:xfrm>
        </p:spPr>
      </p:pic>
      <p:sp>
        <p:nvSpPr>
          <p:cNvPr id="6" name="TextBox 5">
            <a:extLst>
              <a:ext uri="{FF2B5EF4-FFF2-40B4-BE49-F238E27FC236}">
                <a16:creationId xmlns:a16="http://schemas.microsoft.com/office/drawing/2014/main" id="{8F441EC3-0BA7-4F59-8AD1-8445D9757715}"/>
              </a:ext>
            </a:extLst>
          </p:cNvPr>
          <p:cNvSpPr txBox="1"/>
          <p:nvPr/>
        </p:nvSpPr>
        <p:spPr>
          <a:xfrm>
            <a:off x="1139687" y="5609577"/>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63.566 tỷ đồng</a:t>
            </a:r>
          </a:p>
          <a:p>
            <a:pPr algn="ctr"/>
            <a:r>
              <a:rPr lang="en-US" sz="2000" b="1">
                <a:solidFill>
                  <a:srgbClr val="C00000"/>
                </a:solidFill>
                <a:latin typeface="Times New Roman" panose="02020603050405020304" pitchFamily="18" charset="0"/>
                <a:cs typeface="Times New Roman" panose="02020603050405020304" pitchFamily="18" charset="0"/>
              </a:rPr>
              <a:t>     13,1%    </a:t>
            </a:r>
          </a:p>
        </p:txBody>
      </p:sp>
      <p:sp>
        <p:nvSpPr>
          <p:cNvPr id="7" name="TextBox 6">
            <a:extLst>
              <a:ext uri="{FF2B5EF4-FFF2-40B4-BE49-F238E27FC236}">
                <a16:creationId xmlns:a16="http://schemas.microsoft.com/office/drawing/2014/main" id="{6C0C263C-8AC5-4EA9-6623-5D53F070A466}"/>
              </a:ext>
            </a:extLst>
          </p:cNvPr>
          <p:cNvSpPr txBox="1"/>
          <p:nvPr/>
        </p:nvSpPr>
        <p:spPr>
          <a:xfrm>
            <a:off x="3743740" y="5604839"/>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9.964 tỷ đồng</a:t>
            </a:r>
          </a:p>
          <a:p>
            <a:pPr algn="ctr"/>
            <a:r>
              <a:rPr lang="en-US" sz="2000" b="1">
                <a:solidFill>
                  <a:srgbClr val="C00000"/>
                </a:solidFill>
                <a:latin typeface="Times New Roman" panose="02020603050405020304" pitchFamily="18" charset="0"/>
                <a:cs typeface="Times New Roman" panose="02020603050405020304" pitchFamily="18" charset="0"/>
              </a:rPr>
              <a:t>     59,5%    </a:t>
            </a:r>
          </a:p>
        </p:txBody>
      </p:sp>
      <p:sp>
        <p:nvSpPr>
          <p:cNvPr id="8" name="TextBox 7">
            <a:extLst>
              <a:ext uri="{FF2B5EF4-FFF2-40B4-BE49-F238E27FC236}">
                <a16:creationId xmlns:a16="http://schemas.microsoft.com/office/drawing/2014/main" id="{BE3FBCC4-B1C6-7537-0DC2-C1A9645EA02C}"/>
              </a:ext>
            </a:extLst>
          </p:cNvPr>
          <p:cNvSpPr txBox="1"/>
          <p:nvPr/>
        </p:nvSpPr>
        <p:spPr>
          <a:xfrm>
            <a:off x="6504380" y="5647771"/>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183,1 tỷ đồng</a:t>
            </a:r>
          </a:p>
          <a:p>
            <a:pPr algn="ctr"/>
            <a:r>
              <a:rPr lang="en-US" sz="2000" b="1">
                <a:solidFill>
                  <a:srgbClr val="C00000"/>
                </a:solidFill>
                <a:latin typeface="Times New Roman" panose="02020603050405020304" pitchFamily="18" charset="0"/>
                <a:cs typeface="Times New Roman" panose="02020603050405020304" pitchFamily="18" charset="0"/>
              </a:rPr>
              <a:t>     872,5%    </a:t>
            </a:r>
          </a:p>
        </p:txBody>
      </p:sp>
      <p:sp>
        <p:nvSpPr>
          <p:cNvPr id="9" name="TextBox 8">
            <a:extLst>
              <a:ext uri="{FF2B5EF4-FFF2-40B4-BE49-F238E27FC236}">
                <a16:creationId xmlns:a16="http://schemas.microsoft.com/office/drawing/2014/main" id="{BF2EF6F2-669D-669D-8EC0-42EAD0DB9009}"/>
              </a:ext>
            </a:extLst>
          </p:cNvPr>
          <p:cNvSpPr txBox="1"/>
          <p:nvPr/>
        </p:nvSpPr>
        <p:spPr>
          <a:xfrm>
            <a:off x="9104244" y="5604839"/>
            <a:ext cx="1948069"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3.835 tỷ đồng</a:t>
            </a:r>
          </a:p>
          <a:p>
            <a:pPr algn="ctr"/>
            <a:r>
              <a:rPr lang="en-US" sz="2000" b="1">
                <a:solidFill>
                  <a:srgbClr val="C00000"/>
                </a:solidFill>
                <a:latin typeface="Times New Roman" panose="02020603050405020304" pitchFamily="18" charset="0"/>
                <a:cs typeface="Times New Roman" panose="02020603050405020304" pitchFamily="18" charset="0"/>
              </a:rPr>
              <a:t>     43,6%    </a:t>
            </a:r>
          </a:p>
        </p:txBody>
      </p:sp>
      <p:sp>
        <p:nvSpPr>
          <p:cNvPr id="11" name="Arrow: Down 59">
            <a:extLst>
              <a:ext uri="{FF2B5EF4-FFF2-40B4-BE49-F238E27FC236}">
                <a16:creationId xmlns:a16="http://schemas.microsoft.com/office/drawing/2014/main" id="{3C85A78B-8864-7D3C-593A-0204297AF05C}"/>
              </a:ext>
            </a:extLst>
          </p:cNvPr>
          <p:cNvSpPr/>
          <p:nvPr/>
        </p:nvSpPr>
        <p:spPr>
          <a:xfrm rot="10800000">
            <a:off x="9664133" y="60017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2" name="Arrow: Down 59">
            <a:extLst>
              <a:ext uri="{FF2B5EF4-FFF2-40B4-BE49-F238E27FC236}">
                <a16:creationId xmlns:a16="http://schemas.microsoft.com/office/drawing/2014/main" id="{D84514DD-CD76-9679-DDE8-4B4A4B154A4E}"/>
              </a:ext>
            </a:extLst>
          </p:cNvPr>
          <p:cNvSpPr/>
          <p:nvPr/>
        </p:nvSpPr>
        <p:spPr>
          <a:xfrm rot="10800000">
            <a:off x="6953019" y="60311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3" name="Arrow: Down 59">
            <a:extLst>
              <a:ext uri="{FF2B5EF4-FFF2-40B4-BE49-F238E27FC236}">
                <a16:creationId xmlns:a16="http://schemas.microsoft.com/office/drawing/2014/main" id="{C7E20C53-0FA5-0B76-A966-36B3BA3FF1AF}"/>
              </a:ext>
            </a:extLst>
          </p:cNvPr>
          <p:cNvSpPr/>
          <p:nvPr/>
        </p:nvSpPr>
        <p:spPr>
          <a:xfrm rot="10800000">
            <a:off x="4236018" y="6001713"/>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4" name="Arrow: Down 59">
            <a:extLst>
              <a:ext uri="{FF2B5EF4-FFF2-40B4-BE49-F238E27FC236}">
                <a16:creationId xmlns:a16="http://schemas.microsoft.com/office/drawing/2014/main" id="{D83C3182-4821-7FE4-C7FC-29324F3478DD}"/>
              </a:ext>
            </a:extLst>
          </p:cNvPr>
          <p:cNvSpPr/>
          <p:nvPr/>
        </p:nvSpPr>
        <p:spPr>
          <a:xfrm rot="10800000">
            <a:off x="1659821" y="6001714"/>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8" name="Rectangle 17">
            <a:extLst>
              <a:ext uri="{FF2B5EF4-FFF2-40B4-BE49-F238E27FC236}">
                <a16:creationId xmlns:a16="http://schemas.microsoft.com/office/drawing/2014/main" id="{FFC10AC6-2C73-A1C4-5D01-9745FB860C53}"/>
              </a:ext>
            </a:extLst>
          </p:cNvPr>
          <p:cNvSpPr/>
          <p:nvPr/>
        </p:nvSpPr>
        <p:spPr>
          <a:xfrm>
            <a:off x="337533" y="286022"/>
            <a:ext cx="11516933" cy="553998"/>
          </a:xfrm>
          <a:prstGeom prst="rect">
            <a:avLst/>
          </a:prstGeom>
        </p:spPr>
        <p:txBody>
          <a:bodyPr wrap="square">
            <a:spAutoFit/>
          </a:bodyPr>
          <a:lstStyle/>
          <a:p>
            <a:pPr marL="457200" marR="0" lvl="1" indent="-457200" algn="just" defTabSz="914400" rtl="0" eaLnBrk="1" fontAlgn="auto" latinLnBrk="0" hangingPunct="1">
              <a:lnSpc>
                <a:spcPct val="100000"/>
              </a:lnSpc>
              <a:spcBef>
                <a:spcPts val="600"/>
              </a:spcBef>
              <a:spcAft>
                <a:spcPts val="0"/>
              </a:spcAft>
              <a:buClrTx/>
              <a:buSzTx/>
              <a:buFont typeface="Wingdings" pitchFamily="2" charset="2"/>
              <a:buChar char="Ø"/>
              <a:tabLst/>
              <a:defRPr/>
            </a:pPr>
            <a:r>
              <a:rPr kumimoji="0" lang="en-US" sz="30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mức </a:t>
            </a:r>
            <a:r>
              <a:rPr lang="en-US" sz="3000" b="1" kern="0" spc="-10">
                <a:solidFill>
                  <a:srgbClr val="381850"/>
                </a:solidFill>
                <a:latin typeface="Times New Roman" panose="02020603050405020304" pitchFamily="18" charset="0"/>
                <a:ea typeface="Times New Roman" panose="02020603050405020304" pitchFamily="18" charset="0"/>
                <a:cs typeface="Times New Roman" panose="02020603050405020304" pitchFamily="18" charset="0"/>
              </a:rPr>
              <a:t>BLHH</a:t>
            </a:r>
            <a:r>
              <a:rPr kumimoji="0" lang="en-US" sz="30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a:t>
            </a:r>
            <a:r>
              <a:rPr lang="en-US" sz="3000" b="1" kern="0" spc="-10">
                <a:solidFill>
                  <a:srgbClr val="381850"/>
                </a:solidFill>
                <a:latin typeface="Times New Roman" panose="02020603050405020304" pitchFamily="18" charset="0"/>
                <a:ea typeface="Times New Roman" panose="02020603050405020304" pitchFamily="18" charset="0"/>
                <a:cs typeface="Times New Roman" panose="02020603050405020304" pitchFamily="18" charset="0"/>
              </a:rPr>
              <a:t>DT</a:t>
            </a:r>
            <a:r>
              <a:rPr kumimoji="0" lang="en-US" sz="30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dịch vụ tiêu dung 10 tháng so với cùng kỳ</a:t>
            </a:r>
          </a:p>
        </p:txBody>
      </p:sp>
      <p:sp>
        <p:nvSpPr>
          <p:cNvPr id="19" name="Rounded Rectangle 77">
            <a:extLst>
              <a:ext uri="{FF2B5EF4-FFF2-40B4-BE49-F238E27FC236}">
                <a16:creationId xmlns:a16="http://schemas.microsoft.com/office/drawing/2014/main" id="{1D58FBF3-9576-499C-CA58-084366E54F8C}"/>
              </a:ext>
            </a:extLst>
          </p:cNvPr>
          <p:cNvSpPr/>
          <p:nvPr/>
        </p:nvSpPr>
        <p:spPr>
          <a:xfrm>
            <a:off x="2212671" y="1069233"/>
            <a:ext cx="8216790" cy="1407115"/>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6499BF0-4D64-5CB9-D715-F6433918CD00}"/>
              </a:ext>
            </a:extLst>
          </p:cNvPr>
          <p:cNvSpPr txBox="1"/>
          <p:nvPr/>
        </p:nvSpPr>
        <p:spPr>
          <a:xfrm>
            <a:off x="3863009" y="1808425"/>
            <a:ext cx="3955773" cy="461665"/>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77.548 </a:t>
            </a:r>
            <a:r>
              <a:rPr lang="en-US" sz="2400" b="1" err="1">
                <a:solidFill>
                  <a:srgbClr val="C00000"/>
                </a:solidFill>
                <a:latin typeface="Times New Roman" panose="02020603050405020304" pitchFamily="18" charset="0"/>
                <a:cs typeface="Times New Roman" panose="02020603050405020304" pitchFamily="18" charset="0"/>
              </a:rPr>
              <a:t>tỷ</a:t>
            </a:r>
            <a:r>
              <a:rPr lang="en-US" sz="2400" b="1">
                <a:solidFill>
                  <a:srgbClr val="C00000"/>
                </a:solidFill>
                <a:latin typeface="Times New Roman" panose="02020603050405020304" pitchFamily="18" charset="0"/>
                <a:cs typeface="Times New Roman" panose="02020603050405020304" pitchFamily="18" charset="0"/>
              </a:rPr>
              <a:t> </a:t>
            </a:r>
            <a:r>
              <a:rPr lang="en-US" sz="2400" b="1" err="1">
                <a:solidFill>
                  <a:srgbClr val="C00000"/>
                </a:solidFill>
                <a:latin typeface="Times New Roman" panose="02020603050405020304" pitchFamily="18" charset="0"/>
                <a:cs typeface="Times New Roman" panose="02020603050405020304" pitchFamily="18" charset="0"/>
              </a:rPr>
              <a:t>đồng</a:t>
            </a:r>
            <a:r>
              <a:rPr lang="en-US" sz="2400" b="1">
                <a:solidFill>
                  <a:srgbClr val="C00000"/>
                </a:solidFill>
                <a:latin typeface="Times New Roman" panose="02020603050405020304" pitchFamily="18" charset="0"/>
                <a:cs typeface="Times New Roman" panose="02020603050405020304" pitchFamily="18" charset="0"/>
              </a:rPr>
              <a:t>           19,1%    </a:t>
            </a:r>
          </a:p>
        </p:txBody>
      </p:sp>
      <p:sp>
        <p:nvSpPr>
          <p:cNvPr id="21" name="TextBox 20">
            <a:extLst>
              <a:ext uri="{FF2B5EF4-FFF2-40B4-BE49-F238E27FC236}">
                <a16:creationId xmlns:a16="http://schemas.microsoft.com/office/drawing/2014/main" id="{594D60B9-0CD0-31D2-BDDF-43AA9FE41EBF}"/>
              </a:ext>
            </a:extLst>
          </p:cNvPr>
          <p:cNvSpPr txBox="1"/>
          <p:nvPr/>
        </p:nvSpPr>
        <p:spPr>
          <a:xfrm>
            <a:off x="2426361" y="1311125"/>
            <a:ext cx="7789409" cy="461665"/>
          </a:xfrm>
          <a:prstGeom prst="rect">
            <a:avLst/>
          </a:prstGeom>
          <a:noFill/>
          <a:effectLst>
            <a:innerShdw blurRad="63500" dist="50800" dir="2700000">
              <a:prstClr val="black">
                <a:alpha val="50000"/>
              </a:prstClr>
            </a:innerShdw>
          </a:effectLst>
        </p:spPr>
        <p:txBody>
          <a:bodyPr wrap="square" rtlCol="0">
            <a:spAutoFit/>
          </a:bodyPr>
          <a:lstStyle/>
          <a:p>
            <a:r>
              <a:rPr kumimoji="0" lang="en-US" sz="2400" b="1" u="none" strike="noStrike" kern="0" cap="none" spc="-10" normalizeH="0" baseline="0" noProof="0">
                <a:ln>
                  <a:noFill/>
                </a:ln>
                <a:solidFill>
                  <a:srgbClr val="38185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Tổng mức bán lẻ hàng hóa và doanh thu dịch vụ tiêu dùng</a:t>
            </a:r>
            <a:endParaRPr lang="en-US" sz="2400" b="1">
              <a:solidFill>
                <a:srgbClr val="202066"/>
              </a:solidFill>
              <a:latin typeface="Times New Roman" panose="02020603050405020304" pitchFamily="18" charset="0"/>
              <a:cs typeface="Times New Roman" panose="02020603050405020304" pitchFamily="18" charset="0"/>
            </a:endParaRPr>
          </a:p>
        </p:txBody>
      </p:sp>
      <p:sp>
        <p:nvSpPr>
          <p:cNvPr id="22" name="Arrow: Down 59">
            <a:extLst>
              <a:ext uri="{FF2B5EF4-FFF2-40B4-BE49-F238E27FC236}">
                <a16:creationId xmlns:a16="http://schemas.microsoft.com/office/drawing/2014/main" id="{C2F6210E-E023-1A34-F60D-160959C67461}"/>
              </a:ext>
            </a:extLst>
          </p:cNvPr>
          <p:cNvSpPr/>
          <p:nvPr/>
        </p:nvSpPr>
        <p:spPr>
          <a:xfrm rot="10800000">
            <a:off x="6504380" y="1916548"/>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540405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rrow: Down 59">
            <a:extLst>
              <a:ext uri="{FF2B5EF4-FFF2-40B4-BE49-F238E27FC236}">
                <a16:creationId xmlns:a16="http://schemas.microsoft.com/office/drawing/2014/main" id="{76FC2223-CBDC-4B1C-A8C6-0DBB61B65684}"/>
              </a:ext>
            </a:extLst>
          </p:cNvPr>
          <p:cNvSpPr/>
          <p:nvPr/>
        </p:nvSpPr>
        <p:spPr>
          <a:xfrm rot="10800000">
            <a:off x="2288793" y="5609578"/>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grpSp>
        <p:nvGrpSpPr>
          <p:cNvPr id="36" name="Group 35"/>
          <p:cNvGrpSpPr/>
          <p:nvPr/>
        </p:nvGrpSpPr>
        <p:grpSpPr>
          <a:xfrm>
            <a:off x="1701034" y="3199119"/>
            <a:ext cx="2301262" cy="1908904"/>
            <a:chOff x="644775" y="2882898"/>
            <a:chExt cx="1672458" cy="948900"/>
          </a:xfrm>
        </p:grpSpPr>
        <p:pic>
          <p:nvPicPr>
            <p:cNvPr id="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75" y="2882898"/>
              <a:ext cx="1611208" cy="94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1631433" y="3545075"/>
              <a:ext cx="685800" cy="181270"/>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Export</a:t>
              </a:r>
            </a:p>
          </p:txBody>
        </p:sp>
      </p:grpSp>
      <p:pic>
        <p:nvPicPr>
          <p:cNvPr id="3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1" y="2037608"/>
            <a:ext cx="3296826" cy="278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oup 40"/>
          <p:cNvGrpSpPr/>
          <p:nvPr/>
        </p:nvGrpSpPr>
        <p:grpSpPr>
          <a:xfrm>
            <a:off x="7924802" y="3199119"/>
            <a:ext cx="2663685" cy="1868192"/>
            <a:chOff x="5001627" y="2383631"/>
            <a:chExt cx="1783348" cy="915357"/>
          </a:xfrm>
        </p:grpSpPr>
        <p:pic>
          <p:nvPicPr>
            <p:cNvPr id="43" name="Picture 42">
              <a:extLst>
                <a:ext uri="{FF2B5EF4-FFF2-40B4-BE49-F238E27FC236}">
                  <a16:creationId xmlns:a16="http://schemas.microsoft.com/office/drawing/2014/main" id="{4004E9CE-5E77-49D9-BC6E-F7213967ABD0}"/>
                </a:ext>
              </a:extLst>
            </p:cNvPr>
            <p:cNvPicPr>
              <a:picLocks noChangeAspect="1"/>
            </p:cNvPicPr>
            <p:nvPr/>
          </p:nvPicPr>
          <p:blipFill>
            <a:blip r:embed="rId4"/>
            <a:stretch>
              <a:fillRect/>
            </a:stretch>
          </p:blipFill>
          <p:spPr>
            <a:xfrm>
              <a:off x="5001627" y="2383631"/>
              <a:ext cx="1783348" cy="914400"/>
            </a:xfrm>
            <a:prstGeom prst="rect">
              <a:avLst/>
            </a:prstGeom>
          </p:spPr>
        </p:pic>
        <p:sp>
          <p:nvSpPr>
            <p:cNvPr id="44" name="TextBox 43"/>
            <p:cNvSpPr txBox="1"/>
            <p:nvPr/>
          </p:nvSpPr>
          <p:spPr>
            <a:xfrm>
              <a:off x="5568335" y="3118526"/>
              <a:ext cx="933153" cy="180462"/>
            </a:xfrm>
            <a:prstGeom prst="rect">
              <a:avLst/>
            </a:prstGeom>
            <a:noFill/>
          </p:spPr>
          <p:txBody>
            <a:bodyPr wrap="square" rtlCol="0">
              <a:spAutoFit/>
            </a:bodyPr>
            <a:lstStyle/>
            <a:p>
              <a:r>
                <a:rPr lang="en-US" b="1">
                  <a:solidFill>
                    <a:srgbClr val="0000FF"/>
                  </a:solidFill>
                  <a:latin typeface="Times New Roman" panose="02020603050405020304" pitchFamily="18" charset="0"/>
                  <a:cs typeface="Times New Roman" panose="02020603050405020304" pitchFamily="18" charset="0"/>
                </a:rPr>
                <a:t>Import</a:t>
              </a:r>
            </a:p>
          </p:txBody>
        </p:sp>
      </p:grpSp>
      <p:sp>
        <p:nvSpPr>
          <p:cNvPr id="47" name="Rounded Rectangle 46"/>
          <p:cNvSpPr/>
          <p:nvPr/>
        </p:nvSpPr>
        <p:spPr>
          <a:xfrm>
            <a:off x="2796210" y="843677"/>
            <a:ext cx="6930886" cy="573901"/>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28"/>
          <p:cNvSpPr txBox="1"/>
          <p:nvPr/>
        </p:nvSpPr>
        <p:spPr>
          <a:xfrm>
            <a:off x="2917429" y="896541"/>
            <a:ext cx="668844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rgbClr val="002060"/>
                </a:solidFill>
                <a:latin typeface="Times New Roman" pitchFamily="18" charset="0"/>
                <a:cs typeface="Times New Roman" pitchFamily="18" charset="0"/>
              </a:rPr>
              <a:t>TÔNG KIM NGẠCH XUẤT NHẬP HÀNG HÓA</a:t>
            </a:r>
          </a:p>
        </p:txBody>
      </p:sp>
      <p:sp>
        <p:nvSpPr>
          <p:cNvPr id="50" name="TextBox 49"/>
          <p:cNvSpPr txBox="1"/>
          <p:nvPr/>
        </p:nvSpPr>
        <p:spPr>
          <a:xfrm>
            <a:off x="1476146" y="5156112"/>
            <a:ext cx="2613619"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1.332,3 </a:t>
            </a:r>
            <a:r>
              <a:rPr lang="en-US" sz="2400" b="1" err="1">
                <a:solidFill>
                  <a:srgbClr val="C00000"/>
                </a:solidFill>
                <a:latin typeface="Times New Roman" panose="02020603050405020304" pitchFamily="18" charset="0"/>
                <a:cs typeface="Times New Roman" panose="02020603050405020304" pitchFamily="18" charset="0"/>
              </a:rPr>
              <a:t>triệu</a:t>
            </a:r>
            <a:r>
              <a:rPr lang="en-US" sz="2400" b="1">
                <a:solidFill>
                  <a:srgbClr val="C00000"/>
                </a:solidFill>
                <a:latin typeface="Times New Roman" panose="02020603050405020304" pitchFamily="18" charset="0"/>
                <a:cs typeface="Times New Roman" panose="02020603050405020304" pitchFamily="18" charset="0"/>
              </a:rPr>
              <a:t> USD</a:t>
            </a:r>
          </a:p>
          <a:p>
            <a:pPr algn="ctr"/>
            <a:r>
              <a:rPr lang="en-US" sz="2400" b="1">
                <a:solidFill>
                  <a:srgbClr val="C00000"/>
                </a:solidFill>
                <a:latin typeface="Times New Roman" panose="02020603050405020304" pitchFamily="18" charset="0"/>
                <a:cs typeface="Times New Roman" panose="02020603050405020304" pitchFamily="18" charset="0"/>
              </a:rPr>
              <a:t>        20,1%    </a:t>
            </a:r>
          </a:p>
        </p:txBody>
      </p:sp>
      <p:sp>
        <p:nvSpPr>
          <p:cNvPr id="51" name="Rounded Rectangle 50"/>
          <p:cNvSpPr/>
          <p:nvPr/>
        </p:nvSpPr>
        <p:spPr>
          <a:xfrm>
            <a:off x="1298713" y="2113867"/>
            <a:ext cx="2968487" cy="958062"/>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402069" y="2326778"/>
            <a:ext cx="2899192" cy="461665"/>
          </a:xfrm>
          <a:prstGeom prst="rect">
            <a:avLst/>
          </a:prstGeom>
          <a:noFill/>
        </p:spPr>
        <p:txBody>
          <a:bodyPr wrap="square" rtlCol="0">
            <a:spAutoFit/>
          </a:bodyPr>
          <a:lstStyle/>
          <a:p>
            <a:r>
              <a:rPr lang="en-US" sz="2400" b="1" err="1">
                <a:solidFill>
                  <a:srgbClr val="002060"/>
                </a:solidFill>
                <a:latin typeface="Times New Roman" panose="02020603050405020304" pitchFamily="18" charset="0"/>
                <a:cs typeface="Times New Roman" panose="02020603050405020304" pitchFamily="18" charset="0"/>
              </a:rPr>
              <a:t>Xuất</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khẩu</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hàng</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hóa</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63" name="Rounded Rectangle 62"/>
          <p:cNvSpPr/>
          <p:nvPr/>
        </p:nvSpPr>
        <p:spPr>
          <a:xfrm>
            <a:off x="7938939" y="2113867"/>
            <a:ext cx="2850991" cy="958061"/>
          </a:xfrm>
          <a:prstGeom prst="roundRect">
            <a:avLst/>
          </a:prstGeom>
          <a:solidFill>
            <a:schemeClr val="accent6">
              <a:lumMod val="40000"/>
              <a:lumOff val="60000"/>
            </a:schemeClr>
          </a:solidFill>
          <a:ln>
            <a:no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955334" y="2323132"/>
            <a:ext cx="3063387" cy="461665"/>
          </a:xfrm>
          <a:prstGeom prst="rect">
            <a:avLst/>
          </a:prstGeom>
          <a:noFill/>
        </p:spPr>
        <p:txBody>
          <a:bodyPr wrap="square" rtlCol="0">
            <a:spAutoFit/>
          </a:bodyPr>
          <a:lstStyle/>
          <a:p>
            <a:r>
              <a:rPr lang="en-US" sz="2400" b="1" err="1">
                <a:solidFill>
                  <a:srgbClr val="002060"/>
                </a:solidFill>
                <a:latin typeface="Times New Roman" panose="02020603050405020304" pitchFamily="18" charset="0"/>
                <a:cs typeface="Times New Roman" panose="02020603050405020304" pitchFamily="18" charset="0"/>
              </a:rPr>
              <a:t>Nhập</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khẩu</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hàng</a:t>
            </a:r>
            <a:r>
              <a:rPr lang="en-US" sz="2400" b="1">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hóa</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65" name="TextBox 64"/>
          <p:cNvSpPr txBox="1"/>
          <p:nvPr/>
        </p:nvSpPr>
        <p:spPr>
          <a:xfrm>
            <a:off x="7938940" y="5156217"/>
            <a:ext cx="22860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384,1 </a:t>
            </a:r>
            <a:r>
              <a:rPr lang="en-US" sz="2400" b="1" err="1">
                <a:solidFill>
                  <a:srgbClr val="C00000"/>
                </a:solidFill>
                <a:latin typeface="Times New Roman" panose="02020603050405020304" pitchFamily="18" charset="0"/>
                <a:cs typeface="Times New Roman" panose="02020603050405020304" pitchFamily="18" charset="0"/>
              </a:rPr>
              <a:t>triệu</a:t>
            </a:r>
            <a:r>
              <a:rPr lang="en-US" sz="2400" b="1">
                <a:solidFill>
                  <a:srgbClr val="C00000"/>
                </a:solidFill>
                <a:latin typeface="Times New Roman" panose="02020603050405020304" pitchFamily="18" charset="0"/>
                <a:cs typeface="Times New Roman" panose="02020603050405020304" pitchFamily="18" charset="0"/>
              </a:rPr>
              <a:t> USD</a:t>
            </a:r>
          </a:p>
          <a:p>
            <a:pPr algn="ctr"/>
            <a:r>
              <a:rPr lang="en-US" sz="2400" b="1">
                <a:solidFill>
                  <a:srgbClr val="C00000"/>
                </a:solidFill>
                <a:latin typeface="Times New Roman" panose="02020603050405020304" pitchFamily="18" charset="0"/>
                <a:cs typeface="Times New Roman" panose="02020603050405020304" pitchFamily="18" charset="0"/>
              </a:rPr>
              <a:t>       1,8%    </a:t>
            </a:r>
          </a:p>
        </p:txBody>
      </p:sp>
      <p:sp>
        <p:nvSpPr>
          <p:cNvPr id="66" name="Arrow: Down 59">
            <a:extLst>
              <a:ext uri="{FF2B5EF4-FFF2-40B4-BE49-F238E27FC236}">
                <a16:creationId xmlns:a16="http://schemas.microsoft.com/office/drawing/2014/main" id="{76FC2223-CBDC-4B1C-A8C6-0DBB61B65684}"/>
              </a:ext>
            </a:extLst>
          </p:cNvPr>
          <p:cNvSpPr/>
          <p:nvPr/>
        </p:nvSpPr>
        <p:spPr>
          <a:xfrm rot="10800000">
            <a:off x="8663594" y="5609577"/>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67" name="TextBox 66"/>
          <p:cNvSpPr txBox="1"/>
          <p:nvPr/>
        </p:nvSpPr>
        <p:spPr>
          <a:xfrm>
            <a:off x="4743781" y="1465983"/>
            <a:ext cx="2896170" cy="523220"/>
          </a:xfrm>
          <a:prstGeom prst="rect">
            <a:avLst/>
          </a:prstGeom>
          <a:noFill/>
        </p:spPr>
        <p:txBody>
          <a:bodyPr wrap="square" rtlCol="0">
            <a:spAutoFit/>
          </a:bodyPr>
          <a:lstStyle/>
          <a:p>
            <a:pPr algn="ctr"/>
            <a:r>
              <a:rPr lang="en-US" sz="2800" b="1">
                <a:solidFill>
                  <a:srgbClr val="C00000"/>
                </a:solidFill>
                <a:latin typeface="Times New Roman" panose="02020603050405020304" pitchFamily="18" charset="0"/>
                <a:cs typeface="Times New Roman" panose="02020603050405020304" pitchFamily="18" charset="0"/>
              </a:rPr>
              <a:t>1.716,4 </a:t>
            </a:r>
            <a:r>
              <a:rPr lang="en-US" sz="2800" b="1" err="1">
                <a:solidFill>
                  <a:srgbClr val="C00000"/>
                </a:solidFill>
                <a:latin typeface="Times New Roman" panose="02020603050405020304" pitchFamily="18" charset="0"/>
                <a:cs typeface="Times New Roman" panose="02020603050405020304" pitchFamily="18" charset="0"/>
              </a:rPr>
              <a:t>triệu</a:t>
            </a:r>
            <a:r>
              <a:rPr lang="en-US" sz="2800" b="1">
                <a:solidFill>
                  <a:srgbClr val="C00000"/>
                </a:solidFill>
                <a:latin typeface="Times New Roman" panose="02020603050405020304" pitchFamily="18" charset="0"/>
                <a:cs typeface="Times New Roman" panose="02020603050405020304" pitchFamily="18" charset="0"/>
              </a:rPr>
              <a:t> USD  </a:t>
            </a:r>
          </a:p>
        </p:txBody>
      </p:sp>
      <p:sp>
        <p:nvSpPr>
          <p:cNvPr id="8" name="TextBox 7">
            <a:extLst>
              <a:ext uri="{FF2B5EF4-FFF2-40B4-BE49-F238E27FC236}">
                <a16:creationId xmlns:a16="http://schemas.microsoft.com/office/drawing/2014/main" id="{29B4CA7B-9B25-D494-D70E-148AB1A97984}"/>
              </a:ext>
            </a:extLst>
          </p:cNvPr>
          <p:cNvSpPr txBox="1"/>
          <p:nvPr/>
        </p:nvSpPr>
        <p:spPr>
          <a:xfrm>
            <a:off x="1371601" y="168044"/>
            <a:ext cx="6096000" cy="584775"/>
          </a:xfrm>
          <a:prstGeom prst="rect">
            <a:avLst/>
          </a:prstGeom>
          <a:noFill/>
        </p:spPr>
        <p:txBody>
          <a:bodyPr wrap="square">
            <a:spAutoFit/>
          </a:bodyPr>
          <a:lstStyle/>
          <a:p>
            <a:pPr indent="-457200">
              <a:buFont typeface="Wingdings" panose="05000000000000000000" pitchFamily="2" charset="2"/>
              <a:buChar char="Ø"/>
            </a:pPr>
            <a:r>
              <a:rPr lang="de-DE" sz="3200" b="1">
                <a:latin typeface="Times New Roman" panose="02020603050405020304" pitchFamily="18" charset="0"/>
                <a:cs typeface="Times New Roman" panose="02020603050405020304" pitchFamily="18" charset="0"/>
              </a:rPr>
              <a:t>Xuất, nhập khẩu hàng hóa </a:t>
            </a:r>
            <a:endParaRPr lang="en-US" sz="3200" b="1" kern="0" spc="-10">
              <a:solidFill>
                <a:prstClr val="black"/>
              </a:solidFill>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Rectangle 717"/>
          <p:cNvSpPr/>
          <p:nvPr/>
        </p:nvSpPr>
        <p:spPr>
          <a:xfrm>
            <a:off x="4672237" y="1159382"/>
            <a:ext cx="2622474" cy="14562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3596350" y="1065432"/>
            <a:ext cx="4774245" cy="83099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nội địa</a:t>
            </a:r>
          </a:p>
          <a:p>
            <a:pPr algn="ctr"/>
            <a:r>
              <a:rPr lang="en-US" b="1">
                <a:solidFill>
                  <a:srgbClr val="002060"/>
                </a:solidFill>
                <a:latin typeface="Times New Roman" panose="02020603050405020304" pitchFamily="18" charset="0"/>
                <a:cs typeface="Times New Roman" panose="02020603050405020304" pitchFamily="18" charset="0"/>
              </a:rPr>
              <a:t>(trừ tiền SDĐ, SXKT và lợi nhuận được chia)</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20" name="TextBox 719"/>
          <p:cNvSpPr txBox="1"/>
          <p:nvPr/>
        </p:nvSpPr>
        <p:spPr>
          <a:xfrm>
            <a:off x="4893511" y="1783969"/>
            <a:ext cx="2179925"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5.610 tỷ đồng</a:t>
            </a:r>
          </a:p>
          <a:p>
            <a:pPr algn="ctr"/>
            <a:r>
              <a:rPr lang="en-US" sz="2400" b="1">
                <a:solidFill>
                  <a:srgbClr val="C00000"/>
                </a:solidFill>
                <a:latin typeface="Times New Roman" panose="02020603050405020304" pitchFamily="18" charset="0"/>
                <a:cs typeface="Times New Roman" panose="02020603050405020304" pitchFamily="18" charset="0"/>
              </a:rPr>
              <a:t>     3,1%</a:t>
            </a:r>
          </a:p>
        </p:txBody>
      </p:sp>
      <p:sp>
        <p:nvSpPr>
          <p:cNvPr id="724" name="Rectangle 723"/>
          <p:cNvSpPr/>
          <p:nvPr/>
        </p:nvSpPr>
        <p:spPr>
          <a:xfrm>
            <a:off x="4686136" y="2707363"/>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4661765" y="2967356"/>
            <a:ext cx="2671214"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Thu tiền sử dụng đất</a:t>
            </a:r>
          </a:p>
        </p:txBody>
      </p:sp>
      <p:sp>
        <p:nvSpPr>
          <p:cNvPr id="726" name="TextBox 725"/>
          <p:cNvSpPr txBox="1"/>
          <p:nvPr/>
        </p:nvSpPr>
        <p:spPr>
          <a:xfrm>
            <a:off x="4877645" y="3354499"/>
            <a:ext cx="23582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5.797 tỷ đồng    58,7%</a:t>
            </a:r>
          </a:p>
        </p:txBody>
      </p:sp>
      <p:sp>
        <p:nvSpPr>
          <p:cNvPr id="730" name="Arrow: Down 59">
            <a:extLst>
              <a:ext uri="{FF2B5EF4-FFF2-40B4-BE49-F238E27FC236}">
                <a16:creationId xmlns:a16="http://schemas.microsoft.com/office/drawing/2014/main" id="{76FC2223-CBDC-4B1C-A8C6-0DBB61B65684}"/>
              </a:ext>
            </a:extLst>
          </p:cNvPr>
          <p:cNvSpPr/>
          <p:nvPr/>
        </p:nvSpPr>
        <p:spPr>
          <a:xfrm rot="10800000">
            <a:off x="5337087" y="3794685"/>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2" name="Rectangle 1">
            <a:extLst>
              <a:ext uri="{FF2B5EF4-FFF2-40B4-BE49-F238E27FC236}">
                <a16:creationId xmlns:a16="http://schemas.microsoft.com/office/drawing/2014/main" id="{80607D77-8D89-B2B8-17A1-5EC409702721}"/>
              </a:ext>
            </a:extLst>
          </p:cNvPr>
          <p:cNvSpPr/>
          <p:nvPr/>
        </p:nvSpPr>
        <p:spPr>
          <a:xfrm>
            <a:off x="748658" y="2287056"/>
            <a:ext cx="2450207" cy="17807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491703" y="3236787"/>
            <a:ext cx="2868118"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13.239,5 tỷ đồng</a:t>
            </a:r>
          </a:p>
          <a:p>
            <a:pPr algn="ctr"/>
            <a:r>
              <a:rPr lang="en-US" b="1">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22,5%</a:t>
            </a:r>
            <a:endParaRPr lang="en-US" b="1">
              <a:solidFill>
                <a:srgbClr val="C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50931EF-4279-23FD-6428-18C12049025E}"/>
              </a:ext>
            </a:extLst>
          </p:cNvPr>
          <p:cNvSpPr txBox="1"/>
          <p:nvPr/>
        </p:nvSpPr>
        <p:spPr>
          <a:xfrm>
            <a:off x="583086" y="2374718"/>
            <a:ext cx="2522462" cy="830997"/>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Tổng thu ngân sách nhà nước</a:t>
            </a:r>
          </a:p>
        </p:txBody>
      </p:sp>
      <p:sp>
        <p:nvSpPr>
          <p:cNvPr id="13" name="Arrow: Down 59">
            <a:extLst>
              <a:ext uri="{FF2B5EF4-FFF2-40B4-BE49-F238E27FC236}">
                <a16:creationId xmlns:a16="http://schemas.microsoft.com/office/drawing/2014/main" id="{CFB1DF66-0E98-FC84-B508-AAB8AC25D4B3}"/>
              </a:ext>
            </a:extLst>
          </p:cNvPr>
          <p:cNvSpPr/>
          <p:nvPr/>
        </p:nvSpPr>
        <p:spPr>
          <a:xfrm rot="10800000">
            <a:off x="1385397" y="3702689"/>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2FB61F8A-9A24-43C5-EEAD-699E1478B087}"/>
              </a:ext>
            </a:extLst>
          </p:cNvPr>
          <p:cNvSpPr/>
          <p:nvPr/>
        </p:nvSpPr>
        <p:spPr>
          <a:xfrm>
            <a:off x="4713235" y="4484235"/>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4611041" y="4498686"/>
            <a:ext cx="2671214" cy="523220"/>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Thu XNK</a:t>
            </a:r>
          </a:p>
        </p:txBody>
      </p:sp>
      <p:sp>
        <p:nvSpPr>
          <p:cNvPr id="16" name="TextBox 15">
            <a:extLst>
              <a:ext uri="{FF2B5EF4-FFF2-40B4-BE49-F238E27FC236}">
                <a16:creationId xmlns:a16="http://schemas.microsoft.com/office/drawing/2014/main" id="{CD1FFBD1-4EFA-ED54-8F81-E3C9559069D4}"/>
              </a:ext>
            </a:extLst>
          </p:cNvPr>
          <p:cNvSpPr txBox="1"/>
          <p:nvPr/>
        </p:nvSpPr>
        <p:spPr>
          <a:xfrm>
            <a:off x="4934509" y="5068940"/>
            <a:ext cx="2179925"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751 tỷ đồng</a:t>
            </a:r>
          </a:p>
          <a:p>
            <a:pPr algn="ctr"/>
            <a:r>
              <a:rPr lang="en-US" sz="2400" b="1">
                <a:solidFill>
                  <a:srgbClr val="C00000"/>
                </a:solidFill>
                <a:latin typeface="Times New Roman" panose="02020603050405020304" pitchFamily="18" charset="0"/>
                <a:cs typeface="Times New Roman" panose="02020603050405020304" pitchFamily="18" charset="0"/>
              </a:rPr>
              <a:t>     35,6%</a:t>
            </a:r>
          </a:p>
        </p:txBody>
      </p:sp>
      <p:sp>
        <p:nvSpPr>
          <p:cNvPr id="19" name="Arrow: Down 18">
            <a:extLst>
              <a:ext uri="{FF2B5EF4-FFF2-40B4-BE49-F238E27FC236}">
                <a16:creationId xmlns:a16="http://schemas.microsoft.com/office/drawing/2014/main" id="{122A9A1C-AFFE-3821-B2D0-B1BF037AF2EA}"/>
              </a:ext>
            </a:extLst>
          </p:cNvPr>
          <p:cNvSpPr/>
          <p:nvPr/>
        </p:nvSpPr>
        <p:spPr>
          <a:xfrm>
            <a:off x="5261464" y="2309916"/>
            <a:ext cx="357889" cy="241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Arrow: Down 19">
            <a:extLst>
              <a:ext uri="{FF2B5EF4-FFF2-40B4-BE49-F238E27FC236}">
                <a16:creationId xmlns:a16="http://schemas.microsoft.com/office/drawing/2014/main" id="{9EFE970E-0B98-B556-3A4B-E26C7CAD10CA}"/>
              </a:ext>
            </a:extLst>
          </p:cNvPr>
          <p:cNvSpPr/>
          <p:nvPr/>
        </p:nvSpPr>
        <p:spPr>
          <a:xfrm>
            <a:off x="5352451" y="5590590"/>
            <a:ext cx="357889" cy="241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3223236" y="1783969"/>
            <a:ext cx="1357439" cy="1283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3246373" y="3304571"/>
            <a:ext cx="1344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3246373" y="3639117"/>
            <a:ext cx="1364668" cy="1429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2" descr="Kết quả hình ảnh cho tài chính ngân hàng">
            <a:extLst>
              <a:ext uri="{FF2B5EF4-FFF2-40B4-BE49-F238E27FC236}">
                <a16:creationId xmlns:a16="http://schemas.microsoft.com/office/drawing/2014/main" id="{E24D9673-F5A5-66B1-2863-903204BC6ED7}"/>
              </a:ext>
            </a:extLst>
          </p:cNvPr>
          <p:cNvPicPr>
            <a:picLocks noChangeAspect="1" noChangeArrowheads="1"/>
          </p:cNvPicPr>
          <p:nvPr/>
        </p:nvPicPr>
        <p:blipFill rotWithShape="1">
          <a:blip r:embed="rId2"/>
          <a:srcRect l="18958" t="23077" r="16837" b="14872"/>
          <a:stretch/>
        </p:blipFill>
        <p:spPr bwMode="auto">
          <a:xfrm>
            <a:off x="877361" y="4221356"/>
            <a:ext cx="1933912" cy="2066999"/>
          </a:xfrm>
          <a:prstGeom prst="ellipse">
            <a:avLst/>
          </a:prstGeom>
          <a:noFill/>
        </p:spPr>
      </p:pic>
      <p:sp>
        <p:nvSpPr>
          <p:cNvPr id="6" name="Freeform 7">
            <a:extLst>
              <a:ext uri="{FF2B5EF4-FFF2-40B4-BE49-F238E27FC236}">
                <a16:creationId xmlns:a16="http://schemas.microsoft.com/office/drawing/2014/main" id="{10C20C65-1F53-75DB-E842-364F97E854E1}"/>
              </a:ext>
            </a:extLst>
          </p:cNvPr>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7B32A53C-F3B7-D1B5-5C6B-C581C879BE81}"/>
              </a:ext>
            </a:extLst>
          </p:cNvPr>
          <p:cNvSpPr/>
          <p:nvPr/>
        </p:nvSpPr>
        <p:spPr>
          <a:xfrm>
            <a:off x="251460" y="203954"/>
            <a:ext cx="11681460" cy="1138773"/>
          </a:xfrm>
          <a:prstGeom prst="rect">
            <a:avLst/>
          </a:prstGeom>
        </p:spPr>
        <p:txBody>
          <a:bodyPr wrap="square">
            <a:spAutoFit/>
          </a:bodyPr>
          <a:lstStyle/>
          <a:p>
            <a:r>
              <a:rPr lang="vi-VN" sz="3200" b="1">
                <a:latin typeface="Times New Roman" panose="02020603050405020304" pitchFamily="18" charset="0"/>
                <a:cs typeface="Times New Roman" panose="02020603050405020304" pitchFamily="18" charset="0"/>
              </a:rPr>
              <a:t>d) </a:t>
            </a:r>
            <a:r>
              <a:rPr lang="vi-VN" sz="3200" b="1">
                <a:latin typeface="Times New Roman" panose="02020603050405020304" pitchFamily="18" charset="0"/>
                <a:ea typeface="Times New Roman" panose="02020603050405020304" pitchFamily="18" charset="0"/>
              </a:rPr>
              <a:t>Thu ngân sách nhà nước</a:t>
            </a:r>
            <a:endParaRPr lang="en-US" sz="3200" b="1" kern="0" spc="-10">
              <a:solidFill>
                <a:prstClr val="black"/>
              </a:solidFill>
              <a:ea typeface="Times New Roman" panose="02020603050405020304" pitchFamily="18" charset="0"/>
            </a:endParaRPr>
          </a:p>
          <a:p>
            <a:r>
              <a:rPr lang="en-US" sz="3600" b="1" kern="0" spc="-10">
                <a:solidFill>
                  <a:prstClr val="black"/>
                </a:solidFill>
                <a:ea typeface="Times New Roman" panose="02020603050405020304" pitchFamily="18" charset="0"/>
              </a:rPr>
              <a:t> </a:t>
            </a:r>
            <a:endParaRPr lang="en-US" sz="3600" b="1">
              <a:solidFill>
                <a:prstClr val="black"/>
              </a:solidFill>
            </a:endParaRPr>
          </a:p>
        </p:txBody>
      </p:sp>
      <p:sp>
        <p:nvSpPr>
          <p:cNvPr id="5" name="Rectangle 4">
            <a:extLst>
              <a:ext uri="{FF2B5EF4-FFF2-40B4-BE49-F238E27FC236}">
                <a16:creationId xmlns:a16="http://schemas.microsoft.com/office/drawing/2014/main" id="{7CBF9384-6551-EE6F-396C-474AF44FA36F}"/>
              </a:ext>
            </a:extLst>
          </p:cNvPr>
          <p:cNvSpPr/>
          <p:nvPr/>
        </p:nvSpPr>
        <p:spPr>
          <a:xfrm>
            <a:off x="8541856" y="1796773"/>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1E4EE0E7-D7E4-0428-DE40-FF620FAF51F3}"/>
              </a:ext>
            </a:extLst>
          </p:cNvPr>
          <p:cNvSpPr txBox="1"/>
          <p:nvPr/>
        </p:nvSpPr>
        <p:spPr>
          <a:xfrm>
            <a:off x="8517486" y="1973592"/>
            <a:ext cx="2671214" cy="400110"/>
          </a:xfrm>
          <a:prstGeom prst="rect">
            <a:avLst/>
          </a:prstGeom>
          <a:noFill/>
        </p:spPr>
        <p:txBody>
          <a:bodyPr wrap="square" rtlCol="0">
            <a:spAutoFit/>
          </a:bodyPr>
          <a:lstStyle/>
          <a:p>
            <a:pPr algn="ctr"/>
            <a:r>
              <a:rPr lang="en-US" sz="2000" b="1">
                <a:solidFill>
                  <a:srgbClr val="002060"/>
                </a:solidFill>
                <a:latin typeface="Times New Roman" panose="02020603050405020304" pitchFamily="18" charset="0"/>
                <a:cs typeface="Times New Roman" panose="02020603050405020304" pitchFamily="18" charset="0"/>
              </a:rPr>
              <a:t>Ngân sách tỉnh</a:t>
            </a:r>
          </a:p>
        </p:txBody>
      </p:sp>
      <p:sp>
        <p:nvSpPr>
          <p:cNvPr id="9" name="TextBox 8">
            <a:extLst>
              <a:ext uri="{FF2B5EF4-FFF2-40B4-BE49-F238E27FC236}">
                <a16:creationId xmlns:a16="http://schemas.microsoft.com/office/drawing/2014/main" id="{CCBC95F4-8D55-1939-613D-578BAAF814C2}"/>
              </a:ext>
            </a:extLst>
          </p:cNvPr>
          <p:cNvSpPr txBox="1"/>
          <p:nvPr/>
        </p:nvSpPr>
        <p:spPr>
          <a:xfrm>
            <a:off x="8733365" y="2443909"/>
            <a:ext cx="2358201"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1.647,2 tỷ đồng    đạt 103% DT</a:t>
            </a:r>
          </a:p>
        </p:txBody>
      </p:sp>
      <p:sp>
        <p:nvSpPr>
          <p:cNvPr id="10" name="Rectangle 9">
            <a:extLst>
              <a:ext uri="{FF2B5EF4-FFF2-40B4-BE49-F238E27FC236}">
                <a16:creationId xmlns:a16="http://schemas.microsoft.com/office/drawing/2014/main" id="{F0C09C87-0548-33D7-DCEF-DC0365F99985}"/>
              </a:ext>
            </a:extLst>
          </p:cNvPr>
          <p:cNvSpPr/>
          <p:nvPr/>
        </p:nvSpPr>
        <p:spPr>
          <a:xfrm>
            <a:off x="8568955" y="3573645"/>
            <a:ext cx="2622474" cy="15519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AF6FDF35-D82F-0BE2-850B-55CEB8D9D163}"/>
              </a:ext>
            </a:extLst>
          </p:cNvPr>
          <p:cNvSpPr txBox="1"/>
          <p:nvPr/>
        </p:nvSpPr>
        <p:spPr>
          <a:xfrm>
            <a:off x="8544585" y="3715224"/>
            <a:ext cx="2770054" cy="369332"/>
          </a:xfrm>
          <a:prstGeom prst="rect">
            <a:avLst/>
          </a:prstGeom>
          <a:noFill/>
        </p:spPr>
        <p:txBody>
          <a:bodyPr wrap="square" rtlCol="0">
            <a:spAutoFit/>
          </a:bodyPr>
          <a:lstStyle/>
          <a:p>
            <a:pPr algn="ctr"/>
            <a:r>
              <a:rPr lang="en-US" b="1">
                <a:solidFill>
                  <a:srgbClr val="002060"/>
                </a:solidFill>
                <a:latin typeface="Times New Roman" panose="02020603050405020304" pitchFamily="18" charset="0"/>
                <a:cs typeface="Times New Roman" panose="02020603050405020304" pitchFamily="18" charset="0"/>
              </a:rPr>
              <a:t>Ngân sách các H, TX, TP</a:t>
            </a:r>
          </a:p>
        </p:txBody>
      </p:sp>
      <p:sp>
        <p:nvSpPr>
          <p:cNvPr id="17" name="TextBox 16">
            <a:extLst>
              <a:ext uri="{FF2B5EF4-FFF2-40B4-BE49-F238E27FC236}">
                <a16:creationId xmlns:a16="http://schemas.microsoft.com/office/drawing/2014/main" id="{00EFBE51-FFB5-F41A-FAB5-3C930C6D35C3}"/>
              </a:ext>
            </a:extLst>
          </p:cNvPr>
          <p:cNvSpPr txBox="1"/>
          <p:nvPr/>
        </p:nvSpPr>
        <p:spPr>
          <a:xfrm>
            <a:off x="8541856" y="4158350"/>
            <a:ext cx="2622473" cy="830997"/>
          </a:xfrm>
          <a:prstGeom prst="rect">
            <a:avLst/>
          </a:prstGeom>
          <a:noFill/>
        </p:spPr>
        <p:txBody>
          <a:bodyPr wrap="square" rtlCol="0">
            <a:spAutoFit/>
          </a:bodyPr>
          <a:lstStyle/>
          <a:p>
            <a:pPr algn="ctr"/>
            <a:r>
              <a:rPr lang="en-US" sz="2400" b="1">
                <a:solidFill>
                  <a:srgbClr val="C00000"/>
                </a:solidFill>
                <a:latin typeface="Times New Roman" panose="02020603050405020304" pitchFamily="18" charset="0"/>
                <a:cs typeface="Times New Roman" panose="02020603050405020304" pitchFamily="18" charset="0"/>
              </a:rPr>
              <a:t>4.149,3 tỷ đồng</a:t>
            </a:r>
          </a:p>
          <a:p>
            <a:pPr algn="ctr"/>
            <a:r>
              <a:rPr lang="en-US" sz="2400" b="1">
                <a:solidFill>
                  <a:srgbClr val="C00000"/>
                </a:solidFill>
                <a:latin typeface="Times New Roman" panose="02020603050405020304" pitchFamily="18" charset="0"/>
                <a:cs typeface="Times New Roman" panose="02020603050405020304" pitchFamily="18" charset="0"/>
              </a:rPr>
              <a:t>  đạt 172,9% DT</a:t>
            </a:r>
          </a:p>
        </p:txBody>
      </p:sp>
      <p:cxnSp>
        <p:nvCxnSpPr>
          <p:cNvPr id="18" name="Straight Arrow Connector 17">
            <a:extLst>
              <a:ext uri="{FF2B5EF4-FFF2-40B4-BE49-F238E27FC236}">
                <a16:creationId xmlns:a16="http://schemas.microsoft.com/office/drawing/2014/main" id="{8426E2F5-671C-D3DA-BFCD-48E62B792B4A}"/>
              </a:ext>
            </a:extLst>
          </p:cNvPr>
          <p:cNvCxnSpPr>
            <a:cxnSpLocks/>
          </p:cNvCxnSpPr>
          <p:nvPr/>
        </p:nvCxnSpPr>
        <p:spPr>
          <a:xfrm flipV="1">
            <a:off x="7340896" y="2471327"/>
            <a:ext cx="1117724" cy="1011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2B453E4-CAD3-65BE-1ED9-0220A9596CF3}"/>
              </a:ext>
            </a:extLst>
          </p:cNvPr>
          <p:cNvCxnSpPr>
            <a:cxnSpLocks/>
          </p:cNvCxnSpPr>
          <p:nvPr/>
        </p:nvCxnSpPr>
        <p:spPr>
          <a:xfrm>
            <a:off x="7333293" y="3513780"/>
            <a:ext cx="1171512" cy="835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99944" y="100565"/>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dirty="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 QUẢ THỰC HIỆN CÁC CHỈ TIÊU CHỦ YẾU NĂM 2022</a:t>
            </a:r>
            <a:endParaRPr kumimoji="0" lang="en-US" sz="26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62385926"/>
              </p:ext>
            </p:extLst>
          </p:nvPr>
        </p:nvGraphicFramePr>
        <p:xfrm>
          <a:off x="350947" y="913394"/>
          <a:ext cx="11317310" cy="5122362"/>
        </p:xfrm>
        <a:graphic>
          <a:graphicData uri="http://schemas.openxmlformats.org/drawingml/2006/table">
            <a:tbl>
              <a:tblPr firstRow="1" firstCol="1" bandRow="1">
                <a:tableStyleId>{5C22544A-7EE6-4342-B048-85BDC9FD1C3A}</a:tableStyleId>
              </a:tblPr>
              <a:tblGrid>
                <a:gridCol w="589208">
                  <a:extLst>
                    <a:ext uri="{9D8B030D-6E8A-4147-A177-3AD203B41FA5}">
                      <a16:colId xmlns:a16="http://schemas.microsoft.com/office/drawing/2014/main" val="20000"/>
                    </a:ext>
                  </a:extLst>
                </a:gridCol>
                <a:gridCol w="3181082">
                  <a:extLst>
                    <a:ext uri="{9D8B030D-6E8A-4147-A177-3AD203B41FA5}">
                      <a16:colId xmlns:a16="http://schemas.microsoft.com/office/drawing/2014/main" val="20001"/>
                    </a:ext>
                  </a:extLst>
                </a:gridCol>
                <a:gridCol w="981534">
                  <a:extLst>
                    <a:ext uri="{9D8B030D-6E8A-4147-A177-3AD203B41FA5}">
                      <a16:colId xmlns:a16="http://schemas.microsoft.com/office/drawing/2014/main" val="20002"/>
                    </a:ext>
                  </a:extLst>
                </a:gridCol>
                <a:gridCol w="988934">
                  <a:extLst>
                    <a:ext uri="{9D8B030D-6E8A-4147-A177-3AD203B41FA5}">
                      <a16:colId xmlns:a16="http://schemas.microsoft.com/office/drawing/2014/main" val="20003"/>
                    </a:ext>
                  </a:extLst>
                </a:gridCol>
                <a:gridCol w="1107583">
                  <a:extLst>
                    <a:ext uri="{9D8B030D-6E8A-4147-A177-3AD203B41FA5}">
                      <a16:colId xmlns:a16="http://schemas.microsoft.com/office/drawing/2014/main" val="20004"/>
                    </a:ext>
                  </a:extLst>
                </a:gridCol>
                <a:gridCol w="1146219">
                  <a:extLst>
                    <a:ext uri="{9D8B030D-6E8A-4147-A177-3AD203B41FA5}">
                      <a16:colId xmlns:a16="http://schemas.microsoft.com/office/drawing/2014/main" val="20005"/>
                    </a:ext>
                  </a:extLst>
                </a:gridCol>
                <a:gridCol w="1171978">
                  <a:extLst>
                    <a:ext uri="{9D8B030D-6E8A-4147-A177-3AD203B41FA5}">
                      <a16:colId xmlns:a16="http://schemas.microsoft.com/office/drawing/2014/main" val="20006"/>
                    </a:ext>
                  </a:extLst>
                </a:gridCol>
                <a:gridCol w="1081825">
                  <a:extLst>
                    <a:ext uri="{9D8B030D-6E8A-4147-A177-3AD203B41FA5}">
                      <a16:colId xmlns:a16="http://schemas.microsoft.com/office/drawing/2014/main" val="20007"/>
                    </a:ext>
                  </a:extLst>
                </a:gridCol>
                <a:gridCol w="1068947">
                  <a:extLst>
                    <a:ext uri="{9D8B030D-6E8A-4147-A177-3AD203B41FA5}">
                      <a16:colId xmlns:a16="http://schemas.microsoft.com/office/drawing/2014/main" val="20008"/>
                    </a:ext>
                  </a:extLst>
                </a:gridCol>
              </a:tblGrid>
              <a:tr h="608966">
                <a:tc>
                  <a:txBody>
                    <a:bodyPr/>
                    <a:lstStyle/>
                    <a:p>
                      <a:pPr algn="ctr">
                        <a:spcAft>
                          <a:spcPts val="0"/>
                        </a:spcAft>
                      </a:pPr>
                      <a:r>
                        <a:rPr lang="vi-VN" sz="1800" dirty="0">
                          <a:solidFill>
                            <a:schemeClr val="tx1"/>
                          </a:solidFill>
                          <a:effectLst/>
                          <a:latin typeface="+mj-lt"/>
                        </a:rPr>
                        <a:t>STT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Chỉ tiêu</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Đơn vị tính</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KH năm 2022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TH 9 tháng 2022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200"/>
                        </a:spcBef>
                        <a:spcAft>
                          <a:spcPts val="0"/>
                        </a:spcAft>
                      </a:pPr>
                      <a:r>
                        <a:rPr lang="en-US" sz="1800" dirty="0">
                          <a:solidFill>
                            <a:schemeClr val="tx1"/>
                          </a:solidFill>
                          <a:effectLst/>
                          <a:latin typeface="Times New Roman" pitchFamily="18" charset="0"/>
                          <a:cs typeface="Times New Roman" pitchFamily="18" charset="0"/>
                        </a:rPr>
                        <a:t>TH 10 </a:t>
                      </a:r>
                      <a:r>
                        <a:rPr lang="en-US" sz="1800" dirty="0" err="1">
                          <a:solidFill>
                            <a:schemeClr val="tx1"/>
                          </a:solidFill>
                          <a:effectLst/>
                          <a:latin typeface="Times New Roman" pitchFamily="18" charset="0"/>
                          <a:cs typeface="Times New Roman" pitchFamily="18" charset="0"/>
                        </a:rPr>
                        <a:t>tháng</a:t>
                      </a:r>
                      <a:r>
                        <a:rPr lang="en-US" sz="1800" dirty="0">
                          <a:solidFill>
                            <a:schemeClr val="tx1"/>
                          </a:solidFill>
                          <a:effectLst/>
                          <a:latin typeface="Times New Roman" pitchFamily="18" charset="0"/>
                          <a:cs typeface="Times New Roman" pitchFamily="18" charset="0"/>
                        </a:rPr>
                        <a:t> 2022</a:t>
                      </a:r>
                      <a:endParaRPr lang="en-US" sz="1800" dirty="0">
                        <a:solidFill>
                          <a:schemeClr val="tx1"/>
                        </a:solidFill>
                        <a:effectLst/>
                        <a:latin typeface="Times New Roman" pitchFamily="18" charset="0"/>
                        <a:ea typeface="Times New Roman"/>
                        <a:cs typeface="Times New Roman" pitchFamily="18" charset="0"/>
                      </a:endParaRPr>
                    </a:p>
                  </a:txBody>
                  <a:tcPr marL="49824" marR="49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200"/>
                        </a:spcBef>
                        <a:spcAft>
                          <a:spcPts val="0"/>
                        </a:spcAft>
                      </a:pPr>
                      <a:r>
                        <a:rPr lang="vi-VN" sz="1800" dirty="0">
                          <a:solidFill>
                            <a:schemeClr val="tx1"/>
                          </a:solidFill>
                          <a:effectLst/>
                          <a:latin typeface="+mj-lt"/>
                        </a:rPr>
                        <a:t>Ước Quý IV 2022</a:t>
                      </a:r>
                      <a:endParaRPr lang="en-US" sz="1800" dirty="0">
                        <a:solidFill>
                          <a:schemeClr val="tx1"/>
                        </a:solidFill>
                        <a:effectLst/>
                        <a:latin typeface="+mj-lt"/>
                        <a:ea typeface="Times New Roman"/>
                      </a:endParaRPr>
                    </a:p>
                  </a:txBody>
                  <a:tcPr marL="49824" marR="49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Ước TH 2022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Ước TH 2022 so với KH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483">
                <a:tc>
                  <a:txBody>
                    <a:bodyPr/>
                    <a:lstStyle/>
                    <a:p>
                      <a:pPr algn="ctr">
                        <a:spcAft>
                          <a:spcPts val="0"/>
                        </a:spcAft>
                      </a:pPr>
                      <a:r>
                        <a:rPr lang="vi-VN" sz="1800">
                          <a:solidFill>
                            <a:schemeClr val="tx1"/>
                          </a:solidFill>
                          <a:effectLst/>
                          <a:latin typeface="+mj-lt"/>
                        </a:rPr>
                        <a:t>1</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Tốc độ tăng GRDP</a:t>
                      </a:r>
                      <a:endParaRPr lang="en-US" sz="18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6,0-6,5</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8,92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5,7</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8</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Vượt KH</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2241">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a:solidFill>
                            <a:schemeClr val="tx1"/>
                          </a:solidFill>
                          <a:effectLst/>
                          <a:latin typeface="+mj-lt"/>
                        </a:rPr>
                        <a:t>Trong đó:</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 </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5731">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dirty="0">
                          <a:solidFill>
                            <a:schemeClr val="tx1"/>
                          </a:solidFill>
                          <a:effectLst/>
                          <a:latin typeface="+mj-lt"/>
                        </a:rPr>
                        <a:t>- Nông, lâm, thuỷ sản</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3,2-3,4</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3,04</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3,74</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3,2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5731">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a:solidFill>
                            <a:schemeClr val="tx1"/>
                          </a:solidFill>
                          <a:effectLst/>
                          <a:latin typeface="+mj-lt"/>
                        </a:rPr>
                        <a:t>- Công nghiệp và xây dựng</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9,3-9,7</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8,88</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7,96</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8,6</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52241">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i="1">
                          <a:solidFill>
                            <a:schemeClr val="tx1"/>
                          </a:solidFill>
                          <a:effectLst/>
                          <a:latin typeface="+mj-lt"/>
                        </a:rPr>
                        <a:t>     + Công nghiệp</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dirty="0">
                          <a:solidFill>
                            <a:schemeClr val="tx1"/>
                          </a:solidFill>
                          <a:effectLst/>
                          <a:latin typeface="+mj-lt"/>
                        </a:rPr>
                        <a:t>10-10,4</a:t>
                      </a:r>
                      <a:endParaRPr lang="en-US" sz="1800" i="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dirty="0">
                          <a:solidFill>
                            <a:schemeClr val="tx1"/>
                          </a:solidFill>
                          <a:effectLst/>
                          <a:latin typeface="+mj-lt"/>
                        </a:rPr>
                        <a:t>9,96</a:t>
                      </a:r>
                      <a:endParaRPr lang="en-US" sz="1800" i="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i="1">
                          <a:solidFill>
                            <a:schemeClr val="tx1"/>
                          </a:solidFill>
                          <a:effectLst/>
                          <a:latin typeface="+mj-lt"/>
                        </a:rPr>
                        <a:t>-</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8,25</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9,5</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52241">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dirty="0">
                          <a:solidFill>
                            <a:schemeClr val="tx1"/>
                          </a:solidFill>
                          <a:effectLst/>
                          <a:latin typeface="+mj-lt"/>
                        </a:rPr>
                        <a:t>- Dịch vụ</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5,0-5,8</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13,43</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7,56</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10,9</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8596">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dirty="0">
                          <a:solidFill>
                            <a:schemeClr val="tx1"/>
                          </a:solidFill>
                          <a:effectLst/>
                          <a:latin typeface="+mj-lt"/>
                        </a:rPr>
                        <a:t>- Thuế sản phẩm trừ trợ </a:t>
                      </a:r>
                      <a:r>
                        <a:rPr lang="vi-VN" sz="1800" baseline="0">
                          <a:solidFill>
                            <a:schemeClr val="tx1"/>
                          </a:solidFill>
                          <a:effectLst/>
                          <a:latin typeface="Times New Roman" pitchFamily="18" charset="0"/>
                        </a:rPr>
                        <a:t>cấp </a:t>
                      </a:r>
                      <a:r>
                        <a:rPr lang="en-US" sz="1800" baseline="0">
                          <a:solidFill>
                            <a:schemeClr val="tx1"/>
                          </a:solidFill>
                          <a:effectLst/>
                          <a:latin typeface="Times New Roman" pitchFamily="18" charset="0"/>
                        </a:rPr>
                        <a:t>SP</a:t>
                      </a:r>
                      <a:endParaRPr lang="en-US" sz="1800" baseline="0" dirty="0">
                        <a:solidFill>
                          <a:schemeClr val="tx1"/>
                        </a:solidFill>
                        <a:effectLst/>
                        <a:latin typeface="Times New Roman" pitchFamily="18" charset="0"/>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8,94</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solidFill>
                            <a:schemeClr val="tx1"/>
                          </a:solidFill>
                          <a:effectLst/>
                          <a:latin typeface="+mj-lt"/>
                        </a:rPr>
                        <a: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9,16</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9</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04483">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a:solidFill>
                            <a:schemeClr val="tx1"/>
                          </a:solidFill>
                          <a:effectLst/>
                          <a:latin typeface="+mj-lt"/>
                        </a:rPr>
                        <a:t>- GRDP bình quân đầu người</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baseline="0">
                          <a:solidFill>
                            <a:schemeClr val="tx1"/>
                          </a:solidFill>
                          <a:effectLst/>
                          <a:latin typeface="Times New Roman" pitchFamily="18" charset="0"/>
                        </a:rPr>
                        <a:t>Tr</a:t>
                      </a:r>
                      <a:r>
                        <a:rPr lang="en-US" sz="1800" baseline="0">
                          <a:solidFill>
                            <a:schemeClr val="tx1"/>
                          </a:solidFill>
                          <a:effectLst/>
                          <a:latin typeface="Times New Roman" pitchFamily="18" charset="0"/>
                        </a:rPr>
                        <a:t>. </a:t>
                      </a:r>
                      <a:r>
                        <a:rPr lang="en-US" sz="1800" kern="1200" baseline="0">
                          <a:solidFill>
                            <a:schemeClr val="tx1"/>
                          </a:solidFill>
                          <a:effectLst/>
                          <a:latin typeface="Times New Roman" pitchFamily="18" charset="0"/>
                          <a:ea typeface="+mn-ea"/>
                          <a:cs typeface="+mn-cs"/>
                        </a:rPr>
                        <a:t>đồng</a:t>
                      </a:r>
                      <a:endParaRPr lang="en-US" sz="1800" kern="1200" baseline="0" dirty="0">
                        <a:solidFill>
                          <a:schemeClr val="tx1"/>
                        </a:solidFill>
                        <a:effectLst/>
                        <a:latin typeface="Times New Roman" pitchFamily="18" charset="0"/>
                        <a:ea typeface="+mn-ea"/>
                        <a:cs typeface="+mn-cs"/>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66,34</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69,27</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5731">
                <a:tc>
                  <a:txBody>
                    <a:bodyPr/>
                    <a:lstStyle/>
                    <a:p>
                      <a:pPr algn="ctr">
                        <a:spcAft>
                          <a:spcPts val="0"/>
                        </a:spcAft>
                      </a:pPr>
                      <a:r>
                        <a:rPr lang="vi-VN" sz="1800">
                          <a:solidFill>
                            <a:schemeClr val="tx1"/>
                          </a:solidFill>
                          <a:effectLst/>
                          <a:latin typeface="+mj-lt"/>
                        </a:rPr>
                        <a:t>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Chỉ số sản xuất CN (IIP)</a:t>
                      </a:r>
                      <a:endParaRPr lang="en-US" sz="18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6,5-7,0</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7,09</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7,0</a:t>
                      </a:r>
                      <a:r>
                        <a:rPr lang="en-US" sz="1800">
                          <a:solidFill>
                            <a:schemeClr val="tx1"/>
                          </a:solidFill>
                          <a:effectLst/>
                          <a:latin typeface="+mj-lt"/>
                        </a:rPr>
                        <a:t>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7 - 7,2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Vượt KH</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5731">
                <a:tc>
                  <a:txBody>
                    <a:bodyPr/>
                    <a:lstStyle/>
                    <a:p>
                      <a:pPr algn="ctr">
                        <a:spcAft>
                          <a:spcPts val="0"/>
                        </a:spcAft>
                      </a:pPr>
                      <a:r>
                        <a:rPr lang="vi-VN" sz="1800">
                          <a:solidFill>
                            <a:schemeClr val="tx1"/>
                          </a:solidFill>
                          <a:effectLst/>
                          <a:latin typeface="+mj-lt"/>
                        </a:rPr>
                        <a:t>3</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Kim ngạch xuất khẩu </a:t>
                      </a:r>
                      <a:endParaRPr lang="en-US" sz="18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Tr</a:t>
                      </a:r>
                      <a:r>
                        <a:rPr lang="en-US" sz="1800">
                          <a:solidFill>
                            <a:schemeClr val="tx1"/>
                          </a:solidFill>
                          <a:effectLst/>
                          <a:latin typeface="+mj-lt"/>
                        </a:rPr>
                        <a:t>.</a:t>
                      </a:r>
                      <a:r>
                        <a:rPr lang="vi-VN" sz="1800">
                          <a:solidFill>
                            <a:schemeClr val="tx1"/>
                          </a:solidFill>
                          <a:effectLst/>
                          <a:latin typeface="+mj-lt"/>
                        </a:rPr>
                        <a:t> USD</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1.350</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1.263,6</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vi-VN" sz="1800" kern="1200" baseline="0" dirty="0">
                          <a:solidFill>
                            <a:schemeClr val="tx1"/>
                          </a:solidFill>
                          <a:effectLst/>
                          <a:latin typeface="Times New Roman" pitchFamily="18" charset="0"/>
                          <a:ea typeface="+mn-ea"/>
                          <a:cs typeface="+mn-cs"/>
                        </a:rPr>
                        <a:t>1.</a:t>
                      </a:r>
                      <a:r>
                        <a:rPr lang="en-US" sz="1800" kern="1200" baseline="0" dirty="0">
                          <a:solidFill>
                            <a:schemeClr val="tx1"/>
                          </a:solidFill>
                          <a:effectLst/>
                          <a:latin typeface="Times New Roman" pitchFamily="18" charset="0"/>
                          <a:ea typeface="+mn-ea"/>
                          <a:cs typeface="+mn-cs"/>
                        </a:rPr>
                        <a:t>332,3</a:t>
                      </a: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236,4</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1.500</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111,1%</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5731">
                <a:tc>
                  <a:txBody>
                    <a:bodyPr/>
                    <a:lstStyle/>
                    <a:p>
                      <a:pPr algn="ctr">
                        <a:spcAft>
                          <a:spcPts val="0"/>
                        </a:spcAft>
                      </a:pPr>
                      <a:r>
                        <a:rPr lang="vi-VN" sz="1800">
                          <a:solidFill>
                            <a:schemeClr val="tx1"/>
                          </a:solidFill>
                          <a:effectLst/>
                          <a:latin typeface="+mj-lt"/>
                        </a:rPr>
                        <a:t>4</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Tổng thu ngân sách</a:t>
                      </a:r>
                      <a:endParaRPr lang="en-US" sz="18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Tỷ đồng</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12.202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12.195</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200" baseline="0" dirty="0">
                          <a:solidFill>
                            <a:schemeClr val="tx1"/>
                          </a:solidFill>
                          <a:effectLst/>
                          <a:latin typeface="Times New Roman" pitchFamily="18" charset="0"/>
                          <a:ea typeface="+mn-ea"/>
                          <a:cs typeface="+mn-cs"/>
                        </a:rPr>
                        <a:t>13.240</a:t>
                      </a: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4.255</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16.450</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134,81%</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5731">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i="1">
                          <a:solidFill>
                            <a:schemeClr val="tx1"/>
                          </a:solidFill>
                          <a:effectLst/>
                          <a:latin typeface="+mj-lt"/>
                        </a:rPr>
                        <a:t>Trong đó: Thu nội địa</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Tỷ đồng</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11.135</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11.455</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baseline="0" dirty="0">
                          <a:solidFill>
                            <a:schemeClr val="tx1"/>
                          </a:solidFill>
                          <a:effectLst/>
                          <a:latin typeface="Times New Roman" pitchFamily="18" charset="0"/>
                        </a:rPr>
                        <a:t>1</a:t>
                      </a:r>
                      <a:r>
                        <a:rPr lang="en-US" sz="1800" i="1" baseline="0" dirty="0">
                          <a:solidFill>
                            <a:schemeClr val="tx1"/>
                          </a:solidFill>
                          <a:effectLst/>
                          <a:latin typeface="Times New Roman" pitchFamily="18" charset="0"/>
                        </a:rPr>
                        <a:t>2.002</a:t>
                      </a:r>
                      <a:endParaRPr lang="en-US" sz="1800" i="1" baseline="0" dirty="0">
                        <a:solidFill>
                          <a:schemeClr val="tx1"/>
                        </a:solidFill>
                        <a:effectLst/>
                        <a:latin typeface="Times New Roman" pitchFamily="18" charset="0"/>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4.025</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dirty="0">
                          <a:solidFill>
                            <a:schemeClr val="tx1"/>
                          </a:solidFill>
                          <a:effectLst/>
                          <a:latin typeface="+mj-lt"/>
                        </a:rPr>
                        <a:t>15.480</a:t>
                      </a:r>
                      <a:endParaRPr lang="en-US" sz="1800" i="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dirty="0">
                          <a:solidFill>
                            <a:schemeClr val="tx1"/>
                          </a:solidFill>
                          <a:effectLst/>
                          <a:latin typeface="+mj-lt"/>
                        </a:rPr>
                        <a:t>139,02%</a:t>
                      </a:r>
                      <a:endParaRPr lang="en-US" sz="1800" i="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531461">
                <a:tc>
                  <a:txBody>
                    <a:bodyPr/>
                    <a:lstStyle/>
                    <a:p>
                      <a:pPr algn="ctr">
                        <a:spcAft>
                          <a:spcPts val="0"/>
                        </a:spcAft>
                      </a:pPr>
                      <a:r>
                        <a:rPr lang="vi-VN" sz="1800">
                          <a:solidFill>
                            <a:schemeClr val="tx1"/>
                          </a:solidFill>
                          <a:effectLst/>
                          <a:latin typeface="+mj-lt"/>
                        </a:rPr>
                        <a:t>5</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dirty="0">
                          <a:solidFill>
                            <a:schemeClr val="tx1"/>
                          </a:solidFill>
                          <a:effectLst/>
                          <a:latin typeface="+mj-lt"/>
                        </a:rPr>
                        <a:t>Tốc độ tăng Tổng vốn đầu tư phát triển toàn xã hội</a:t>
                      </a:r>
                      <a:endParaRPr lang="en-US" sz="1800" b="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10,7</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solidFill>
                            <a:schemeClr val="tx1"/>
                          </a:solidFill>
                          <a:effectLst/>
                          <a:latin typeface="+mj-lt"/>
                        </a:rPr>
                        <a: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9,5</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100%</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48917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9440" y="1443841"/>
            <a:ext cx="5431283" cy="4401205"/>
          </a:xfrm>
          <a:prstGeom prst="rect">
            <a:avLst/>
          </a:prstGeom>
        </p:spPr>
        <p:txBody>
          <a:bodyPr wrap="square">
            <a:spAutoFit/>
          </a:bodyPr>
          <a:lstStyle/>
          <a:p>
            <a:pPr marL="457200" lvl="0" indent="-457200" algn="just">
              <a:spcBef>
                <a:spcPts val="600"/>
              </a:spcBef>
              <a:buFont typeface="Arial" panose="020B0604020202020204" pitchFamily="34" charset="0"/>
              <a:buChar char="•"/>
              <a:defRPr/>
            </a:pPr>
            <a:r>
              <a:rPr lang="en-US" sz="2800" b="1" noProof="0" dirty="0" err="1">
                <a:solidFill>
                  <a:prstClr val="black"/>
                </a:solidFill>
                <a:latin typeface="Times New Roman" panose="02020603050405020304" pitchFamily="18" charset="0"/>
                <a:cs typeface="Times New Roman" panose="02020603050405020304" pitchFamily="18" charset="0"/>
              </a:rPr>
              <a:t>Đầu</a:t>
            </a:r>
            <a:r>
              <a:rPr lang="en-US" sz="2800" b="1" noProof="0" dirty="0">
                <a:solidFill>
                  <a:prstClr val="black"/>
                </a:solidFill>
                <a:latin typeface="Times New Roman" panose="02020603050405020304" pitchFamily="18" charset="0"/>
                <a:cs typeface="Times New Roman" panose="02020603050405020304" pitchFamily="18" charset="0"/>
              </a:rPr>
              <a:t> </a:t>
            </a:r>
            <a:r>
              <a:rPr lang="en-US" sz="2800" b="1" noProof="0" dirty="0" err="1">
                <a:solidFill>
                  <a:prstClr val="black"/>
                </a:solidFill>
                <a:latin typeface="Times New Roman" panose="02020603050405020304" pitchFamily="18" charset="0"/>
                <a:cs typeface="Times New Roman" panose="02020603050405020304" pitchFamily="18" charset="0"/>
              </a:rPr>
              <a:t>tư</a:t>
            </a:r>
            <a:r>
              <a:rPr lang="en-US" sz="2800" b="1" noProof="0"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da-DK" sz="2800" dirty="0">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2022 do </a:t>
            </a:r>
            <a:r>
              <a:rPr lang="en-US" sz="2800" dirty="0" err="1">
                <a:latin typeface="Times New Roman" panose="02020603050405020304" pitchFamily="18" charset="0"/>
                <a:cs typeface="Times New Roman" panose="02020603050405020304" pitchFamily="18" charset="0"/>
              </a:rPr>
              <a:t>HĐND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30/10/2022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nl-NL" sz="2800" dirty="0">
                <a:solidFill>
                  <a:srgbClr val="FF0000"/>
                </a:solidFill>
                <a:effectLst/>
                <a:latin typeface="Times New Roman" panose="02020603050405020304" pitchFamily="18" charset="0"/>
                <a:ea typeface="Times New Roman" panose="02020603050405020304" pitchFamily="18" charset="0"/>
              </a:rPr>
              <a:t>5.167,3</a:t>
            </a:r>
            <a:r>
              <a:rPr lang="nl-NL" sz="2800" dirty="0">
                <a:effectLst/>
                <a:latin typeface="Times New Roman" panose="02020603050405020304" pitchFamily="18" charset="0"/>
                <a:ea typeface="Times New Roman" panose="02020603050405020304" pitchFamily="18" charset="0"/>
              </a:rPr>
              <a:t>/</a:t>
            </a:r>
            <a:r>
              <a:rPr lang="nl-NL" sz="2800" dirty="0">
                <a:solidFill>
                  <a:srgbClr val="FF0000"/>
                </a:solidFill>
                <a:effectLst/>
                <a:latin typeface="Times New Roman" panose="02020603050405020304" pitchFamily="18" charset="0"/>
                <a:ea typeface="Times New Roman" panose="02020603050405020304" pitchFamily="18" charset="0"/>
              </a:rPr>
              <a:t>9.349,3</a:t>
            </a:r>
            <a:r>
              <a:rPr lang="nl-NL" sz="1800" dirty="0">
                <a:effectLst/>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vi-VN" sz="2800" dirty="0">
                <a:latin typeface="Times New Roman" panose="02020603050405020304" pitchFamily="18" charset="0"/>
                <a:cs typeface="Times New Roman" panose="02020603050405020304" pitchFamily="18" charset="0"/>
              </a:rPr>
              <a:t>, đạt </a:t>
            </a:r>
            <a:r>
              <a:rPr lang="en-US" sz="2800" b="1" dirty="0">
                <a:solidFill>
                  <a:srgbClr val="00B050"/>
                </a:solidFill>
                <a:latin typeface="Times New Roman" panose="02020603050405020304" pitchFamily="18" charset="0"/>
                <a:cs typeface="Times New Roman" panose="02020603050405020304" pitchFamily="18" charset="0"/>
              </a:rPr>
              <a:t>55,27</a:t>
            </a:r>
            <a:r>
              <a:rPr lang="vi-VN" sz="2800" b="1" dirty="0">
                <a:solidFill>
                  <a:srgbClr val="00B050"/>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kế hoạch năm </a:t>
            </a:r>
            <a:r>
              <a:rPr lang="en-US" sz="2800"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ùng kỳ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30/</a:t>
            </a:r>
            <a:r>
              <a:rPr lang="en-US" sz="2800" dirty="0">
                <a:latin typeface="Times New Roman" panose="02020603050405020304" pitchFamily="18" charset="0"/>
                <a:cs typeface="Times New Roman" panose="02020603050405020304" pitchFamily="18" charset="0"/>
              </a:rPr>
              <a:t>10</a:t>
            </a:r>
            <a:r>
              <a:rPr lang="vi-VN" sz="2800" dirty="0">
                <a:latin typeface="Times New Roman" panose="02020603050405020304" pitchFamily="18" charset="0"/>
                <a:cs typeface="Times New Roman" panose="02020603050405020304" pitchFamily="18" charset="0"/>
              </a:rPr>
              <a:t>/2021 là </a:t>
            </a:r>
            <a:r>
              <a:rPr lang="nl-NL" sz="2800" dirty="0">
                <a:solidFill>
                  <a:srgbClr val="FF0000"/>
                </a:solidFill>
                <a:effectLst/>
                <a:latin typeface="Times New Roman" panose="02020603050405020304" pitchFamily="18" charset="0"/>
                <a:ea typeface="Times New Roman" panose="02020603050405020304" pitchFamily="18" charset="0"/>
              </a:rPr>
              <a:t>4.631</a:t>
            </a:r>
            <a:r>
              <a:rPr lang="nl-NL" sz="2800" dirty="0">
                <a:effectLst/>
                <a:latin typeface="Times New Roman" panose="02020603050405020304" pitchFamily="18" charset="0"/>
                <a:ea typeface="Times New Roman" panose="02020603050405020304" pitchFamily="18" charset="0"/>
              </a:rPr>
              <a:t>/</a:t>
            </a:r>
            <a:r>
              <a:rPr lang="nl-NL" sz="2800" dirty="0">
                <a:solidFill>
                  <a:srgbClr val="FF0000"/>
                </a:solidFill>
                <a:effectLst/>
                <a:latin typeface="Times New Roman" panose="02020603050405020304" pitchFamily="18" charset="0"/>
                <a:ea typeface="Times New Roman" panose="02020603050405020304" pitchFamily="18" charset="0"/>
              </a:rPr>
              <a:t>7.638</a:t>
            </a:r>
            <a:r>
              <a:rPr lang="nl-NL" sz="1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60,63</a:t>
            </a:r>
            <a:r>
              <a:rPr lang="vi-VN" sz="2800" dirty="0">
                <a:latin typeface="Times New Roman" panose="02020603050405020304" pitchFamily="18" charset="0"/>
                <a:cs typeface="Times New Roman" panose="02020603050405020304" pitchFamily="18" charset="0"/>
              </a:rPr>
              <a:t>%). Trong đó,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khối</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huyện</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đạt</a:t>
            </a:r>
            <a:r>
              <a:rPr lang="en-US" sz="2800" b="1" dirty="0">
                <a:solidFill>
                  <a:schemeClr val="accent2">
                    <a:lumMod val="75000"/>
                  </a:schemeClr>
                </a:solidFill>
                <a:latin typeface="Times New Roman" panose="02020603050405020304" pitchFamily="18" charset="0"/>
                <a:cs typeface="Times New Roman" panose="02020603050405020304" pitchFamily="18" charset="0"/>
              </a:rPr>
              <a:t> 44,88%</a:t>
            </a:r>
            <a:r>
              <a:rPr lang="en-US" sz="2800" dirty="0">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khối</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tỉnh</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đạt</a:t>
            </a:r>
            <a:r>
              <a:rPr lang="en-US" sz="2800" b="1" dirty="0">
                <a:solidFill>
                  <a:schemeClr val="accent2">
                    <a:lumMod val="75000"/>
                  </a:schemeClr>
                </a:solidFill>
                <a:latin typeface="Times New Roman" panose="02020603050405020304" pitchFamily="18" charset="0"/>
                <a:cs typeface="Times New Roman" panose="02020603050405020304" pitchFamily="18" charset="0"/>
              </a:rPr>
              <a:t> 59,83%</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sp>
        <p:nvSpPr>
          <p:cNvPr id="12" name="Rectangle 11">
            <a:extLst>
              <a:ext uri="{FF2B5EF4-FFF2-40B4-BE49-F238E27FC236}">
                <a16:creationId xmlns:a16="http://schemas.microsoft.com/office/drawing/2014/main" id="{CE5FBBCC-ED66-B046-1C08-3D84F85723EB}"/>
              </a:ext>
            </a:extLst>
          </p:cNvPr>
          <p:cNvSpPr/>
          <p:nvPr/>
        </p:nvSpPr>
        <p:spPr>
          <a:xfrm>
            <a:off x="583095" y="154863"/>
            <a:ext cx="11025809" cy="646331"/>
          </a:xfrm>
          <a:prstGeom prst="rect">
            <a:avLst/>
          </a:prstGeom>
        </p:spPr>
        <p:txBody>
          <a:bodyPr wrap="square">
            <a:spAutoFit/>
          </a:bodyPr>
          <a:lstStyle/>
          <a:p>
            <a:pPr algn="just">
              <a:spcBef>
                <a:spcPts val="435"/>
              </a:spcBef>
              <a:buSzPct val="100000"/>
            </a:pPr>
            <a:r>
              <a:rPr lang="en-US" sz="3600" b="1">
                <a:latin typeface="Times New Roman" panose="02020603050405020304" pitchFamily="18" charset="0"/>
                <a:ea typeface="Times New Roman" panose="02020603050405020304" pitchFamily="18" charset="0"/>
              </a:rPr>
              <a:t>đ) </a:t>
            </a:r>
            <a:r>
              <a:rPr lang="vi-VN" sz="3600" b="1">
                <a:effectLst/>
                <a:latin typeface="Times New Roman" panose="02020603050405020304" pitchFamily="18" charset="0"/>
                <a:ea typeface="Times New Roman" panose="02020603050405020304" pitchFamily="18" charset="0"/>
              </a:rPr>
              <a:t>Về đầu tư phát triển</a:t>
            </a:r>
            <a:endParaRPr lang="en-US" sz="5400" b="1" kern="0" spc="-10" dirty="0">
              <a:ea typeface="Times New Roman" panose="02020603050405020304" pitchFamily="18" charset="0"/>
            </a:endParaRPr>
          </a:p>
        </p:txBody>
      </p:sp>
      <p:graphicFrame>
        <p:nvGraphicFramePr>
          <p:cNvPr id="6" name="Chart 5">
            <a:extLst>
              <a:ext uri="{FF2B5EF4-FFF2-40B4-BE49-F238E27FC236}">
                <a16:creationId xmlns:a16="http://schemas.microsoft.com/office/drawing/2014/main" id="{A7754EDB-8672-F7CA-8EAC-7E6FC703DA07}"/>
              </a:ext>
            </a:extLst>
          </p:cNvPr>
          <p:cNvGraphicFramePr>
            <a:graphicFrameLocks/>
          </p:cNvGraphicFramePr>
          <p:nvPr/>
        </p:nvGraphicFramePr>
        <p:xfrm>
          <a:off x="6095999" y="1508280"/>
          <a:ext cx="5229226" cy="419719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360248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sp>
        <p:nvSpPr>
          <p:cNvPr id="12" name="Rectangle 11">
            <a:extLst>
              <a:ext uri="{FF2B5EF4-FFF2-40B4-BE49-F238E27FC236}">
                <a16:creationId xmlns:a16="http://schemas.microsoft.com/office/drawing/2014/main" id="{CE5FBBCC-ED66-B046-1C08-3D84F85723EB}"/>
              </a:ext>
            </a:extLst>
          </p:cNvPr>
          <p:cNvSpPr/>
          <p:nvPr/>
        </p:nvSpPr>
        <p:spPr>
          <a:xfrm>
            <a:off x="525945" y="139103"/>
            <a:ext cx="11025809" cy="646331"/>
          </a:xfrm>
          <a:prstGeom prst="rect">
            <a:avLst/>
          </a:prstGeom>
        </p:spPr>
        <p:txBody>
          <a:bodyPr wrap="square">
            <a:spAutoFit/>
          </a:bodyPr>
          <a:lstStyle/>
          <a:p>
            <a:pPr algn="just">
              <a:spcBef>
                <a:spcPts val="435"/>
              </a:spcBef>
              <a:buSzPct val="100000"/>
            </a:pPr>
            <a:r>
              <a:rPr lang="en-US" sz="3600" b="1">
                <a:latin typeface="Times New Roman" panose="02020603050405020304" pitchFamily="18" charset="0"/>
                <a:ea typeface="Times New Roman" panose="02020603050405020304" pitchFamily="18" charset="0"/>
              </a:rPr>
              <a:t>đ) </a:t>
            </a:r>
            <a:r>
              <a:rPr lang="vi-VN" sz="3600" b="1">
                <a:effectLst/>
                <a:latin typeface="Times New Roman" panose="02020603050405020304" pitchFamily="18" charset="0"/>
                <a:ea typeface="Times New Roman" panose="02020603050405020304" pitchFamily="18" charset="0"/>
              </a:rPr>
              <a:t>Về đầu tư phát triển </a:t>
            </a:r>
            <a:r>
              <a:rPr lang="en-US" sz="3600" b="1">
                <a:effectLst/>
                <a:latin typeface="Times New Roman" panose="02020603050405020304" pitchFamily="18" charset="0"/>
                <a:ea typeface="Times New Roman" panose="02020603050405020304" pitchFamily="18" charset="0"/>
              </a:rPr>
              <a:t>(tt)</a:t>
            </a:r>
            <a:endParaRPr lang="en-US" sz="5400" b="1" kern="0" spc="-10" dirty="0">
              <a:ea typeface="Times New Roman" panose="02020603050405020304" pitchFamily="18" charset="0"/>
            </a:endParaRPr>
          </a:p>
        </p:txBody>
      </p:sp>
      <p:graphicFrame>
        <p:nvGraphicFramePr>
          <p:cNvPr id="4" name="Chart 3">
            <a:extLst>
              <a:ext uri="{FF2B5EF4-FFF2-40B4-BE49-F238E27FC236}">
                <a16:creationId xmlns:a16="http://schemas.microsoft.com/office/drawing/2014/main" id="{68E0EFE6-BAFE-7068-3913-4D9D5A713FF9}"/>
              </a:ext>
            </a:extLst>
          </p:cNvPr>
          <p:cNvGraphicFramePr>
            <a:graphicFrameLocks/>
          </p:cNvGraphicFramePr>
          <p:nvPr>
            <p:extLst>
              <p:ext uri="{D42A27DB-BD31-4B8C-83A1-F6EECF244321}">
                <p14:modId xmlns:p14="http://schemas.microsoft.com/office/powerpoint/2010/main" val="2484731571"/>
              </p:ext>
            </p:extLst>
          </p:nvPr>
        </p:nvGraphicFramePr>
        <p:xfrm>
          <a:off x="1190625" y="1276353"/>
          <a:ext cx="10153650" cy="48002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7215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a:extLst>
              <a:ext uri="{FF2B5EF4-FFF2-40B4-BE49-F238E27FC236}">
                <a16:creationId xmlns:a16="http://schemas.microsoft.com/office/drawing/2014/main" id="{0C0CD5C2-3BF7-909D-EC81-EBB9E9271586}"/>
              </a:ext>
            </a:extLst>
          </p:cNvPr>
          <p:cNvSpPr/>
          <p:nvPr/>
        </p:nvSpPr>
        <p:spPr>
          <a:xfrm>
            <a:off x="0" y="11072"/>
            <a:ext cx="11430000" cy="646331"/>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a:extLst>
              <a:ext uri="{FF2B5EF4-FFF2-40B4-BE49-F238E27FC236}">
                <a16:creationId xmlns:a16="http://schemas.microsoft.com/office/drawing/2014/main" id="{51DFCA6C-5D70-50D9-2855-50805249BD76}"/>
              </a:ext>
            </a:extLst>
          </p:cNvPr>
          <p:cNvSpPr/>
          <p:nvPr/>
        </p:nvSpPr>
        <p:spPr>
          <a:xfrm>
            <a:off x="385968" y="85998"/>
            <a:ext cx="11025809" cy="646331"/>
          </a:xfrm>
          <a:prstGeom prst="rect">
            <a:avLst/>
          </a:prstGeom>
        </p:spPr>
        <p:txBody>
          <a:bodyPr wrap="square">
            <a:spAutoFit/>
          </a:bodyPr>
          <a:lstStyle/>
          <a:p>
            <a:pPr algn="just">
              <a:spcBef>
                <a:spcPts val="435"/>
              </a:spcBef>
              <a:buSzPct val="100000"/>
            </a:pPr>
            <a:r>
              <a:rPr lang="en-US" sz="3600" b="1" dirty="0">
                <a:latin typeface="Times New Roman" panose="02020603050405020304" pitchFamily="18" charset="0"/>
                <a:ea typeface="Times New Roman" panose="02020603050405020304" pitchFamily="18" charset="0"/>
              </a:rPr>
              <a:t>đ) </a:t>
            </a:r>
            <a:r>
              <a:rPr lang="vi-VN" sz="3600" b="1" dirty="0">
                <a:effectLst/>
                <a:latin typeface="Times New Roman" panose="02020603050405020304" pitchFamily="18" charset="0"/>
                <a:ea typeface="Times New Roman" panose="02020603050405020304" pitchFamily="18" charset="0"/>
              </a:rPr>
              <a:t>Về đầu tư phát triển </a:t>
            </a:r>
            <a:r>
              <a:rPr lang="en-US" sz="3600" b="1" dirty="0">
                <a:effectLst/>
                <a:latin typeface="Times New Roman" panose="02020603050405020304" pitchFamily="18" charset="0"/>
                <a:ea typeface="Times New Roman" panose="02020603050405020304" pitchFamily="18" charset="0"/>
              </a:rPr>
              <a:t>(</a:t>
            </a:r>
            <a:r>
              <a:rPr lang="en-US" sz="3600" b="1" dirty="0" err="1">
                <a:effectLst/>
                <a:latin typeface="Times New Roman" panose="02020603050405020304" pitchFamily="18" charset="0"/>
                <a:ea typeface="Times New Roman" panose="02020603050405020304" pitchFamily="18" charset="0"/>
              </a:rPr>
              <a:t>tt</a:t>
            </a:r>
            <a:r>
              <a:rPr lang="en-US" sz="3600" b="1" dirty="0">
                <a:effectLst/>
                <a:latin typeface="Times New Roman" panose="02020603050405020304" pitchFamily="18" charset="0"/>
                <a:ea typeface="Times New Roman" panose="02020603050405020304" pitchFamily="18" charset="0"/>
              </a:rPr>
              <a:t>)</a:t>
            </a:r>
            <a:endParaRPr lang="en-US" sz="5400" b="1" kern="0" spc="-10" dirty="0">
              <a:ea typeface="Times New Roman" panose="02020603050405020304" pitchFamily="18" charset="0"/>
            </a:endParaRPr>
          </a:p>
        </p:txBody>
      </p:sp>
      <p:graphicFrame>
        <p:nvGraphicFramePr>
          <p:cNvPr id="3" name="Chart 2">
            <a:extLst>
              <a:ext uri="{FF2B5EF4-FFF2-40B4-BE49-F238E27FC236}">
                <a16:creationId xmlns:a16="http://schemas.microsoft.com/office/drawing/2014/main" id="{5961C574-1638-1E9B-7DF1-D44CD939BDE2}"/>
              </a:ext>
            </a:extLst>
          </p:cNvPr>
          <p:cNvGraphicFramePr>
            <a:graphicFrameLocks/>
          </p:cNvGraphicFramePr>
          <p:nvPr/>
        </p:nvGraphicFramePr>
        <p:xfrm>
          <a:off x="1077152" y="838200"/>
          <a:ext cx="10334625" cy="5324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6396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sp>
        <p:nvSpPr>
          <p:cNvPr id="12" name="Rectangle 11">
            <a:extLst>
              <a:ext uri="{FF2B5EF4-FFF2-40B4-BE49-F238E27FC236}">
                <a16:creationId xmlns:a16="http://schemas.microsoft.com/office/drawing/2014/main" id="{CE5FBBCC-ED66-B046-1C08-3D84F85723EB}"/>
              </a:ext>
            </a:extLst>
          </p:cNvPr>
          <p:cNvSpPr/>
          <p:nvPr/>
        </p:nvSpPr>
        <p:spPr>
          <a:xfrm>
            <a:off x="495300" y="140019"/>
            <a:ext cx="11025809" cy="615553"/>
          </a:xfrm>
          <a:prstGeom prst="rect">
            <a:avLst/>
          </a:prstGeom>
        </p:spPr>
        <p:txBody>
          <a:bodyPr wrap="square">
            <a:spAutoFit/>
          </a:bodyPr>
          <a:lstStyle/>
          <a:p>
            <a:pPr algn="just">
              <a:spcBef>
                <a:spcPts val="435"/>
              </a:spcBef>
              <a:buSzPct val="100000"/>
            </a:pPr>
            <a:r>
              <a:rPr lang="en-US" sz="3400" b="1" dirty="0">
                <a:latin typeface="Times New Roman" panose="02020603050405020304" pitchFamily="18" charset="0"/>
                <a:ea typeface="Times New Roman" panose="02020603050405020304" pitchFamily="18" charset="0"/>
              </a:rPr>
              <a:t>e)</a:t>
            </a:r>
            <a:r>
              <a:rPr lang="nl-NL" sz="3400" b="1" i="1" dirty="0">
                <a:latin typeface="Times New Roman" panose="02020603050405020304" pitchFamily="18" charset="0"/>
                <a:ea typeface="Times New Roman" panose="02020603050405020304" pitchFamily="18" charset="0"/>
              </a:rPr>
              <a:t> </a:t>
            </a:r>
            <a:r>
              <a:rPr lang="nl-NL" sz="3400" b="1" dirty="0">
                <a:latin typeface="Times New Roman" panose="02020603050405020304" pitchFamily="18" charset="0"/>
                <a:ea typeface="Times New Roman" panose="02020603050405020304" pitchFamily="18" charset="0"/>
              </a:rPr>
              <a:t>Tình hình thực hiện </a:t>
            </a:r>
            <a:r>
              <a:rPr lang="en-US" sz="3400" b="1" dirty="0">
                <a:solidFill>
                  <a:srgbClr val="FF0000"/>
                </a:solidFill>
                <a:effectLst/>
                <a:latin typeface="Times New Roman" panose="02020603050405020304" pitchFamily="18" charset="0"/>
                <a:ea typeface="Times New Roman" panose="02020603050405020304" pitchFamily="18" charset="0"/>
              </a:rPr>
              <a:t>CT </a:t>
            </a:r>
            <a:r>
              <a:rPr lang="en-US" sz="3400" b="1" dirty="0" err="1">
                <a:solidFill>
                  <a:srgbClr val="FF0000"/>
                </a:solidFill>
                <a:effectLst/>
                <a:latin typeface="Times New Roman" panose="02020603050405020304" pitchFamily="18" charset="0"/>
                <a:ea typeface="Times New Roman" panose="02020603050405020304" pitchFamily="18" charset="0"/>
              </a:rPr>
              <a:t>phục</a:t>
            </a:r>
            <a:r>
              <a:rPr lang="en-US" sz="3400" b="1" dirty="0">
                <a:solidFill>
                  <a:srgbClr val="FF0000"/>
                </a:solidFill>
                <a:effectLst/>
                <a:latin typeface="Times New Roman" panose="02020603050405020304" pitchFamily="18" charset="0"/>
                <a:ea typeface="Times New Roman" panose="02020603050405020304" pitchFamily="18" charset="0"/>
              </a:rPr>
              <a:t> </a:t>
            </a:r>
            <a:r>
              <a:rPr lang="en-US" sz="3400" b="1" dirty="0" err="1">
                <a:solidFill>
                  <a:srgbClr val="FF0000"/>
                </a:solidFill>
                <a:effectLst/>
                <a:latin typeface="Times New Roman" panose="02020603050405020304" pitchFamily="18" charset="0"/>
                <a:ea typeface="Times New Roman" panose="02020603050405020304" pitchFamily="18" charset="0"/>
              </a:rPr>
              <a:t>hồi</a:t>
            </a:r>
            <a:r>
              <a:rPr lang="en-US" sz="3400" b="1" dirty="0">
                <a:solidFill>
                  <a:srgbClr val="FF0000"/>
                </a:solidFill>
                <a:effectLst/>
                <a:latin typeface="Times New Roman" panose="02020603050405020304" pitchFamily="18" charset="0"/>
                <a:ea typeface="Times New Roman" panose="02020603050405020304" pitchFamily="18" charset="0"/>
              </a:rPr>
              <a:t> </a:t>
            </a:r>
            <a:r>
              <a:rPr lang="en-US" sz="3400" b="1" dirty="0" err="1">
                <a:solidFill>
                  <a:srgbClr val="FF0000"/>
                </a:solidFill>
                <a:effectLst/>
                <a:latin typeface="Times New Roman" panose="02020603050405020304" pitchFamily="18" charset="0"/>
                <a:ea typeface="Times New Roman" panose="02020603050405020304" pitchFamily="18" charset="0"/>
              </a:rPr>
              <a:t>và</a:t>
            </a:r>
            <a:r>
              <a:rPr lang="en-US" sz="3400" b="1" dirty="0">
                <a:solidFill>
                  <a:srgbClr val="FF0000"/>
                </a:solidFill>
                <a:effectLst/>
                <a:latin typeface="Times New Roman" panose="02020603050405020304" pitchFamily="18" charset="0"/>
                <a:ea typeface="Times New Roman" panose="02020603050405020304" pitchFamily="18" charset="0"/>
              </a:rPr>
              <a:t> </a:t>
            </a:r>
            <a:r>
              <a:rPr lang="en-US" sz="3400" b="1" dirty="0" err="1">
                <a:solidFill>
                  <a:srgbClr val="FF0000"/>
                </a:solidFill>
                <a:effectLst/>
                <a:latin typeface="Times New Roman" panose="02020603050405020304" pitchFamily="18" charset="0"/>
                <a:ea typeface="Times New Roman" panose="02020603050405020304" pitchFamily="18" charset="0"/>
              </a:rPr>
              <a:t>phát</a:t>
            </a:r>
            <a:r>
              <a:rPr lang="en-US" sz="3400" b="1" dirty="0">
                <a:solidFill>
                  <a:srgbClr val="FF0000"/>
                </a:solidFill>
                <a:effectLst/>
                <a:latin typeface="Times New Roman" panose="02020603050405020304" pitchFamily="18" charset="0"/>
                <a:ea typeface="Times New Roman" panose="02020603050405020304" pitchFamily="18" charset="0"/>
              </a:rPr>
              <a:t> </a:t>
            </a:r>
            <a:r>
              <a:rPr lang="en-US" sz="3400" b="1" dirty="0" err="1">
                <a:solidFill>
                  <a:srgbClr val="FF0000"/>
                </a:solidFill>
                <a:effectLst/>
                <a:latin typeface="Times New Roman" panose="02020603050405020304" pitchFamily="18" charset="0"/>
                <a:ea typeface="Times New Roman" panose="02020603050405020304" pitchFamily="18" charset="0"/>
              </a:rPr>
              <a:t>triển</a:t>
            </a:r>
            <a:r>
              <a:rPr lang="en-US" sz="3400" b="1" dirty="0">
                <a:solidFill>
                  <a:srgbClr val="FF0000"/>
                </a:solidFill>
                <a:effectLst/>
                <a:latin typeface="Times New Roman" panose="02020603050405020304" pitchFamily="18" charset="0"/>
                <a:ea typeface="Times New Roman" panose="02020603050405020304" pitchFamily="18" charset="0"/>
              </a:rPr>
              <a:t> </a:t>
            </a:r>
            <a:r>
              <a:rPr lang="en-US" sz="3400" b="1" dirty="0" err="1">
                <a:solidFill>
                  <a:srgbClr val="FF0000"/>
                </a:solidFill>
                <a:effectLst/>
                <a:latin typeface="Times New Roman" panose="02020603050405020304" pitchFamily="18" charset="0"/>
                <a:ea typeface="Times New Roman" panose="02020603050405020304" pitchFamily="18" charset="0"/>
              </a:rPr>
              <a:t>KT-XH</a:t>
            </a:r>
            <a:endParaRPr lang="en-US" sz="3400" b="1" kern="0" spc="-10" dirty="0">
              <a:solidFill>
                <a:srgbClr val="FF0000"/>
              </a:solidFill>
              <a:ea typeface="Times New Roman" panose="02020603050405020304" pitchFamily="18" charset="0"/>
            </a:endParaRPr>
          </a:p>
        </p:txBody>
      </p:sp>
      <p:sp>
        <p:nvSpPr>
          <p:cNvPr id="9" name="Rectangle 8">
            <a:extLst>
              <a:ext uri="{FF2B5EF4-FFF2-40B4-BE49-F238E27FC236}">
                <a16:creationId xmlns:a16="http://schemas.microsoft.com/office/drawing/2014/main" id="{D1FB1364-712C-78E2-364A-D126FA909AFC}"/>
              </a:ext>
            </a:extLst>
          </p:cNvPr>
          <p:cNvSpPr/>
          <p:nvPr/>
        </p:nvSpPr>
        <p:spPr>
          <a:xfrm>
            <a:off x="242780" y="1261537"/>
            <a:ext cx="11530848" cy="4385816"/>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NSTW</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343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tỷ</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tai 187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05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166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03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dirty="0" err="1">
                <a:effectLst/>
                <a:latin typeface="Times New Roman" panose="02020603050405020304" pitchFamily="18" charset="0"/>
                <a:ea typeface="Times New Roman" panose="02020603050405020304" pitchFamily="18" charset="0"/>
              </a:rPr>
              <a:t>iện</a:t>
            </a:r>
            <a:r>
              <a:rPr lang="en-US" sz="2400" dirty="0">
                <a:effectLst/>
                <a:latin typeface="Times New Roman" panose="02020603050405020304" pitchFamily="18" charset="0"/>
                <a:ea typeface="Times New Roman" panose="02020603050405020304" pitchFamily="18" charset="0"/>
              </a:rPr>
              <a:t> nay </a:t>
            </a:r>
            <a:r>
              <a:rPr lang="en-US" sz="2400" dirty="0" err="1">
                <a:effectLst/>
                <a:latin typeface="Times New Roman" panose="02020603050405020304" pitchFamily="18" charset="0"/>
                <a:ea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khẩn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phê</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duyệt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toán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sở</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lựa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triển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vốn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05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HĐND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duyệt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UBND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duyệt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IV/2022.</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236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5B1F007-99C7-4298-9721-399FC5F4980A}"/>
                  </a:ext>
                </a:extLst>
              </p14:cNvPr>
              <p14:cNvContentPartPr/>
              <p14:nvPr/>
            </p14:nvContentPartPr>
            <p14:xfrm>
              <a:off x="4266720" y="1508280"/>
              <a:ext cx="360" cy="360"/>
            </p14:xfrm>
          </p:contentPart>
        </mc:Choice>
        <mc:Fallback xmlns="">
          <p:pic>
            <p:nvPicPr>
              <p:cNvPr id="3" name="Ink 2">
                <a:extLst>
                  <a:ext uri="{FF2B5EF4-FFF2-40B4-BE49-F238E27FC236}">
                    <a16:creationId xmlns:a16="http://schemas.microsoft.com/office/drawing/2014/main" id="{35B1F007-99C7-4298-9721-399FC5F4980A}"/>
                  </a:ext>
                </a:extLst>
              </p:cNvPr>
              <p:cNvPicPr/>
              <p:nvPr/>
            </p:nvPicPr>
            <p:blipFill>
              <a:blip r:embed="rId5"/>
              <a:stretch>
                <a:fillRect/>
              </a:stretch>
            </p:blipFill>
            <p:spPr>
              <a:xfrm>
                <a:off x="4258080" y="1499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F65F296-80EE-40EA-A3EF-ED3E9CC009C7}"/>
                  </a:ext>
                </a:extLst>
              </p14:cNvPr>
              <p14:cNvContentPartPr/>
              <p14:nvPr/>
            </p14:nvContentPartPr>
            <p14:xfrm>
              <a:off x="2910960" y="2819400"/>
              <a:ext cx="360" cy="360"/>
            </p14:xfrm>
          </p:contentPart>
        </mc:Choice>
        <mc:Fallback xmlns="">
          <p:pic>
            <p:nvPicPr>
              <p:cNvPr id="5" name="Ink 4">
                <a:extLst>
                  <a:ext uri="{FF2B5EF4-FFF2-40B4-BE49-F238E27FC236}">
                    <a16:creationId xmlns:a16="http://schemas.microsoft.com/office/drawing/2014/main" id="{6F65F296-80EE-40EA-A3EF-ED3E9CC009C7}"/>
                  </a:ext>
                </a:extLst>
              </p:cNvPr>
              <p:cNvPicPr/>
              <p:nvPr/>
            </p:nvPicPr>
            <p:blipFill>
              <a:blip r:embed="rId5"/>
              <a:stretch>
                <a:fillRect/>
              </a:stretch>
            </p:blipFill>
            <p:spPr>
              <a:xfrm>
                <a:off x="2902320" y="2810760"/>
                <a:ext cx="18000" cy="18000"/>
              </a:xfrm>
              <a:prstGeom prst="rect">
                <a:avLst/>
              </a:prstGeom>
            </p:spPr>
          </p:pic>
        </mc:Fallback>
      </mc:AlternateContent>
      <p:sp>
        <p:nvSpPr>
          <p:cNvPr id="12" name="Rectangle 11">
            <a:extLst>
              <a:ext uri="{FF2B5EF4-FFF2-40B4-BE49-F238E27FC236}">
                <a16:creationId xmlns:a16="http://schemas.microsoft.com/office/drawing/2014/main" id="{CE5FBBCC-ED66-B046-1C08-3D84F85723EB}"/>
              </a:ext>
            </a:extLst>
          </p:cNvPr>
          <p:cNvSpPr/>
          <p:nvPr/>
        </p:nvSpPr>
        <p:spPr>
          <a:xfrm>
            <a:off x="583095" y="84478"/>
            <a:ext cx="11025809" cy="646331"/>
          </a:xfrm>
          <a:prstGeom prst="rect">
            <a:avLst/>
          </a:prstGeom>
        </p:spPr>
        <p:txBody>
          <a:bodyPr wrap="square">
            <a:spAutoFit/>
          </a:bodyPr>
          <a:lstStyle/>
          <a:p>
            <a:pPr algn="just">
              <a:spcBef>
                <a:spcPts val="435"/>
              </a:spcBef>
              <a:buSzPct val="100000"/>
            </a:pPr>
            <a:r>
              <a:rPr lang="en-US" sz="3600" b="1" dirty="0">
                <a:latin typeface="Times New Roman" panose="02020603050405020304" pitchFamily="18" charset="0"/>
                <a:ea typeface="Times New Roman" panose="02020603050405020304" pitchFamily="18" charset="0"/>
              </a:rPr>
              <a:t>g)</a:t>
            </a:r>
            <a:r>
              <a:rPr lang="nl-NL" sz="3600" b="1" i="1" dirty="0">
                <a:latin typeface="Times New Roman" panose="02020603050405020304" pitchFamily="18" charset="0"/>
                <a:ea typeface="Times New Roman" panose="02020603050405020304" pitchFamily="18" charset="0"/>
              </a:rPr>
              <a:t> </a:t>
            </a:r>
            <a:r>
              <a:rPr lang="nl-NL" sz="3600" b="1" dirty="0">
                <a:latin typeface="Times New Roman" panose="02020603050405020304" pitchFamily="18" charset="0"/>
                <a:ea typeface="Times New Roman" panose="02020603050405020304" pitchFamily="18" charset="0"/>
              </a:rPr>
              <a:t>Tình hình thực hiện </a:t>
            </a:r>
            <a:r>
              <a:rPr lang="nl-NL" sz="3600" b="1" dirty="0">
                <a:solidFill>
                  <a:srgbClr val="FF0000"/>
                </a:solidFill>
                <a:latin typeface="Times New Roman" panose="02020603050405020304" pitchFamily="18" charset="0"/>
                <a:ea typeface="Times New Roman" panose="02020603050405020304" pitchFamily="18" charset="0"/>
              </a:rPr>
              <a:t>các Chương trình MTQG</a:t>
            </a:r>
            <a:r>
              <a:rPr lang="vi-VN" sz="3600" b="1" dirty="0">
                <a:solidFill>
                  <a:srgbClr val="FF0000"/>
                </a:solidFill>
                <a:latin typeface="Times New Roman" panose="02020603050405020304" pitchFamily="18" charset="0"/>
                <a:ea typeface="Times New Roman" panose="02020603050405020304" pitchFamily="18" charset="0"/>
              </a:rPr>
              <a:t> </a:t>
            </a:r>
            <a:endParaRPr lang="en-US" sz="5400" b="1" kern="0" spc="-10" dirty="0">
              <a:solidFill>
                <a:srgbClr val="FF0000"/>
              </a:solidFill>
              <a:ea typeface="Times New Roman" panose="02020603050405020304" pitchFamily="18" charset="0"/>
            </a:endParaRPr>
          </a:p>
        </p:txBody>
      </p:sp>
      <p:sp>
        <p:nvSpPr>
          <p:cNvPr id="9" name="Rectangle 8">
            <a:extLst>
              <a:ext uri="{FF2B5EF4-FFF2-40B4-BE49-F238E27FC236}">
                <a16:creationId xmlns:a16="http://schemas.microsoft.com/office/drawing/2014/main" id="{D1FB1364-712C-78E2-364A-D126FA909AFC}"/>
              </a:ext>
            </a:extLst>
          </p:cNvPr>
          <p:cNvSpPr/>
          <p:nvPr/>
        </p:nvSpPr>
        <p:spPr>
          <a:xfrm>
            <a:off x="330576" y="1076581"/>
            <a:ext cx="11530848" cy="5068054"/>
          </a:xfrm>
          <a:prstGeom prst="rect">
            <a:avLst/>
          </a:prstGeom>
        </p:spPr>
        <p:txBody>
          <a:bodyPr wrap="square">
            <a:spAutoFit/>
          </a:bodyPr>
          <a:lstStyle/>
          <a:p>
            <a:pPr lvl="1" indent="-457200" algn="just">
              <a:spcBef>
                <a:spcPts val="435"/>
              </a:spcBef>
              <a:spcAft>
                <a:spcPts val="1200"/>
              </a:spcAft>
              <a:buSzPct val="100000"/>
              <a:buFontTx/>
              <a:buChar char="-"/>
            </a:pPr>
            <a:r>
              <a:rPr lang="es-ES" sz="2800" b="1" dirty="0" err="1">
                <a:solidFill>
                  <a:srgbClr val="000099"/>
                </a:solidFill>
                <a:latin typeface="Times New Roman" panose="02020603050405020304" pitchFamily="18" charset="0"/>
              </a:rPr>
              <a:t>Về</a:t>
            </a:r>
            <a:r>
              <a:rPr lang="en-US" sz="2800" b="1" dirty="0">
                <a:solidFill>
                  <a:srgbClr val="000099"/>
                </a:solidFill>
                <a:latin typeface="Times New Roman" panose="02020603050405020304" pitchFamily="18" charset="0"/>
              </a:rPr>
              <a:t> ban </a:t>
            </a:r>
            <a:r>
              <a:rPr lang="en-US" sz="2800" b="1" dirty="0" err="1">
                <a:solidFill>
                  <a:srgbClr val="000099"/>
                </a:solidFill>
                <a:latin typeface="Times New Roman" panose="02020603050405020304" pitchFamily="18" charset="0"/>
              </a:rPr>
              <a:t>hành</a:t>
            </a:r>
            <a:r>
              <a:rPr lang="en-US" sz="2800" b="1" dirty="0">
                <a:solidFill>
                  <a:srgbClr val="000099"/>
                </a:solidFill>
                <a:latin typeface="Times New Roman" panose="02020603050405020304" pitchFamily="18" charset="0"/>
              </a:rPr>
              <a:t> </a:t>
            </a:r>
            <a:r>
              <a:rPr lang="en-US" sz="2800" b="1" dirty="0" err="1">
                <a:solidFill>
                  <a:srgbClr val="000099"/>
                </a:solidFill>
                <a:latin typeface="Times New Roman" panose="02020603050405020304" pitchFamily="18" charset="0"/>
              </a:rPr>
              <a:t>các</a:t>
            </a:r>
            <a:r>
              <a:rPr lang="en-US" sz="2800" b="1" dirty="0">
                <a:solidFill>
                  <a:srgbClr val="000099"/>
                </a:solidFill>
                <a:latin typeface="Times New Roman" panose="02020603050405020304" pitchFamily="18" charset="0"/>
              </a:rPr>
              <a:t> </a:t>
            </a:r>
            <a:r>
              <a:rPr lang="en-US" sz="2800" b="1" dirty="0" err="1">
                <a:solidFill>
                  <a:srgbClr val="000099"/>
                </a:solidFill>
                <a:latin typeface="Times New Roman" panose="02020603050405020304" pitchFamily="18" charset="0"/>
              </a:rPr>
              <a:t>văn</a:t>
            </a:r>
            <a:r>
              <a:rPr lang="en-US" sz="2800" b="1" dirty="0">
                <a:solidFill>
                  <a:srgbClr val="000099"/>
                </a:solidFill>
                <a:latin typeface="Times New Roman" panose="02020603050405020304" pitchFamily="18" charset="0"/>
              </a:rPr>
              <a:t> </a:t>
            </a:r>
            <a:r>
              <a:rPr lang="en-US" sz="2800" b="1" dirty="0" err="1">
                <a:solidFill>
                  <a:srgbClr val="000099"/>
                </a:solidFill>
                <a:latin typeface="Times New Roman" panose="02020603050405020304" pitchFamily="18" charset="0"/>
              </a:rPr>
              <a:t>bản</a:t>
            </a:r>
            <a:r>
              <a:rPr lang="en-US" sz="2800" b="1" dirty="0">
                <a:solidFill>
                  <a:srgbClr val="000099"/>
                </a:solidFill>
                <a:latin typeface="Times New Roman" panose="02020603050405020304" pitchFamily="18" charset="0"/>
              </a:rPr>
              <a:t> </a:t>
            </a:r>
            <a:r>
              <a:rPr lang="en-US" sz="2800" b="1" dirty="0" err="1">
                <a:solidFill>
                  <a:srgbClr val="000099"/>
                </a:solidFill>
                <a:latin typeface="Times New Roman" panose="02020603050405020304" pitchFamily="18" charset="0"/>
              </a:rPr>
              <a:t>chỉ</a:t>
            </a:r>
            <a:r>
              <a:rPr lang="en-US" sz="2800" b="1" dirty="0">
                <a:solidFill>
                  <a:srgbClr val="000099"/>
                </a:solidFill>
                <a:latin typeface="Times New Roman" panose="02020603050405020304" pitchFamily="18" charset="0"/>
              </a:rPr>
              <a:t> </a:t>
            </a:r>
            <a:r>
              <a:rPr lang="en-US" sz="2800" b="1" dirty="0" err="1">
                <a:solidFill>
                  <a:srgbClr val="000099"/>
                </a:solidFill>
                <a:latin typeface="Times New Roman" panose="02020603050405020304" pitchFamily="18" charset="0"/>
              </a:rPr>
              <a:t>đạo</a:t>
            </a:r>
            <a:r>
              <a:rPr lang="en-US" sz="2800" b="1" dirty="0">
                <a:solidFill>
                  <a:srgbClr val="000099"/>
                </a:solidFill>
                <a:latin typeface="Times New Roman" panose="02020603050405020304" pitchFamily="18" charset="0"/>
              </a:rPr>
              <a:t> </a:t>
            </a:r>
            <a:r>
              <a:rPr lang="en-US" sz="2800" b="1" dirty="0" err="1">
                <a:solidFill>
                  <a:srgbClr val="000099"/>
                </a:solidFill>
                <a:latin typeface="Times New Roman" panose="02020603050405020304" pitchFamily="18" charset="0"/>
              </a:rPr>
              <a:t>điều</a:t>
            </a:r>
            <a:r>
              <a:rPr lang="en-US" sz="2800" b="1" dirty="0">
                <a:solidFill>
                  <a:srgbClr val="000099"/>
                </a:solidFill>
                <a:latin typeface="Times New Roman" panose="02020603050405020304" pitchFamily="18" charset="0"/>
              </a:rPr>
              <a:t> </a:t>
            </a:r>
            <a:r>
              <a:rPr lang="en-US" sz="2800" b="1" dirty="0" err="1">
                <a:solidFill>
                  <a:srgbClr val="000099"/>
                </a:solidFill>
                <a:latin typeface="Times New Roman" panose="02020603050405020304" pitchFamily="18" charset="0"/>
              </a:rPr>
              <a:t>hành</a:t>
            </a:r>
            <a:r>
              <a:rPr lang="en-US" sz="2800" b="1" dirty="0">
                <a:solidFill>
                  <a:srgbClr val="000099"/>
                </a:solidFill>
                <a:latin typeface="Times New Roman" panose="02020603050405020304" pitchFamily="18" charset="0"/>
              </a:rPr>
              <a:t>:</a:t>
            </a:r>
          </a:p>
          <a:p>
            <a:pPr lvl="1" indent="-457200" algn="just">
              <a:spcBef>
                <a:spcPts val="600"/>
              </a:spcBef>
              <a:buFont typeface="Arial" panose="020B0604020202020204" pitchFamily="34" charset="0"/>
              <a:buChar char="•"/>
              <a:defRPr/>
            </a:pPr>
            <a:r>
              <a:rPr lang="en-US" sz="2800" dirty="0" err="1">
                <a:latin typeface="Times New Roman" pitchFamily="18" charset="0"/>
                <a:cs typeface="Times New Roman" pitchFamily="18" charset="0"/>
              </a:rPr>
              <a:t>UBND</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BCĐ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endParaRPr lang="en-US" sz="2800" dirty="0">
              <a:latin typeface="Times New Roman" pitchFamily="18" charset="0"/>
              <a:cs typeface="Times New Roman" pitchFamily="18" charset="0"/>
            </a:endParaRPr>
          </a:p>
          <a:p>
            <a:pPr lvl="1" indent="-457200" algn="just">
              <a:spcBef>
                <a:spcPts val="600"/>
              </a:spcBef>
              <a:buFont typeface="Arial" panose="020B0604020202020204" pitchFamily="34" charset="0"/>
              <a:buChar char="•"/>
              <a:defRPr/>
            </a:pP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2021-2025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2022</a:t>
            </a:r>
          </a:p>
          <a:p>
            <a:pPr lvl="1" indent="-457200" algn="just">
              <a:spcBef>
                <a:spcPts val="600"/>
              </a:spcBef>
              <a:buFont typeface="Arial" panose="020B0604020202020204" pitchFamily="34" charset="0"/>
              <a:buChar char="•"/>
              <a:defRPr/>
            </a:pP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CT </a:t>
            </a:r>
            <a:r>
              <a:rPr lang="en-US" sz="2800" dirty="0" err="1">
                <a:latin typeface="Times New Roman" pitchFamily="18" charset="0"/>
                <a:cs typeface="Times New Roman" pitchFamily="18" charset="0"/>
              </a:rPr>
              <a:t>MTQG</a:t>
            </a:r>
            <a:endParaRPr lang="en-US" sz="2800" dirty="0">
              <a:latin typeface="Times New Roman" pitchFamily="18" charset="0"/>
              <a:cs typeface="Times New Roman" pitchFamily="18" charset="0"/>
            </a:endParaRPr>
          </a:p>
          <a:p>
            <a:pPr lvl="1" indent="-457200" algn="just">
              <a:spcBef>
                <a:spcPts val="600"/>
              </a:spcBef>
              <a:buFont typeface="Arial" panose="020B0604020202020204" pitchFamily="34" charset="0"/>
              <a:buChar char="•"/>
              <a:defRPr/>
            </a:pP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vốn</a:t>
            </a:r>
            <a:endParaRPr lang="en-US" sz="2800" dirty="0">
              <a:latin typeface="Times New Roman" pitchFamily="18" charset="0"/>
              <a:cs typeface="Times New Roman" pitchFamily="18" charset="0"/>
            </a:endParaRPr>
          </a:p>
          <a:p>
            <a:pPr lvl="1" indent="-457200" algn="just">
              <a:spcBef>
                <a:spcPts val="600"/>
              </a:spcBef>
              <a:buFont typeface="Arial" panose="020B0604020202020204" pitchFamily="34" charset="0"/>
              <a:buChar char="•"/>
              <a:defRPr/>
            </a:pP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vốn</a:t>
            </a:r>
            <a:endParaRPr lang="en-US" sz="2800" dirty="0">
              <a:latin typeface="Times New Roman" pitchFamily="18" charset="0"/>
              <a:cs typeface="Times New Roman" pitchFamily="18" charset="0"/>
            </a:endParaRPr>
          </a:p>
          <a:p>
            <a:pPr lvl="1" indent="-457200" algn="just">
              <a:spcBef>
                <a:spcPts val="600"/>
              </a:spcBef>
              <a:buFont typeface="Arial" panose="020B0604020202020204" pitchFamily="34" charset="0"/>
              <a:buChar char="•"/>
              <a:defRPr/>
            </a:pP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dựng</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Quy định phân cấp quản lý, tổ chức thực hiện dự án đầu tư thuộc các Chương 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11.</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0" lvl="1" algn="just">
              <a:spcBef>
                <a:spcPts val="435"/>
              </a:spcBef>
              <a:spcAft>
                <a:spcPts val="1200"/>
              </a:spcAft>
              <a:buSzPct val="100000"/>
            </a:pPr>
            <a:endParaRPr lang="en-US" sz="2800" b="1" dirty="0">
              <a:latin typeface="Times New Roman" panose="02020603050405020304" pitchFamily="18" charset="0"/>
            </a:endParaRPr>
          </a:p>
        </p:txBody>
      </p:sp>
    </p:spTree>
    <p:extLst>
      <p:ext uri="{BB962C8B-B14F-4D97-AF65-F5344CB8AC3E}">
        <p14:creationId xmlns:p14="http://schemas.microsoft.com/office/powerpoint/2010/main" val="2808279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90885" y="115213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1081062"/>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01317" y="1122403"/>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165141" y="1431126"/>
            <a:ext cx="11530848" cy="4175502"/>
          </a:xfrm>
          <a:prstGeom prst="rect">
            <a:avLst/>
          </a:prstGeom>
        </p:spPr>
        <p:txBody>
          <a:bodyPr wrap="square">
            <a:spAutoFit/>
          </a:bodyPr>
          <a:lstStyle/>
          <a:p>
            <a:pPr lvl="1" indent="-457200" algn="just">
              <a:spcBef>
                <a:spcPts val="435"/>
              </a:spcBef>
              <a:spcAft>
                <a:spcPts val="1200"/>
              </a:spcAft>
              <a:buSzPct val="100000"/>
              <a:buFontTx/>
              <a:buChar char="-"/>
            </a:pPr>
            <a:r>
              <a:rPr lang="nl-NL" sz="2800" b="1" i="1" dirty="0">
                <a:effectLst/>
                <a:latin typeface="Times New Roman" panose="02020603050405020304" pitchFamily="18" charset="0"/>
                <a:ea typeface="Times New Roman" panose="02020603050405020304" pitchFamily="18" charset="0"/>
              </a:rPr>
              <a:t>Tình </a:t>
            </a:r>
            <a:r>
              <a:rPr lang="nl-NL" sz="2800" b="1" i="1" dirty="0">
                <a:latin typeface="Times New Roman" panose="02020603050405020304" pitchFamily="18" charset="0"/>
                <a:ea typeface="Times New Roman" panose="02020603050405020304" pitchFamily="18" charset="0"/>
              </a:rPr>
              <a:t>hình giao kế hoạch vốncác </a:t>
            </a:r>
            <a:r>
              <a:rPr lang="nl-NL" sz="2800" b="1" i="1" dirty="0">
                <a:effectLst/>
                <a:latin typeface="Times New Roman" panose="02020603050405020304" pitchFamily="18" charset="0"/>
                <a:ea typeface="Times New Roman" panose="02020603050405020304" pitchFamily="18" charset="0"/>
              </a:rPr>
              <a:t>Chương trình MTQG:</a:t>
            </a:r>
            <a:r>
              <a:rPr lang="nl-NL" sz="2800" b="1" spc="-10" dirty="0">
                <a:effectLst/>
                <a:latin typeface="Times New Roman" panose="02020603050405020304" pitchFamily="18" charset="0"/>
                <a:ea typeface="Times New Roman" panose="02020603050405020304" pitchFamily="18" charset="0"/>
              </a:rPr>
              <a:t> </a:t>
            </a:r>
          </a:p>
          <a:p>
            <a:pPr marL="0" lvl="1" algn="just">
              <a:spcBef>
                <a:spcPts val="435"/>
              </a:spcBef>
              <a:spcAft>
                <a:spcPts val="1200"/>
              </a:spcAft>
              <a:buSzPct val="100000"/>
            </a:pPr>
            <a:r>
              <a:rPr lang="vi-VN" sz="2800" spc="-10" dirty="0">
                <a:latin typeface="Times New Roman" panose="02020603050405020304" pitchFamily="18" charset="0"/>
                <a:ea typeface="Times New Roman" panose="02020603050405020304" pitchFamily="18" charset="0"/>
              </a:rPr>
              <a:t>Trong giai đoạn 2021-2025, tỉnh Bình Định được giao kế hoạch vốn đầu tư phát triển nguồn ngân sách Trung ương giai đoạn 2021-2025 là 1.147.973 triệu đồng . Riêng năm 2022, Bình Định được giao dự toán là 442.757 triệu đồng, trong đó vốn đầu tư phát triển là 305.055 triệu đồng, vốn sự nghiệp là 137.702 triệu đồng . UBND tỉnh đã triển khai phân bổ cho các dự án thành phần giai đoạn 2021-2025 và chi tiết danh mục công trình năm 2022 của cả 03 Chương trình MTQG; đồng thời bổ sung vốn ngân sách tỉnh đối ứng thực hiện 03 Chương trình MTQG với tổng số vốn là 200 tỷ đồng, trong đó năm 2022 là 60 tỷ đồng</a:t>
            </a:r>
            <a:r>
              <a:rPr lang="en-US" sz="2800" spc="-10" dirty="0">
                <a:latin typeface="Times New Roman" panose="02020603050405020304" pitchFamily="18" charset="0"/>
                <a:ea typeface="Times New Roman" panose="02020603050405020304" pitchFamily="18" charset="0"/>
              </a:rPr>
              <a:t>.</a:t>
            </a:r>
          </a:p>
        </p:txBody>
      </p:sp>
      <p:sp>
        <p:nvSpPr>
          <p:cNvPr id="4" name="Freeform 7">
            <a:extLst>
              <a:ext uri="{FF2B5EF4-FFF2-40B4-BE49-F238E27FC236}">
                <a16:creationId xmlns:a16="http://schemas.microsoft.com/office/drawing/2014/main" id="{EADDD5B3-35A3-0745-3D42-33A6ABB30F32}"/>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26CA6862-95C2-E5F2-5B96-27B859758EFB}"/>
              </a:ext>
            </a:extLst>
          </p:cNvPr>
          <p:cNvSpPr/>
          <p:nvPr/>
        </p:nvSpPr>
        <p:spPr>
          <a:xfrm>
            <a:off x="290885" y="190298"/>
            <a:ext cx="11516933" cy="646331"/>
          </a:xfrm>
          <a:prstGeom prst="rect">
            <a:avLst/>
          </a:prstGeom>
        </p:spPr>
        <p:txBody>
          <a:bodyPr wrap="square">
            <a:spAutoFit/>
          </a:bodyPr>
          <a:lstStyle/>
          <a:p>
            <a:pPr algn="just">
              <a:spcBef>
                <a:spcPts val="435"/>
              </a:spcBef>
              <a:buSzPct val="100000"/>
            </a:pPr>
            <a:r>
              <a:rPr lang="en-US" sz="3600" b="1" dirty="0">
                <a:latin typeface="Times New Roman" panose="02020603050405020304" pitchFamily="18" charset="0"/>
                <a:ea typeface="Times New Roman" panose="02020603050405020304" pitchFamily="18" charset="0"/>
              </a:rPr>
              <a:t>g)</a:t>
            </a:r>
            <a:r>
              <a:rPr lang="nl-NL" sz="3600" b="1" i="1" dirty="0">
                <a:latin typeface="Times New Roman" panose="02020603050405020304" pitchFamily="18" charset="0"/>
                <a:ea typeface="Times New Roman" panose="02020603050405020304" pitchFamily="18" charset="0"/>
              </a:rPr>
              <a:t> </a:t>
            </a:r>
            <a:r>
              <a:rPr lang="nl-NL" sz="3600" b="1" dirty="0">
                <a:latin typeface="Times New Roman" panose="02020603050405020304" pitchFamily="18" charset="0"/>
                <a:ea typeface="Times New Roman" panose="02020603050405020304" pitchFamily="18" charset="0"/>
              </a:rPr>
              <a:t>Tình hình thực hiện </a:t>
            </a:r>
            <a:r>
              <a:rPr lang="nl-NL" sz="3600" b="1" dirty="0">
                <a:solidFill>
                  <a:srgbClr val="FF0000"/>
                </a:solidFill>
                <a:latin typeface="Times New Roman" panose="02020603050405020304" pitchFamily="18" charset="0"/>
                <a:ea typeface="Times New Roman" panose="02020603050405020304" pitchFamily="18" charset="0"/>
              </a:rPr>
              <a:t>các Chương trình MTQG (tt)</a:t>
            </a:r>
            <a:r>
              <a:rPr lang="vi-VN" sz="3600" b="1" dirty="0">
                <a:solidFill>
                  <a:srgbClr val="FF0000"/>
                </a:solidFill>
                <a:effectLst/>
                <a:latin typeface="Times New Roman" panose="02020603050405020304" pitchFamily="18" charset="0"/>
                <a:ea typeface="Times New Roman" panose="02020603050405020304" pitchFamily="18" charset="0"/>
              </a:rPr>
              <a:t> </a:t>
            </a:r>
            <a:endParaRPr lang="en-US" sz="5400" b="1" kern="0" spc="-10"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281693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90885" y="115213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1081062"/>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01317" y="1122403"/>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165141" y="1431126"/>
            <a:ext cx="11530848" cy="4360168"/>
          </a:xfrm>
          <a:prstGeom prst="rect">
            <a:avLst/>
          </a:prstGeom>
        </p:spPr>
        <p:txBody>
          <a:bodyPr wrap="square">
            <a:spAutoFit/>
          </a:bodyPr>
          <a:lstStyle/>
          <a:p>
            <a:pPr lvl="1" indent="-457200" algn="just">
              <a:spcBef>
                <a:spcPts val="435"/>
              </a:spcBef>
              <a:spcAft>
                <a:spcPts val="1200"/>
              </a:spcAft>
              <a:buSzPct val="100000"/>
              <a:buFontTx/>
              <a:buChar char="-"/>
            </a:pPr>
            <a:r>
              <a:rPr lang="nl-NL" sz="2800" b="1" i="1" dirty="0">
                <a:effectLst/>
                <a:latin typeface="Times New Roman" panose="02020603050405020304" pitchFamily="18" charset="0"/>
                <a:ea typeface="Times New Roman" panose="02020603050405020304" pitchFamily="18" charset="0"/>
              </a:rPr>
              <a:t>Tình hình </a:t>
            </a:r>
            <a:r>
              <a:rPr lang="vi-VN" sz="2800" b="1" i="1" dirty="0">
                <a:latin typeface="Times New Roman" panose="02020603050405020304" pitchFamily="18" charset="0"/>
                <a:ea typeface="Times New Roman" panose="02020603050405020304" pitchFamily="18" charset="0"/>
              </a:rPr>
              <a:t>giải ngân vốn đầu tư phát triển </a:t>
            </a:r>
            <a:r>
              <a:rPr lang="nl-NL" sz="2800" b="1" i="1" dirty="0">
                <a:effectLst/>
                <a:latin typeface="Times New Roman" panose="02020603050405020304" pitchFamily="18" charset="0"/>
                <a:ea typeface="Times New Roman" panose="02020603050405020304" pitchFamily="18" charset="0"/>
              </a:rPr>
              <a:t>các Chương trình MTQG:</a:t>
            </a:r>
            <a:r>
              <a:rPr lang="nl-NL" sz="2800" b="1" spc="-10" dirty="0">
                <a:effectLst/>
                <a:latin typeface="Times New Roman" panose="02020603050405020304" pitchFamily="18" charset="0"/>
                <a:ea typeface="Times New Roman" panose="02020603050405020304" pitchFamily="18" charset="0"/>
              </a:rPr>
              <a:t> </a:t>
            </a:r>
          </a:p>
          <a:p>
            <a:pPr marL="0" lvl="1" algn="just">
              <a:spcBef>
                <a:spcPts val="435"/>
              </a:spcBef>
              <a:spcAft>
                <a:spcPts val="1200"/>
              </a:spcAft>
              <a:buSzPct val="100000"/>
            </a:pPr>
            <a:r>
              <a:rPr lang="en-US" sz="2800" spc="-10" dirty="0" err="1">
                <a:latin typeface="Times New Roman" panose="02020603050405020304" pitchFamily="18" charset="0"/>
                <a:ea typeface="Times New Roman" panose="02020603050405020304" pitchFamily="18" charset="0"/>
              </a:rPr>
              <a:t>Đến</a:t>
            </a:r>
            <a:r>
              <a:rPr lang="en-US" sz="2800" spc="-10" dirty="0">
                <a:latin typeface="Times New Roman" panose="02020603050405020304" pitchFamily="18" charset="0"/>
                <a:ea typeface="Times New Roman" panose="02020603050405020304" pitchFamily="18" charset="0"/>
              </a:rPr>
              <a:t> nay </a:t>
            </a:r>
            <a:r>
              <a:rPr lang="en-US" sz="2800" spc="-10" dirty="0" err="1">
                <a:latin typeface="Times New Roman" panose="02020603050405020304" pitchFamily="18" charset="0"/>
                <a:ea typeface="Times New Roman" panose="02020603050405020304" pitchFamily="18" charset="0"/>
              </a:rPr>
              <a:t>đạt</a:t>
            </a:r>
            <a:r>
              <a:rPr lang="vi-VN" sz="2800" spc="-10" dirty="0">
                <a:latin typeface="Times New Roman" panose="02020603050405020304" pitchFamily="18" charset="0"/>
                <a:ea typeface="Times New Roman" panose="02020603050405020304" pitchFamily="18" charset="0"/>
              </a:rPr>
              <a:t> 37.204/305.055 triệu đồng, đạt 12,20%, trong đó:</a:t>
            </a:r>
          </a:p>
          <a:p>
            <a:pPr marL="0" lvl="1" algn="just">
              <a:spcBef>
                <a:spcPts val="435"/>
              </a:spcBef>
              <a:spcAft>
                <a:spcPts val="1200"/>
              </a:spcAft>
              <a:buSzPct val="100000"/>
            </a:pPr>
            <a:r>
              <a:rPr lang="vi-VN" sz="2800" spc="-10" dirty="0">
                <a:latin typeface="Times New Roman" panose="02020603050405020304" pitchFamily="18" charset="0"/>
                <a:ea typeface="Times New Roman" panose="02020603050405020304" pitchFamily="18" charset="0"/>
              </a:rPr>
              <a:t>+ Chương </a:t>
            </a:r>
            <a:r>
              <a:rPr lang="vi-VN" sz="2800" spc="-10">
                <a:latin typeface="Times New Roman" panose="02020603050405020304" pitchFamily="18" charset="0"/>
                <a:ea typeface="Times New Roman" panose="02020603050405020304" pitchFamily="18" charset="0"/>
              </a:rPr>
              <a:t>trình </a:t>
            </a:r>
            <a:r>
              <a:rPr lang="en-US" sz="2800" spc="-10">
                <a:latin typeface="Times New Roman" panose="02020603050405020304" pitchFamily="18" charset="0"/>
                <a:ea typeface="Times New Roman" panose="02020603050405020304" pitchFamily="18" charset="0"/>
              </a:rPr>
              <a:t>MTQG </a:t>
            </a:r>
            <a:r>
              <a:rPr lang="vi-VN" sz="2800" spc="-10">
                <a:latin typeface="Times New Roman" panose="02020603050405020304" pitchFamily="18" charset="0"/>
                <a:ea typeface="Times New Roman" panose="02020603050405020304" pitchFamily="18" charset="0"/>
              </a:rPr>
              <a:t>phát triển </a:t>
            </a:r>
            <a:r>
              <a:rPr lang="en-US" sz="2800" spc="-10">
                <a:latin typeface="Times New Roman" panose="02020603050405020304" pitchFamily="18" charset="0"/>
                <a:ea typeface="Times New Roman" panose="02020603050405020304" pitchFamily="18" charset="0"/>
              </a:rPr>
              <a:t>KT-XH </a:t>
            </a:r>
            <a:r>
              <a:rPr lang="vi-VN" sz="2800" spc="-10">
                <a:latin typeface="Times New Roman" panose="02020603050405020304" pitchFamily="18" charset="0"/>
                <a:ea typeface="Times New Roman" panose="02020603050405020304" pitchFamily="18" charset="0"/>
              </a:rPr>
              <a:t>vùng </a:t>
            </a:r>
            <a:r>
              <a:rPr lang="vi-VN" sz="2800" spc="-10" dirty="0">
                <a:latin typeface="Times New Roman" panose="02020603050405020304" pitchFamily="18" charset="0"/>
                <a:ea typeface="Times New Roman" panose="02020603050405020304" pitchFamily="18" charset="0"/>
              </a:rPr>
              <a:t>đồng </a:t>
            </a:r>
            <a:r>
              <a:rPr lang="vi-VN" sz="2800" spc="-10">
                <a:latin typeface="Times New Roman" panose="02020603050405020304" pitchFamily="18" charset="0"/>
                <a:ea typeface="Times New Roman" panose="02020603050405020304" pitchFamily="18" charset="0"/>
              </a:rPr>
              <a:t>bào </a:t>
            </a:r>
            <a:r>
              <a:rPr lang="en-US" sz="2800" spc="-10">
                <a:latin typeface="Times New Roman" panose="02020603050405020304" pitchFamily="18" charset="0"/>
                <a:ea typeface="Times New Roman" panose="02020603050405020304" pitchFamily="18" charset="0"/>
              </a:rPr>
              <a:t>DTTS </a:t>
            </a:r>
            <a:r>
              <a:rPr lang="vi-VN" sz="2800" spc="-10">
                <a:latin typeface="Times New Roman" panose="02020603050405020304" pitchFamily="18" charset="0"/>
                <a:ea typeface="Times New Roman" panose="02020603050405020304" pitchFamily="18" charset="0"/>
              </a:rPr>
              <a:t>và </a:t>
            </a:r>
            <a:r>
              <a:rPr lang="vi-VN" sz="2800" spc="-10" dirty="0">
                <a:latin typeface="Times New Roman" panose="02020603050405020304" pitchFamily="18" charset="0"/>
                <a:ea typeface="Times New Roman" panose="02020603050405020304" pitchFamily="18" charset="0"/>
              </a:rPr>
              <a:t>miền núi</a:t>
            </a:r>
            <a:r>
              <a:rPr lang="vi-VN" sz="2800" spc="-10">
                <a:latin typeface="Times New Roman" panose="02020603050405020304" pitchFamily="18" charset="0"/>
                <a:ea typeface="Times New Roman" panose="02020603050405020304" pitchFamily="18" charset="0"/>
              </a:rPr>
              <a:t>, </a:t>
            </a:r>
            <a:r>
              <a:rPr lang="en-US" sz="2800" spc="-10">
                <a:latin typeface="Times New Roman" panose="02020603050405020304" pitchFamily="18" charset="0"/>
                <a:ea typeface="Times New Roman" panose="02020603050405020304" pitchFamily="18" charset="0"/>
              </a:rPr>
              <a:t>KH</a:t>
            </a:r>
            <a:r>
              <a:rPr lang="vi-VN" sz="2800" spc="-10">
                <a:latin typeface="Times New Roman" panose="02020603050405020304" pitchFamily="18" charset="0"/>
                <a:ea typeface="Times New Roman" panose="02020603050405020304" pitchFamily="18" charset="0"/>
              </a:rPr>
              <a:t> </a:t>
            </a:r>
            <a:r>
              <a:rPr lang="vi-VN" sz="2800" spc="-10" dirty="0">
                <a:latin typeface="Times New Roman" panose="02020603050405020304" pitchFamily="18" charset="0"/>
                <a:ea typeface="Times New Roman" panose="02020603050405020304" pitchFamily="18" charset="0"/>
              </a:rPr>
              <a:t>giao năm 2022 là 84.116 triệu đồng, chưa có giá trị giải ngân.</a:t>
            </a:r>
          </a:p>
          <a:p>
            <a:pPr marL="0" lvl="1" algn="just">
              <a:spcBef>
                <a:spcPts val="435"/>
              </a:spcBef>
              <a:spcAft>
                <a:spcPts val="1200"/>
              </a:spcAft>
              <a:buSzPct val="100000"/>
            </a:pPr>
            <a:r>
              <a:rPr lang="vi-VN" sz="2800" spc="-10" dirty="0">
                <a:latin typeface="Times New Roman" panose="02020603050405020304" pitchFamily="18" charset="0"/>
                <a:ea typeface="Times New Roman" panose="02020603050405020304" pitchFamily="18" charset="0"/>
              </a:rPr>
              <a:t>+ Chương </a:t>
            </a:r>
            <a:r>
              <a:rPr lang="vi-VN" sz="2800" spc="-10">
                <a:latin typeface="Times New Roman" panose="02020603050405020304" pitchFamily="18" charset="0"/>
                <a:ea typeface="Times New Roman" panose="02020603050405020304" pitchFamily="18" charset="0"/>
              </a:rPr>
              <a:t>trình </a:t>
            </a:r>
            <a:r>
              <a:rPr lang="en-US" sz="2800" spc="-10">
                <a:latin typeface="Times New Roman" panose="02020603050405020304" pitchFamily="18" charset="0"/>
                <a:ea typeface="Times New Roman" panose="02020603050405020304" pitchFamily="18" charset="0"/>
              </a:rPr>
              <a:t>MTQG </a:t>
            </a:r>
            <a:r>
              <a:rPr lang="vi-VN" sz="2800" spc="-10">
                <a:latin typeface="Times New Roman" panose="02020603050405020304" pitchFamily="18" charset="0"/>
                <a:ea typeface="Times New Roman" panose="02020603050405020304" pitchFamily="18" charset="0"/>
              </a:rPr>
              <a:t>giảm </a:t>
            </a:r>
            <a:r>
              <a:rPr lang="vi-VN" sz="2800" spc="-10" dirty="0">
                <a:latin typeface="Times New Roman" panose="02020603050405020304" pitchFamily="18" charset="0"/>
                <a:ea typeface="Times New Roman" panose="02020603050405020304" pitchFamily="18" charset="0"/>
              </a:rPr>
              <a:t>nghèo bền vững</a:t>
            </a:r>
            <a:r>
              <a:rPr lang="vi-VN" sz="2800" spc="-10">
                <a:latin typeface="Times New Roman" panose="02020603050405020304" pitchFamily="18" charset="0"/>
                <a:ea typeface="Times New Roman" panose="02020603050405020304" pitchFamily="18" charset="0"/>
              </a:rPr>
              <a:t>, </a:t>
            </a:r>
            <a:r>
              <a:rPr lang="en-US" sz="2800" spc="-10">
                <a:latin typeface="Times New Roman" panose="02020603050405020304" pitchFamily="18" charset="0"/>
                <a:ea typeface="Times New Roman" panose="02020603050405020304" pitchFamily="18" charset="0"/>
              </a:rPr>
              <a:t>KH </a:t>
            </a:r>
            <a:r>
              <a:rPr lang="vi-VN" sz="2800" spc="-10">
                <a:latin typeface="Times New Roman" panose="02020603050405020304" pitchFamily="18" charset="0"/>
                <a:ea typeface="Times New Roman" panose="02020603050405020304" pitchFamily="18" charset="0"/>
              </a:rPr>
              <a:t>giao </a:t>
            </a:r>
            <a:r>
              <a:rPr lang="vi-VN" sz="2800" spc="-10" dirty="0">
                <a:latin typeface="Times New Roman" panose="02020603050405020304" pitchFamily="18" charset="0"/>
                <a:ea typeface="Times New Roman" panose="02020603050405020304" pitchFamily="18" charset="0"/>
              </a:rPr>
              <a:t>năm 2022 là 84.449 triệu đồng, chưa có giá trị giải ngân.</a:t>
            </a:r>
          </a:p>
          <a:p>
            <a:pPr marL="0" lvl="1" algn="just">
              <a:spcBef>
                <a:spcPts val="435"/>
              </a:spcBef>
              <a:spcAft>
                <a:spcPts val="1200"/>
              </a:spcAft>
              <a:buSzPct val="100000"/>
            </a:pPr>
            <a:r>
              <a:rPr lang="vi-VN" sz="2800" spc="-10" dirty="0">
                <a:latin typeface="Times New Roman" panose="02020603050405020304" pitchFamily="18" charset="0"/>
                <a:ea typeface="Times New Roman" panose="02020603050405020304" pitchFamily="18" charset="0"/>
              </a:rPr>
              <a:t>+ Chương </a:t>
            </a:r>
            <a:r>
              <a:rPr lang="vi-VN" sz="2800" spc="-10">
                <a:latin typeface="Times New Roman" panose="02020603050405020304" pitchFamily="18" charset="0"/>
                <a:ea typeface="Times New Roman" panose="02020603050405020304" pitchFamily="18" charset="0"/>
              </a:rPr>
              <a:t>trình </a:t>
            </a:r>
            <a:r>
              <a:rPr lang="en-US" sz="2800" spc="-10">
                <a:latin typeface="Times New Roman" panose="02020603050405020304" pitchFamily="18" charset="0"/>
                <a:ea typeface="Times New Roman" panose="02020603050405020304" pitchFamily="18" charset="0"/>
              </a:rPr>
              <a:t>MTQG </a:t>
            </a:r>
            <a:r>
              <a:rPr lang="vi-VN" sz="2800" spc="-10">
                <a:latin typeface="Times New Roman" panose="02020603050405020304" pitchFamily="18" charset="0"/>
                <a:ea typeface="Times New Roman" panose="02020603050405020304" pitchFamily="18" charset="0"/>
              </a:rPr>
              <a:t>xây </a:t>
            </a:r>
            <a:r>
              <a:rPr lang="vi-VN" sz="2800" spc="-10" dirty="0">
                <a:latin typeface="Times New Roman" panose="02020603050405020304" pitchFamily="18" charset="0"/>
                <a:ea typeface="Times New Roman" panose="02020603050405020304" pitchFamily="18" charset="0"/>
              </a:rPr>
              <a:t>dựng nông thôn mới: 37.204/136.490 triệu đồng, đạt </a:t>
            </a:r>
            <a:r>
              <a:rPr lang="vi-VN" sz="2800" spc="-10">
                <a:latin typeface="Times New Roman" panose="02020603050405020304" pitchFamily="18" charset="0"/>
                <a:ea typeface="Times New Roman" panose="02020603050405020304" pitchFamily="18" charset="0"/>
              </a:rPr>
              <a:t>27,26%</a:t>
            </a:r>
            <a:r>
              <a:rPr lang="en-US" sz="2800" spc="-10">
                <a:latin typeface="Times New Roman" panose="02020603050405020304" pitchFamily="18" charset="0"/>
                <a:ea typeface="Times New Roman" panose="02020603050405020304" pitchFamily="18" charset="0"/>
              </a:rPr>
              <a:t>.</a:t>
            </a:r>
            <a:endParaRPr lang="en-US" sz="2800" spc="-10" dirty="0">
              <a:latin typeface="Times New Roman" panose="02020603050405020304" pitchFamily="18" charset="0"/>
              <a:ea typeface="Times New Roman" panose="02020603050405020304" pitchFamily="18" charset="0"/>
            </a:endParaRPr>
          </a:p>
        </p:txBody>
      </p:sp>
      <p:sp>
        <p:nvSpPr>
          <p:cNvPr id="4" name="Freeform 7">
            <a:extLst>
              <a:ext uri="{FF2B5EF4-FFF2-40B4-BE49-F238E27FC236}">
                <a16:creationId xmlns:a16="http://schemas.microsoft.com/office/drawing/2014/main" id="{EADDD5B3-35A3-0745-3D42-33A6ABB30F32}"/>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26CA6862-95C2-E5F2-5B96-27B859758EFB}"/>
              </a:ext>
            </a:extLst>
          </p:cNvPr>
          <p:cNvSpPr/>
          <p:nvPr/>
        </p:nvSpPr>
        <p:spPr>
          <a:xfrm>
            <a:off x="290885" y="190298"/>
            <a:ext cx="11516933" cy="646331"/>
          </a:xfrm>
          <a:prstGeom prst="rect">
            <a:avLst/>
          </a:prstGeom>
        </p:spPr>
        <p:txBody>
          <a:bodyPr wrap="square">
            <a:spAutoFit/>
          </a:bodyPr>
          <a:lstStyle/>
          <a:p>
            <a:pPr algn="just">
              <a:spcBef>
                <a:spcPts val="435"/>
              </a:spcBef>
              <a:buSzPct val="100000"/>
            </a:pPr>
            <a:r>
              <a:rPr lang="en-US" sz="3600" b="1" dirty="0">
                <a:latin typeface="Times New Roman" panose="02020603050405020304" pitchFamily="18" charset="0"/>
                <a:ea typeface="Times New Roman" panose="02020603050405020304" pitchFamily="18" charset="0"/>
              </a:rPr>
              <a:t>g)</a:t>
            </a:r>
            <a:r>
              <a:rPr lang="nl-NL" sz="3600" b="1" dirty="0">
                <a:latin typeface="Times New Roman" panose="02020603050405020304" pitchFamily="18" charset="0"/>
                <a:ea typeface="Times New Roman" panose="02020603050405020304" pitchFamily="18" charset="0"/>
              </a:rPr>
              <a:t> Tình hình thực hiện </a:t>
            </a:r>
            <a:r>
              <a:rPr lang="nl-NL" sz="3600" b="1" dirty="0">
                <a:solidFill>
                  <a:srgbClr val="FF0000"/>
                </a:solidFill>
                <a:latin typeface="Times New Roman" panose="02020603050405020304" pitchFamily="18" charset="0"/>
                <a:ea typeface="Times New Roman" panose="02020603050405020304" pitchFamily="18" charset="0"/>
              </a:rPr>
              <a:t>các Chương trình MTQG</a:t>
            </a:r>
            <a:r>
              <a:rPr lang="vi-VN" sz="3600" b="1" dirty="0">
                <a:solidFill>
                  <a:srgbClr val="FF0000"/>
                </a:solidFill>
                <a:latin typeface="Times New Roman" panose="02020603050405020304" pitchFamily="18" charset="0"/>
                <a:ea typeface="Times New Roman" panose="02020603050405020304" pitchFamily="18" charset="0"/>
              </a:rPr>
              <a:t> </a:t>
            </a:r>
            <a:r>
              <a:rPr lang="en-US" sz="3600" b="1" dirty="0">
                <a:solidFill>
                  <a:srgbClr val="FF0000"/>
                </a:solidFill>
                <a:latin typeface="Times New Roman" panose="02020603050405020304" pitchFamily="18" charset="0"/>
                <a:ea typeface="Times New Roman" panose="02020603050405020304" pitchFamily="18" charset="0"/>
              </a:rPr>
              <a:t>(</a:t>
            </a:r>
            <a:r>
              <a:rPr lang="en-US" sz="3600" b="1" dirty="0" err="1">
                <a:solidFill>
                  <a:srgbClr val="FF0000"/>
                </a:solidFill>
                <a:latin typeface="Times New Roman" panose="02020603050405020304" pitchFamily="18" charset="0"/>
                <a:ea typeface="Times New Roman" panose="02020603050405020304" pitchFamily="18" charset="0"/>
              </a:rPr>
              <a:t>tt</a:t>
            </a:r>
            <a:r>
              <a:rPr lang="en-US" sz="3600" b="1" dirty="0">
                <a:solidFill>
                  <a:srgbClr val="FF0000"/>
                </a:solidFill>
                <a:latin typeface="Times New Roman" panose="02020603050405020304" pitchFamily="18" charset="0"/>
                <a:ea typeface="Times New Roman" panose="02020603050405020304" pitchFamily="18" charset="0"/>
              </a:rPr>
              <a:t>)</a:t>
            </a:r>
            <a:endParaRPr lang="en-US" sz="5400" b="1" kern="0" spc="-10"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2022089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90885" y="115213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1081062"/>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01317" y="1122403"/>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165141" y="1431126"/>
            <a:ext cx="11530848" cy="4606389"/>
          </a:xfrm>
          <a:prstGeom prst="rect">
            <a:avLst/>
          </a:prstGeom>
        </p:spPr>
        <p:txBody>
          <a:bodyPr wrap="square">
            <a:spAutoFit/>
          </a:bodyPr>
          <a:lstStyle/>
          <a:p>
            <a:pPr lvl="1" indent="-457200" algn="just">
              <a:spcBef>
                <a:spcPts val="435"/>
              </a:spcBef>
              <a:spcAft>
                <a:spcPts val="1200"/>
              </a:spcAft>
              <a:buSzPct val="100000"/>
              <a:buFontTx/>
              <a:buChar char="-"/>
            </a:pPr>
            <a:r>
              <a:rPr lang="nl-NL" sz="2800" b="1" i="1">
                <a:effectLst/>
                <a:latin typeface="Times New Roman" panose="02020603050405020304" pitchFamily="18" charset="0"/>
                <a:ea typeface="Times New Roman" panose="02020603050405020304" pitchFamily="18" charset="0"/>
              </a:rPr>
              <a:t>Về đầu tư nước ngoài (FDI):</a:t>
            </a:r>
            <a:r>
              <a:rPr lang="nl-NL" sz="2800" b="1" spc="-10">
                <a:effectLst/>
                <a:latin typeface="Times New Roman" panose="02020603050405020304" pitchFamily="18" charset="0"/>
                <a:ea typeface="Times New Roman" panose="02020603050405020304" pitchFamily="18" charset="0"/>
              </a:rPr>
              <a:t> </a:t>
            </a:r>
            <a:r>
              <a:rPr lang="en-US" sz="2800" spc="-10">
                <a:effectLst/>
                <a:latin typeface="Times New Roman" panose="02020603050405020304" pitchFamily="18" charset="0"/>
                <a:ea typeface="Times New Roman" panose="02020603050405020304" pitchFamily="18" charset="0"/>
              </a:rPr>
              <a:t>Cả tỉnh hiện có 86 dự án với tổng vốn đăng ký 1,1 tỷ USD; trong đó có 38 dự án trong KKT và các KCN với tổng vốn 854,8 triệu USD và 48 dự án ngoài KKT và các KCN với tổng vốn 245,6 triệu USD.</a:t>
            </a:r>
            <a:endParaRPr lang="vi-VN" sz="2800">
              <a:latin typeface="Times New Roman" panose="02020603050405020304" pitchFamily="18" charset="0"/>
              <a:cs typeface="Times New Roman" panose="02020603050405020304" pitchFamily="18" charset="0"/>
            </a:endParaRPr>
          </a:p>
          <a:p>
            <a:pPr lvl="1" indent="-457200" algn="just">
              <a:spcBef>
                <a:spcPts val="435"/>
              </a:spcBef>
              <a:spcAft>
                <a:spcPts val="1200"/>
              </a:spcAft>
              <a:buSzPct val="100000"/>
              <a:buFontTx/>
              <a:buChar char="-"/>
            </a:pPr>
            <a:r>
              <a:rPr lang="nl-NL" sz="2800" b="1" i="1">
                <a:effectLst/>
                <a:latin typeface="Times New Roman" panose="02020603050405020304" pitchFamily="18" charset="0"/>
                <a:ea typeface="Times New Roman" panose="02020603050405020304" pitchFamily="18" charset="0"/>
              </a:rPr>
              <a:t>Về đầu tư trong nước:</a:t>
            </a:r>
            <a:r>
              <a:rPr lang="nl-NL" sz="2800" b="1" spc="-10">
                <a:effectLst/>
                <a:latin typeface="Times New Roman" panose="02020603050405020304" pitchFamily="18" charset="0"/>
                <a:ea typeface="Times New Roman" panose="02020603050405020304" pitchFamily="18" charset="0"/>
              </a:rPr>
              <a:t> </a:t>
            </a:r>
            <a:r>
              <a:rPr lang="vi-VN" sz="2800" spc="-10">
                <a:latin typeface="Times New Roman" panose="02020603050405020304" pitchFamily="18" charset="0"/>
              </a:rPr>
              <a:t>10 tháng năm 2022, toàn tỉnh thu hút được 63 dự án với tổng vốn đầu tư đạt 15.728  tỷ đồng, trong đó có 18 dự án trong Khu Kinh tế Nhơn Hội và KCN với tổng vốn đăng ký trên 3.140 tỷ đồng; 45 dự án ngoài Khu Kinh tế Nhơn Hội và KCN với tổng vốn đầu tư trên 12.588 tỷ đồng. Bên cạnh đó, thực hiện tăng vốn đầu tư 15 dự án với tổng vốn tăng thêm 19.455 tỷ đồng.</a:t>
            </a:r>
            <a:endParaRPr lang="en-US" sz="2800" spc="-10">
              <a:latin typeface="Times New Roman" panose="02020603050405020304" pitchFamily="18" charset="0"/>
            </a:endParaRPr>
          </a:p>
        </p:txBody>
      </p:sp>
      <p:sp>
        <p:nvSpPr>
          <p:cNvPr id="4" name="Freeform 7">
            <a:extLst>
              <a:ext uri="{FF2B5EF4-FFF2-40B4-BE49-F238E27FC236}">
                <a16:creationId xmlns:a16="http://schemas.microsoft.com/office/drawing/2014/main" id="{EADDD5B3-35A3-0745-3D42-33A6ABB30F32}"/>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26CA6862-95C2-E5F2-5B96-27B859758EFB}"/>
              </a:ext>
            </a:extLst>
          </p:cNvPr>
          <p:cNvSpPr/>
          <p:nvPr/>
        </p:nvSpPr>
        <p:spPr>
          <a:xfrm>
            <a:off x="290885" y="190298"/>
            <a:ext cx="11516933" cy="646331"/>
          </a:xfrm>
          <a:prstGeom prst="rect">
            <a:avLst/>
          </a:prstGeom>
        </p:spPr>
        <p:txBody>
          <a:bodyPr wrap="square">
            <a:spAutoFit/>
          </a:bodyPr>
          <a:lstStyle/>
          <a:p>
            <a:pPr algn="just">
              <a:spcBef>
                <a:spcPts val="435"/>
              </a:spcBef>
              <a:buSzPct val="100000"/>
            </a:pPr>
            <a:r>
              <a:rPr lang="vi-VN" sz="3600" b="1" dirty="0">
                <a:effectLst/>
                <a:latin typeface="Times New Roman" panose="02020603050405020304" pitchFamily="18" charset="0"/>
                <a:ea typeface="Times New Roman" panose="02020603050405020304" pitchFamily="18" charset="0"/>
              </a:rPr>
              <a:t>h</a:t>
            </a:r>
            <a:r>
              <a:rPr lang="vi-VN" sz="3600" b="1">
                <a:effectLst/>
                <a:latin typeface="Times New Roman" panose="02020603050405020304" pitchFamily="18" charset="0"/>
                <a:ea typeface="Times New Roman" panose="02020603050405020304" pitchFamily="18" charset="0"/>
              </a:rPr>
              <a:t>) </a:t>
            </a:r>
            <a:r>
              <a:rPr lang="vi-VN" sz="3600" b="1" dirty="0">
                <a:effectLst/>
                <a:latin typeface="Times New Roman" panose="02020603050405020304" pitchFamily="18" charset="0"/>
                <a:ea typeface="Times New Roman" panose="02020603050405020304" pitchFamily="18" charset="0"/>
              </a:rPr>
              <a:t>Thu hút đầu tư </a:t>
            </a:r>
            <a:r>
              <a:rPr lang="vi-VN" sz="3600" b="1">
                <a:effectLst/>
                <a:latin typeface="Times New Roman" panose="02020603050405020304" pitchFamily="18" charset="0"/>
                <a:ea typeface="Times New Roman" panose="02020603050405020304" pitchFamily="18" charset="0"/>
              </a:rPr>
              <a:t>và </a:t>
            </a:r>
            <a:r>
              <a:rPr lang="vi-VN" sz="3600" b="1">
                <a:latin typeface="Times New Roman" panose="02020603050405020304" pitchFamily="18" charset="0"/>
                <a:ea typeface="Times New Roman" panose="02020603050405020304" pitchFamily="18" charset="0"/>
              </a:rPr>
              <a:t>quản lý</a:t>
            </a:r>
            <a:r>
              <a:rPr lang="vi-VN" sz="3600" b="1">
                <a:effectLst/>
                <a:latin typeface="Times New Roman" panose="02020603050405020304" pitchFamily="18" charset="0"/>
                <a:ea typeface="Times New Roman" panose="02020603050405020304" pitchFamily="18" charset="0"/>
              </a:rPr>
              <a:t> </a:t>
            </a:r>
            <a:r>
              <a:rPr lang="vi-VN" sz="3600" b="1" dirty="0">
                <a:effectLst/>
                <a:latin typeface="Times New Roman" panose="02020603050405020304" pitchFamily="18" charset="0"/>
                <a:ea typeface="Times New Roman" panose="02020603050405020304" pitchFamily="18" charset="0"/>
              </a:rPr>
              <a:t>doanh nghiệp </a:t>
            </a:r>
            <a:endParaRPr lang="en-US" sz="5400" b="1" kern="0" spc="-1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3594759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908594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3935185" y="2049135"/>
            <a:ext cx="704039" cy="584775"/>
          </a:xfrm>
          <a:prstGeom prst="rect">
            <a:avLst/>
          </a:prstGeom>
        </p:spPr>
        <p:txBody>
          <a:bodyPr wrap="none">
            <a:spAutoFit/>
          </a:bodyPr>
          <a:lstStyle/>
          <a:p>
            <a:pPr marL="514350" lvl="1" indent="-514350" algn="just">
              <a:spcBef>
                <a:spcPts val="435"/>
              </a:spcBef>
              <a:buSzPct val="100000"/>
              <a:buFont typeface="Wingdings" panose="05000000000000000000" pitchFamily="2" charset="2"/>
              <a:buChar char="Ø"/>
            </a:pPr>
            <a:endParaRPr lang="en-US" sz="3200" b="1" kern="0" spc="-10">
              <a:solidFill>
                <a:prstClr val="black"/>
              </a:solidFill>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8B2C192C-AB63-DBEA-1D8C-42E44743C47D}"/>
              </a:ext>
            </a:extLst>
          </p:cNvPr>
          <p:cNvSpPr/>
          <p:nvPr/>
        </p:nvSpPr>
        <p:spPr>
          <a:xfrm>
            <a:off x="2827255" y="1951630"/>
            <a:ext cx="2274825" cy="2129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317E31F9-193C-369F-5DF4-7E5A96DF844E}"/>
              </a:ext>
            </a:extLst>
          </p:cNvPr>
          <p:cNvSpPr/>
          <p:nvPr/>
        </p:nvSpPr>
        <p:spPr>
          <a:xfrm>
            <a:off x="6113838" y="1961110"/>
            <a:ext cx="2115403" cy="2129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0F72088C-B855-D594-7591-EC3740623D95}"/>
              </a:ext>
            </a:extLst>
          </p:cNvPr>
          <p:cNvSpPr txBox="1"/>
          <p:nvPr/>
        </p:nvSpPr>
        <p:spPr>
          <a:xfrm>
            <a:off x="2885315" y="2049135"/>
            <a:ext cx="2115403" cy="461665"/>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Thành lập mới</a:t>
            </a:r>
          </a:p>
        </p:txBody>
      </p:sp>
      <p:sp>
        <p:nvSpPr>
          <p:cNvPr id="23" name="TextBox 22">
            <a:extLst>
              <a:ext uri="{FF2B5EF4-FFF2-40B4-BE49-F238E27FC236}">
                <a16:creationId xmlns:a16="http://schemas.microsoft.com/office/drawing/2014/main" id="{220A0C14-EAE0-8BFC-6E3B-2AB7543302B3}"/>
              </a:ext>
            </a:extLst>
          </p:cNvPr>
          <p:cNvSpPr txBox="1"/>
          <p:nvPr/>
        </p:nvSpPr>
        <p:spPr>
          <a:xfrm>
            <a:off x="6228466" y="2049135"/>
            <a:ext cx="2115403" cy="461665"/>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Vốn cấp mới</a:t>
            </a:r>
          </a:p>
        </p:txBody>
      </p:sp>
      <p:sp>
        <p:nvSpPr>
          <p:cNvPr id="2" name="Freeform 7">
            <a:extLst>
              <a:ext uri="{FF2B5EF4-FFF2-40B4-BE49-F238E27FC236}">
                <a16:creationId xmlns:a16="http://schemas.microsoft.com/office/drawing/2014/main" id="{C529228B-BA22-27B9-9710-AECE97F0EAAE}"/>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B86506AC-E08B-E0AB-E490-F42569C546EF}"/>
              </a:ext>
            </a:extLst>
          </p:cNvPr>
          <p:cNvSpPr txBox="1"/>
          <p:nvPr/>
        </p:nvSpPr>
        <p:spPr>
          <a:xfrm>
            <a:off x="2827255" y="2801088"/>
            <a:ext cx="2348297"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1.063 doanh nghiệp</a:t>
            </a:r>
          </a:p>
          <a:p>
            <a:pPr algn="ctr"/>
            <a:r>
              <a:rPr lang="en-US" sz="2000" b="1">
                <a:solidFill>
                  <a:srgbClr val="C00000"/>
                </a:solidFill>
                <a:latin typeface="Times New Roman" panose="02020603050405020304" pitchFamily="18" charset="0"/>
                <a:cs typeface="Times New Roman" panose="02020603050405020304" pitchFamily="18" charset="0"/>
              </a:rPr>
              <a:t>     34,5%    </a:t>
            </a:r>
          </a:p>
        </p:txBody>
      </p:sp>
      <p:sp>
        <p:nvSpPr>
          <p:cNvPr id="18" name="Arrow: Down 59">
            <a:extLst>
              <a:ext uri="{FF2B5EF4-FFF2-40B4-BE49-F238E27FC236}">
                <a16:creationId xmlns:a16="http://schemas.microsoft.com/office/drawing/2014/main" id="{537F093D-091C-8A3B-3965-AD7F8AE52E18}"/>
              </a:ext>
            </a:extLst>
          </p:cNvPr>
          <p:cNvSpPr/>
          <p:nvPr/>
        </p:nvSpPr>
        <p:spPr>
          <a:xfrm rot="10800000">
            <a:off x="3440465" y="3164204"/>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8DBB3710-6CCC-899D-86FE-5692DDA83E22}"/>
              </a:ext>
            </a:extLst>
          </p:cNvPr>
          <p:cNvSpPr txBox="1"/>
          <p:nvPr/>
        </p:nvSpPr>
        <p:spPr>
          <a:xfrm>
            <a:off x="6135496" y="2810261"/>
            <a:ext cx="2115403"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9.189 tỷ đồng</a:t>
            </a:r>
          </a:p>
          <a:p>
            <a:pPr algn="ctr"/>
            <a:r>
              <a:rPr lang="en-US" sz="2000" b="1">
                <a:solidFill>
                  <a:srgbClr val="C00000"/>
                </a:solidFill>
                <a:latin typeface="Times New Roman" panose="02020603050405020304" pitchFamily="18" charset="0"/>
                <a:cs typeface="Times New Roman" panose="02020603050405020304" pitchFamily="18" charset="0"/>
              </a:rPr>
              <a:t>     12,5%    </a:t>
            </a:r>
          </a:p>
        </p:txBody>
      </p:sp>
      <p:sp>
        <p:nvSpPr>
          <p:cNvPr id="21" name="Arrow: Down 59">
            <a:extLst>
              <a:ext uri="{FF2B5EF4-FFF2-40B4-BE49-F238E27FC236}">
                <a16:creationId xmlns:a16="http://schemas.microsoft.com/office/drawing/2014/main" id="{2E378215-0949-CC34-ECC5-24C02722B2E2}"/>
              </a:ext>
            </a:extLst>
          </p:cNvPr>
          <p:cNvSpPr/>
          <p:nvPr/>
        </p:nvSpPr>
        <p:spPr>
          <a:xfrm rot="10800000">
            <a:off x="6725118" y="3231420"/>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22" name="Rectangle: Rounded Corners 21">
            <a:extLst>
              <a:ext uri="{FF2B5EF4-FFF2-40B4-BE49-F238E27FC236}">
                <a16:creationId xmlns:a16="http://schemas.microsoft.com/office/drawing/2014/main" id="{FA039B5B-18FE-B069-5B42-0AB4369D6077}"/>
              </a:ext>
            </a:extLst>
          </p:cNvPr>
          <p:cNvSpPr/>
          <p:nvPr/>
        </p:nvSpPr>
        <p:spPr>
          <a:xfrm>
            <a:off x="4596463" y="4392882"/>
            <a:ext cx="2115403" cy="2129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id="{2261A7A0-BB12-4BE5-BBD0-3ADE031A6F67}"/>
              </a:ext>
            </a:extLst>
          </p:cNvPr>
          <p:cNvSpPr txBox="1"/>
          <p:nvPr/>
        </p:nvSpPr>
        <p:spPr>
          <a:xfrm>
            <a:off x="4618327" y="4480907"/>
            <a:ext cx="2115403" cy="830997"/>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Tạm ngừng hoạt động</a:t>
            </a:r>
          </a:p>
        </p:txBody>
      </p:sp>
      <p:sp>
        <p:nvSpPr>
          <p:cNvPr id="27" name="Rectangle: Rounded Corners 26">
            <a:extLst>
              <a:ext uri="{FF2B5EF4-FFF2-40B4-BE49-F238E27FC236}">
                <a16:creationId xmlns:a16="http://schemas.microsoft.com/office/drawing/2014/main" id="{CDC92885-DFEB-2B69-3CC0-C550449740FE}"/>
              </a:ext>
            </a:extLst>
          </p:cNvPr>
          <p:cNvSpPr/>
          <p:nvPr/>
        </p:nvSpPr>
        <p:spPr>
          <a:xfrm>
            <a:off x="7743860" y="4399516"/>
            <a:ext cx="2115403" cy="2129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9A53EABD-75D1-4108-3873-BE49A7248B6A}"/>
              </a:ext>
            </a:extLst>
          </p:cNvPr>
          <p:cNvSpPr txBox="1"/>
          <p:nvPr/>
        </p:nvSpPr>
        <p:spPr>
          <a:xfrm>
            <a:off x="7938001" y="4487541"/>
            <a:ext cx="1789094" cy="830997"/>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Hoạt động trở lại</a:t>
            </a:r>
          </a:p>
        </p:txBody>
      </p:sp>
      <p:sp>
        <p:nvSpPr>
          <p:cNvPr id="30" name="Rectangle: Rounded Corners 29">
            <a:extLst>
              <a:ext uri="{FF2B5EF4-FFF2-40B4-BE49-F238E27FC236}">
                <a16:creationId xmlns:a16="http://schemas.microsoft.com/office/drawing/2014/main" id="{BB2CBA5A-2786-807F-2919-CEF0E017CDAA}"/>
              </a:ext>
            </a:extLst>
          </p:cNvPr>
          <p:cNvSpPr/>
          <p:nvPr/>
        </p:nvSpPr>
        <p:spPr>
          <a:xfrm>
            <a:off x="1502084" y="4373006"/>
            <a:ext cx="2115403" cy="21290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A3ADE812-163C-C99E-D1AB-1EC954845396}"/>
              </a:ext>
            </a:extLst>
          </p:cNvPr>
          <p:cNvSpPr txBox="1"/>
          <p:nvPr/>
        </p:nvSpPr>
        <p:spPr>
          <a:xfrm>
            <a:off x="1512911" y="4607094"/>
            <a:ext cx="2115403" cy="461665"/>
          </a:xfrm>
          <a:prstGeom prst="rect">
            <a:avLst/>
          </a:prstGeom>
          <a:noFill/>
        </p:spPr>
        <p:txBody>
          <a:bodyPr wrap="square" rtlCol="0">
            <a:spAutoFit/>
          </a:bodyPr>
          <a:lstStyle/>
          <a:p>
            <a:pPr algn="ctr"/>
            <a:r>
              <a:rPr lang="en-US" sz="2400" b="1">
                <a:solidFill>
                  <a:srgbClr val="002060"/>
                </a:solidFill>
                <a:latin typeface="Times New Roman" panose="02020603050405020304" pitchFamily="18" charset="0"/>
                <a:cs typeface="Times New Roman" panose="02020603050405020304" pitchFamily="18" charset="0"/>
              </a:rPr>
              <a:t>Giải thể</a:t>
            </a:r>
          </a:p>
        </p:txBody>
      </p:sp>
      <p:sp>
        <p:nvSpPr>
          <p:cNvPr id="33" name="TextBox 32">
            <a:extLst>
              <a:ext uri="{FF2B5EF4-FFF2-40B4-BE49-F238E27FC236}">
                <a16:creationId xmlns:a16="http://schemas.microsoft.com/office/drawing/2014/main" id="{4E9DC88D-28B0-172D-7542-C9BFA7DA475D}"/>
              </a:ext>
            </a:extLst>
          </p:cNvPr>
          <p:cNvSpPr txBox="1"/>
          <p:nvPr/>
        </p:nvSpPr>
        <p:spPr>
          <a:xfrm>
            <a:off x="1582628" y="5316049"/>
            <a:ext cx="2115403"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122 doanh nghiệp</a:t>
            </a:r>
          </a:p>
          <a:p>
            <a:pPr algn="ctr"/>
            <a:r>
              <a:rPr lang="en-US" sz="2000" b="1">
                <a:solidFill>
                  <a:srgbClr val="C00000"/>
                </a:solidFill>
                <a:latin typeface="Times New Roman" panose="02020603050405020304" pitchFamily="18" charset="0"/>
                <a:cs typeface="Times New Roman" panose="02020603050405020304" pitchFamily="18" charset="0"/>
              </a:rPr>
              <a:t>           15,1%        </a:t>
            </a:r>
          </a:p>
        </p:txBody>
      </p:sp>
      <p:sp>
        <p:nvSpPr>
          <p:cNvPr id="34" name="Arrow: Down 59">
            <a:extLst>
              <a:ext uri="{FF2B5EF4-FFF2-40B4-BE49-F238E27FC236}">
                <a16:creationId xmlns:a16="http://schemas.microsoft.com/office/drawing/2014/main" id="{41C25771-F278-76B6-EB7C-4C41F290C9FE}"/>
              </a:ext>
            </a:extLst>
          </p:cNvPr>
          <p:cNvSpPr/>
          <p:nvPr/>
        </p:nvSpPr>
        <p:spPr>
          <a:xfrm rot="10800000">
            <a:off x="2310203" y="5737482"/>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61736211-C4FA-714B-3CF0-96E78EFE9042}"/>
              </a:ext>
            </a:extLst>
          </p:cNvPr>
          <p:cNvSpPr txBox="1"/>
          <p:nvPr/>
        </p:nvSpPr>
        <p:spPr>
          <a:xfrm>
            <a:off x="4570990" y="5375685"/>
            <a:ext cx="2115403"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582 trường hợp</a:t>
            </a:r>
          </a:p>
          <a:p>
            <a:pPr algn="ctr"/>
            <a:r>
              <a:rPr lang="en-US" sz="2000" b="1">
                <a:solidFill>
                  <a:srgbClr val="C00000"/>
                </a:solidFill>
                <a:latin typeface="Times New Roman" panose="02020603050405020304" pitchFamily="18" charset="0"/>
                <a:cs typeface="Times New Roman" panose="02020603050405020304" pitchFamily="18" charset="0"/>
              </a:rPr>
              <a:t>           25,4%        </a:t>
            </a:r>
          </a:p>
        </p:txBody>
      </p:sp>
      <p:sp>
        <p:nvSpPr>
          <p:cNvPr id="37" name="Arrow: Down 59">
            <a:extLst>
              <a:ext uri="{FF2B5EF4-FFF2-40B4-BE49-F238E27FC236}">
                <a16:creationId xmlns:a16="http://schemas.microsoft.com/office/drawing/2014/main" id="{D92685F0-8209-0269-DD5F-C076CF4664DF}"/>
              </a:ext>
            </a:extLst>
          </p:cNvPr>
          <p:cNvSpPr/>
          <p:nvPr/>
        </p:nvSpPr>
        <p:spPr>
          <a:xfrm rot="10800000">
            <a:off x="5298565" y="5797118"/>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38" name="TextBox 37">
            <a:extLst>
              <a:ext uri="{FF2B5EF4-FFF2-40B4-BE49-F238E27FC236}">
                <a16:creationId xmlns:a16="http://schemas.microsoft.com/office/drawing/2014/main" id="{EA785596-A697-B644-A735-47DC608D34E5}"/>
              </a:ext>
            </a:extLst>
          </p:cNvPr>
          <p:cNvSpPr txBox="1"/>
          <p:nvPr/>
        </p:nvSpPr>
        <p:spPr>
          <a:xfrm>
            <a:off x="7811148" y="5395565"/>
            <a:ext cx="2115403" cy="707886"/>
          </a:xfrm>
          <a:prstGeom prst="rect">
            <a:avLst/>
          </a:prstGeom>
          <a:noFill/>
        </p:spPr>
        <p:txBody>
          <a:bodyPr wrap="square" rtlCol="0">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403 trường hợp</a:t>
            </a:r>
          </a:p>
          <a:p>
            <a:pPr algn="ctr"/>
            <a:r>
              <a:rPr lang="en-US" sz="2000" b="1">
                <a:solidFill>
                  <a:srgbClr val="C00000"/>
                </a:solidFill>
                <a:latin typeface="Times New Roman" panose="02020603050405020304" pitchFamily="18" charset="0"/>
                <a:cs typeface="Times New Roman" panose="02020603050405020304" pitchFamily="18" charset="0"/>
              </a:rPr>
              <a:t>           18,5%        </a:t>
            </a:r>
          </a:p>
        </p:txBody>
      </p:sp>
      <p:sp>
        <p:nvSpPr>
          <p:cNvPr id="39" name="Arrow: Down 59">
            <a:extLst>
              <a:ext uri="{FF2B5EF4-FFF2-40B4-BE49-F238E27FC236}">
                <a16:creationId xmlns:a16="http://schemas.microsoft.com/office/drawing/2014/main" id="{1DB1BA91-ADC3-1B95-9C90-9E7C7E6FD3EB}"/>
              </a:ext>
            </a:extLst>
          </p:cNvPr>
          <p:cNvSpPr/>
          <p:nvPr/>
        </p:nvSpPr>
        <p:spPr>
          <a:xfrm rot="10800000">
            <a:off x="8538723" y="5816998"/>
            <a:ext cx="229505" cy="247373"/>
          </a:xfrm>
          <a:prstGeom prst="downArrow">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5A784772-9AFF-9817-BFEB-830A04F72407}"/>
              </a:ext>
            </a:extLst>
          </p:cNvPr>
          <p:cNvSpPr/>
          <p:nvPr/>
        </p:nvSpPr>
        <p:spPr>
          <a:xfrm>
            <a:off x="280383" y="149787"/>
            <a:ext cx="11516933" cy="646331"/>
          </a:xfrm>
          <a:prstGeom prst="rect">
            <a:avLst/>
          </a:prstGeom>
        </p:spPr>
        <p:txBody>
          <a:bodyPr wrap="square">
            <a:spAutoFit/>
          </a:bodyPr>
          <a:lstStyle/>
          <a:p>
            <a:pPr algn="just">
              <a:spcBef>
                <a:spcPts val="435"/>
              </a:spcBef>
              <a:buSzPct val="100000"/>
            </a:pPr>
            <a:r>
              <a:rPr lang="en-US" sz="3600" b="1" dirty="0">
                <a:latin typeface="Times New Roman" panose="02020603050405020304" pitchFamily="18" charset="0"/>
                <a:ea typeface="Times New Roman" panose="02020603050405020304" pitchFamily="18" charset="0"/>
              </a:rPr>
              <a:t>h</a:t>
            </a:r>
            <a:r>
              <a:rPr lang="vi-VN" sz="3600" b="1" dirty="0">
                <a:effectLst/>
                <a:latin typeface="Times New Roman" panose="02020603050405020304" pitchFamily="18" charset="0"/>
                <a:ea typeface="Times New Roman" panose="02020603050405020304" pitchFamily="18" charset="0"/>
              </a:rPr>
              <a:t>) Thu hút đầu tư </a:t>
            </a:r>
            <a:r>
              <a:rPr lang="vi-VN" sz="3600" b="1">
                <a:effectLst/>
                <a:latin typeface="Times New Roman" panose="02020603050405020304" pitchFamily="18" charset="0"/>
                <a:ea typeface="Times New Roman" panose="02020603050405020304" pitchFamily="18" charset="0"/>
              </a:rPr>
              <a:t>và </a:t>
            </a:r>
            <a:r>
              <a:rPr lang="vi-VN" sz="3600" b="1">
                <a:latin typeface="Times New Roman" panose="02020603050405020304" pitchFamily="18" charset="0"/>
                <a:ea typeface="Times New Roman" panose="02020603050405020304" pitchFamily="18" charset="0"/>
              </a:rPr>
              <a:t>quản lý</a:t>
            </a:r>
            <a:r>
              <a:rPr lang="vi-VN" sz="3600" b="1">
                <a:effectLst/>
                <a:latin typeface="Times New Roman" panose="02020603050405020304" pitchFamily="18" charset="0"/>
                <a:ea typeface="Times New Roman" panose="02020603050405020304" pitchFamily="18" charset="0"/>
              </a:rPr>
              <a:t> </a:t>
            </a:r>
            <a:r>
              <a:rPr lang="vi-VN" sz="3600" b="1" dirty="0">
                <a:effectLst/>
                <a:latin typeface="Times New Roman" panose="02020603050405020304" pitchFamily="18" charset="0"/>
                <a:ea typeface="Times New Roman" panose="02020603050405020304" pitchFamily="18" charset="0"/>
              </a:rPr>
              <a:t>doanh nghiệp (tt)</a:t>
            </a:r>
            <a:endParaRPr lang="en-US" sz="5400" b="1" kern="0" spc="-10" dirty="0">
              <a:solidFill>
                <a:prstClr val="black"/>
              </a:solidFill>
              <a:ea typeface="Times New Roman" panose="02020603050405020304" pitchFamily="18" charset="0"/>
            </a:endParaRPr>
          </a:p>
        </p:txBody>
      </p:sp>
      <p:sp>
        <p:nvSpPr>
          <p:cNvPr id="7" name="TextBox 6">
            <a:extLst>
              <a:ext uri="{FF2B5EF4-FFF2-40B4-BE49-F238E27FC236}">
                <a16:creationId xmlns:a16="http://schemas.microsoft.com/office/drawing/2014/main" id="{55139415-EB3A-98C9-F5D5-67D20FDE84D0}"/>
              </a:ext>
            </a:extLst>
          </p:cNvPr>
          <p:cNvSpPr txBox="1"/>
          <p:nvPr/>
        </p:nvSpPr>
        <p:spPr>
          <a:xfrm>
            <a:off x="612396" y="1132590"/>
            <a:ext cx="11073468" cy="523220"/>
          </a:xfrm>
          <a:prstGeom prst="rect">
            <a:avLst/>
          </a:prstGeom>
          <a:noFill/>
        </p:spPr>
        <p:txBody>
          <a:bodyPr wrap="square">
            <a:spAutoFit/>
          </a:bodyPr>
          <a:lstStyle/>
          <a:p>
            <a:pPr marL="0" lvl="1" algn="just">
              <a:spcBef>
                <a:spcPts val="435"/>
              </a:spcBef>
              <a:spcAft>
                <a:spcPts val="1200"/>
              </a:spcAft>
              <a:buSzPct val="100000"/>
            </a:pPr>
            <a:r>
              <a:rPr lang="nl-NL" sz="2800" b="1" i="1" spc="-10">
                <a:latin typeface="Times New Roman" panose="02020603050405020304" pitchFamily="18" charset="0"/>
                <a:ea typeface="Times New Roman" panose="02020603050405020304" pitchFamily="18" charset="0"/>
              </a:rPr>
              <a:t>* Về quản lý doanh nghiệp</a:t>
            </a:r>
            <a:r>
              <a:rPr lang="nl-NL" sz="2800" b="1" spc="-10">
                <a:effectLst/>
                <a:latin typeface="Times New Roman" panose="02020603050405020304" pitchFamily="18" charset="0"/>
                <a:ea typeface="Times New Roman" panose="02020603050405020304" pitchFamily="18" charset="0"/>
              </a:rPr>
              <a:t> </a:t>
            </a:r>
            <a:endParaRPr lang="nl-NL" sz="2800" b="1" spc="-1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4412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nodePh="1">
                                  <p:stCondLst>
                                    <p:cond delay="175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hội</a:t>
            </a:r>
            <a:endParaRPr kumimoji="0" lang="en-US" sz="3600" b="1" i="0" u="none" strike="noStrike" kern="1200" cap="none" spc="0" normalizeH="0" baseline="0" noProof="0">
              <a:ln>
                <a:noFill/>
              </a:ln>
              <a:solidFill>
                <a:srgbClr val="040206"/>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0627" y="1378622"/>
            <a:ext cx="11519265" cy="4047262"/>
          </a:xfrm>
          <a:prstGeom prst="rect">
            <a:avLst/>
          </a:prstGeom>
          <a:noFill/>
        </p:spPr>
        <p:txBody>
          <a:bodyPr wrap="square" rtlCol="0">
            <a:spAutoFit/>
          </a:bodyPr>
          <a:lstStyle/>
          <a:p>
            <a:pPr lvl="1" indent="-457200" algn="just">
              <a:spcBef>
                <a:spcPts val="600"/>
              </a:spcBef>
              <a:buFont typeface="Wingdings" pitchFamily="2" charset="2"/>
              <a:buChar char="Ø"/>
              <a:defRPr/>
            </a:pPr>
            <a:r>
              <a:rPr lang="vi-VN" sz="2800" b="1" i="1">
                <a:latin typeface="Times New Roman" pitchFamily="18" charset="0"/>
                <a:cs typeface="Times New Roman" pitchFamily="18" charset="0"/>
              </a:rPr>
              <a:t>Về Giáo dục và đào tạo</a:t>
            </a:r>
            <a:r>
              <a:rPr lang="es-ES" sz="2800" b="1" i="1">
                <a:latin typeface="Times New Roman" pitchFamily="18" charset="0"/>
                <a:cs typeface="Times New Roman" pitchFamily="18" charset="0"/>
              </a:rPr>
              <a:t>: </a:t>
            </a:r>
            <a:r>
              <a:rPr lang="es-ES" sz="2800" spc="-10">
                <a:solidFill>
                  <a:prstClr val="black"/>
                </a:solidFill>
                <a:latin typeface="Times New Roman" pitchFamily="18" charset="0"/>
                <a:ea typeface="Times New Roman" panose="02020603050405020304" pitchFamily="18" charset="0"/>
                <a:cs typeface="Times New Roman" pitchFamily="18" charset="0"/>
              </a:rPr>
              <a:t>Đã </a:t>
            </a:r>
            <a:r>
              <a:rPr lang="it-IT" sz="2800" spc="-10">
                <a:solidFill>
                  <a:prstClr val="black"/>
                </a:solidFill>
                <a:latin typeface="Times New Roman" pitchFamily="18" charset="0"/>
                <a:ea typeface="Times New Roman" panose="02020603050405020304" pitchFamily="18" charset="0"/>
                <a:cs typeface="Times New Roman" pitchFamily="18" charset="0"/>
              </a:rPr>
              <a:t>tổ chức hướng dẫn kiểm tra học kỳ I năm học 2022-2023; </a:t>
            </a:r>
            <a:r>
              <a:rPr lang="da-DK" sz="2800" spc="-10">
                <a:solidFill>
                  <a:prstClr val="black"/>
                </a:solidFill>
                <a:latin typeface="Times New Roman" pitchFamily="18" charset="0"/>
                <a:ea typeface="Times New Roman" panose="02020603050405020304" pitchFamily="18" charset="0"/>
                <a:cs typeface="Times New Roman" pitchFamily="18" charset="0"/>
              </a:rPr>
              <a:t>tổ chức thi chọn học sinh giỏi cấp tỉnh lớp 12 THPT, chuẩn bị tham gia thi học sinh giỏi cấp quốc gia. Công tác triển khai Chương trình Giáo dục phổ thông mới tiếp tục được đẩy mạnh và đạt kết quả tích cực</a:t>
            </a:r>
            <a:endParaRPr lang="vi-VN" sz="2800" spc="-10">
              <a:solidFill>
                <a:prstClr val="black"/>
              </a:solidFill>
              <a:latin typeface="Times New Roman" pitchFamily="18" charset="0"/>
              <a:ea typeface="Times New Roman" panose="02020603050405020304" pitchFamily="18" charset="0"/>
              <a:cs typeface="Times New Roman" pitchFamily="18" charset="0"/>
            </a:endParaRPr>
          </a:p>
          <a:p>
            <a:pPr lvl="1" indent="-457200" algn="just">
              <a:spcBef>
                <a:spcPts val="600"/>
              </a:spcBef>
              <a:buFont typeface="Wingdings" pitchFamily="2" charset="2"/>
              <a:buChar char="Ø"/>
              <a:defRPr/>
            </a:pPr>
            <a:r>
              <a:rPr lang="vi-VN" sz="2800" b="1" i="1">
                <a:latin typeface="Times New Roman" pitchFamily="18" charset="0"/>
                <a:cs typeface="Times New Roman" pitchFamily="18" charset="0"/>
              </a:rPr>
              <a:t>Về văn hoá, thể thao:</a:t>
            </a:r>
            <a:r>
              <a:rPr lang="es-ES" sz="2800">
                <a:latin typeface="Times New Roman" pitchFamily="18" charset="0"/>
                <a:cs typeface="Times New Roman" pitchFamily="18" charset="0"/>
              </a:rPr>
              <a:t> </a:t>
            </a:r>
            <a:r>
              <a:rPr lang="nl-NL" sz="2800" spc="-10">
                <a:solidFill>
                  <a:prstClr val="black"/>
                </a:solidFill>
                <a:latin typeface="Times New Roman" pitchFamily="18" charset="0"/>
                <a:ea typeface="Times New Roman" panose="02020603050405020304" pitchFamily="18" charset="0"/>
                <a:cs typeface="Times New Roman" pitchFamily="18" charset="0"/>
              </a:rPr>
              <a:t>Đã tổ chức </a:t>
            </a:r>
            <a:r>
              <a:rPr lang="vi-VN" sz="2800" spc="-10">
                <a:solidFill>
                  <a:prstClr val="black"/>
                </a:solidFill>
                <a:latin typeface="Times New Roman" pitchFamily="18" charset="0"/>
                <a:ea typeface="Times New Roman" panose="02020603050405020304" pitchFamily="18" charset="0"/>
                <a:cs typeface="Times New Roman" pitchFamily="18" charset="0"/>
              </a:rPr>
              <a:t>Lễ giỗ</a:t>
            </a:r>
            <a:r>
              <a:rPr lang="en-US" sz="2800" spc="-10">
                <a:solidFill>
                  <a:prstClr val="black"/>
                </a:solidFill>
                <a:latin typeface="Times New Roman" pitchFamily="18" charset="0"/>
                <a:ea typeface="Times New Roman" panose="02020603050405020304" pitchFamily="18" charset="0"/>
                <a:cs typeface="Times New Roman" pitchFamily="18" charset="0"/>
              </a:rPr>
              <a:t> Anh hùng dân tộc</a:t>
            </a:r>
            <a:r>
              <a:rPr lang="vi-VN" sz="2800" spc="-10">
                <a:solidFill>
                  <a:prstClr val="black"/>
                </a:solidFill>
                <a:latin typeface="Times New Roman" pitchFamily="18" charset="0"/>
                <a:ea typeface="Times New Roman" panose="02020603050405020304" pitchFamily="18" charset="0"/>
                <a:cs typeface="Times New Roman" pitchFamily="18" charset="0"/>
              </a:rPr>
              <a:t> Nguyễn Trung Trực</a:t>
            </a:r>
            <a:r>
              <a:rPr lang="en-US" sz="2800" spc="-10">
                <a:solidFill>
                  <a:prstClr val="black"/>
                </a:solidFill>
                <a:latin typeface="Times New Roman" pitchFamily="18" charset="0"/>
                <a:ea typeface="Times New Roman" panose="02020603050405020304" pitchFamily="18" charset="0"/>
                <a:cs typeface="Times New Roman" pitchFamily="18" charset="0"/>
              </a:rPr>
              <a:t>. </a:t>
            </a:r>
            <a:r>
              <a:rPr lang="nl-NL" sz="2800" spc="-10">
                <a:solidFill>
                  <a:prstClr val="black"/>
                </a:solidFill>
                <a:latin typeface="Times New Roman" pitchFamily="18" charset="0"/>
                <a:ea typeface="Times New Roman" panose="02020603050405020304" pitchFamily="18" charset="0"/>
                <a:cs typeface="Times New Roman" pitchFamily="18" charset="0"/>
              </a:rPr>
              <a:t>T</a:t>
            </a:r>
            <a:r>
              <a:rPr lang="it-IT" sz="2800" spc="-10">
                <a:solidFill>
                  <a:prstClr val="black"/>
                </a:solidFill>
                <a:latin typeface="Times New Roman" pitchFamily="18" charset="0"/>
                <a:ea typeface="Times New Roman" panose="02020603050405020304" pitchFamily="18" charset="0"/>
                <a:cs typeface="Times New Roman" pitchFamily="18" charset="0"/>
              </a:rPr>
              <a:t>iếp tục phát huy các hoạt động văn hóa, thể dục thể thao </a:t>
            </a:r>
            <a:r>
              <a:rPr lang="en-US" sz="2800" spc="-10">
                <a:solidFill>
                  <a:prstClr val="black"/>
                </a:solidFill>
                <a:latin typeface="Times New Roman" pitchFamily="18" charset="0"/>
                <a:ea typeface="Times New Roman" panose="02020603050405020304" pitchFamily="18" charset="0"/>
                <a:cs typeface="Times New Roman" pitchFamily="18" charset="0"/>
              </a:rPr>
              <a:t>phục vụ phát triển kinh tế xã hội và đời sống văn hóa tinh thần cho nhân dân. </a:t>
            </a:r>
            <a:r>
              <a:rPr lang="nl-NL" sz="2800" spc="-10">
                <a:solidFill>
                  <a:prstClr val="black"/>
                </a:solidFill>
                <a:latin typeface="Times New Roman" pitchFamily="18" charset="0"/>
                <a:ea typeface="Times New Roman" panose="02020603050405020304" pitchFamily="18" charset="0"/>
                <a:cs typeface="Times New Roman" pitchFamily="18" charset="0"/>
              </a:rPr>
              <a:t>Trong tháng chủ yếu tập trung tuyên truyền các sự kiện, các ngày lễ lớn của tỉnh và cả nước</a:t>
            </a:r>
            <a:endParaRPr lang="en-US" sz="2800" spc="-10">
              <a:solidFill>
                <a:prstClr val="black"/>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691974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1460" y="164960"/>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2022</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30102496"/>
              </p:ext>
            </p:extLst>
          </p:nvPr>
        </p:nvGraphicFramePr>
        <p:xfrm>
          <a:off x="285226" y="657403"/>
          <a:ext cx="11610363" cy="5212080"/>
        </p:xfrm>
        <a:graphic>
          <a:graphicData uri="http://schemas.openxmlformats.org/drawingml/2006/table">
            <a:tbl>
              <a:tblPr firstRow="1" firstCol="1" bandRow="1">
                <a:tableStyleId>{5C22544A-7EE6-4342-B048-85BDC9FD1C3A}</a:tableStyleId>
              </a:tblPr>
              <a:tblGrid>
                <a:gridCol w="600599">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824830">
                  <a:extLst>
                    <a:ext uri="{9D8B030D-6E8A-4147-A177-3AD203B41FA5}">
                      <a16:colId xmlns:a16="http://schemas.microsoft.com/office/drawing/2014/main" val="20002"/>
                    </a:ext>
                  </a:extLst>
                </a:gridCol>
                <a:gridCol w="713064">
                  <a:extLst>
                    <a:ext uri="{9D8B030D-6E8A-4147-A177-3AD203B41FA5}">
                      <a16:colId xmlns:a16="http://schemas.microsoft.com/office/drawing/2014/main" val="20003"/>
                    </a:ext>
                  </a:extLst>
                </a:gridCol>
                <a:gridCol w="1283516">
                  <a:extLst>
                    <a:ext uri="{9D8B030D-6E8A-4147-A177-3AD203B41FA5}">
                      <a16:colId xmlns:a16="http://schemas.microsoft.com/office/drawing/2014/main" val="20004"/>
                    </a:ext>
                  </a:extLst>
                </a:gridCol>
                <a:gridCol w="1208015">
                  <a:extLst>
                    <a:ext uri="{9D8B030D-6E8A-4147-A177-3AD203B41FA5}">
                      <a16:colId xmlns:a16="http://schemas.microsoft.com/office/drawing/2014/main" val="20005"/>
                    </a:ext>
                  </a:extLst>
                </a:gridCol>
                <a:gridCol w="1073790">
                  <a:extLst>
                    <a:ext uri="{9D8B030D-6E8A-4147-A177-3AD203B41FA5}">
                      <a16:colId xmlns:a16="http://schemas.microsoft.com/office/drawing/2014/main" val="20006"/>
                    </a:ext>
                  </a:extLst>
                </a:gridCol>
                <a:gridCol w="1115736">
                  <a:extLst>
                    <a:ext uri="{9D8B030D-6E8A-4147-A177-3AD203B41FA5}">
                      <a16:colId xmlns:a16="http://schemas.microsoft.com/office/drawing/2014/main" val="20007"/>
                    </a:ext>
                  </a:extLst>
                </a:gridCol>
                <a:gridCol w="1057013">
                  <a:extLst>
                    <a:ext uri="{9D8B030D-6E8A-4147-A177-3AD203B41FA5}">
                      <a16:colId xmlns:a16="http://schemas.microsoft.com/office/drawing/2014/main" val="20008"/>
                    </a:ext>
                  </a:extLst>
                </a:gridCol>
              </a:tblGrid>
              <a:tr h="293109">
                <a:tc>
                  <a:txBody>
                    <a:bodyPr/>
                    <a:lstStyle/>
                    <a:p>
                      <a:pPr algn="ctr">
                        <a:spcAft>
                          <a:spcPts val="0"/>
                        </a:spcAft>
                      </a:pPr>
                      <a:r>
                        <a:rPr lang="vi-VN" sz="1800">
                          <a:solidFill>
                            <a:schemeClr val="tx1"/>
                          </a:solidFill>
                          <a:effectLst/>
                          <a:latin typeface="+mj-lt"/>
                        </a:rPr>
                        <a:t>STT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Chỉ tiêu</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Đơn vị tính</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KH năm 2022 </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TH 9 tháng 2022</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240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TH 10 tháng 2022</a:t>
                      </a:r>
                      <a:endParaRPr lang="en-US" sz="1800">
                        <a:solidFill>
                          <a:schemeClr val="tx1"/>
                        </a:solidFill>
                        <a:effectLst/>
                        <a:latin typeface="Times New Roman" panose="02020603050405020304" pitchFamily="18" charset="0"/>
                        <a:ea typeface="Times New Roman"/>
                        <a:cs typeface="Times New Roman" panose="02020603050405020304" pitchFamily="18" charset="0"/>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200"/>
                        </a:spcBef>
                        <a:spcAft>
                          <a:spcPts val="0"/>
                        </a:spcAft>
                      </a:pPr>
                      <a:r>
                        <a:rPr lang="vi-VN" sz="1800">
                          <a:solidFill>
                            <a:schemeClr val="tx1"/>
                          </a:solidFill>
                          <a:effectLst/>
                          <a:latin typeface="+mj-lt"/>
                        </a:rPr>
                        <a:t>Ước Quý IV 2022</a:t>
                      </a:r>
                      <a:endParaRPr lang="en-US" sz="1800">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Ước TH 2022</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Ước TH 2022 so với KH (%)</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9755">
                <a:tc>
                  <a:txBody>
                    <a:bodyPr/>
                    <a:lstStyle/>
                    <a:p>
                      <a:pPr algn="ctr">
                        <a:spcAft>
                          <a:spcPts val="0"/>
                        </a:spcAft>
                      </a:pPr>
                      <a:r>
                        <a:rPr lang="vi-VN" sz="1800">
                          <a:solidFill>
                            <a:schemeClr val="tx1"/>
                          </a:solidFill>
                          <a:effectLst/>
                          <a:latin typeface="+mj-lt"/>
                        </a:rPr>
                        <a:t>6</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Duy trì mức sinh thay thế bình quân mỗi phụ nữ trong độ tuổi sinh đẻ có từ 2,0 đến 2,2 con</a:t>
                      </a:r>
                      <a:endParaRPr lang="en-US" sz="18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Duy trì</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Duy trì</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Duy trì</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Duy trì</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Duy trì</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Đạt KH</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73277">
                <a:tc>
                  <a:txBody>
                    <a:bodyPr/>
                    <a:lstStyle/>
                    <a:p>
                      <a:pPr algn="ctr">
                        <a:spcAft>
                          <a:spcPts val="0"/>
                        </a:spcAft>
                      </a:pPr>
                      <a:r>
                        <a:rPr lang="vi-VN" sz="1800">
                          <a:solidFill>
                            <a:schemeClr val="tx1"/>
                          </a:solidFill>
                          <a:effectLst/>
                          <a:latin typeface="+mj-lt"/>
                        </a:rPr>
                        <a:t>7</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Tạo việc làm mới</a:t>
                      </a:r>
                      <a:endParaRPr lang="en-US" sz="18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Người</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28.000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24.912</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solidFill>
                            <a:schemeClr val="tx1"/>
                          </a:solidFill>
                          <a:effectLst/>
                          <a:latin typeface="+mj-lt"/>
                        </a:rPr>
                        <a: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28.000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191853">
                <a:tc>
                  <a:txBody>
                    <a:bodyPr/>
                    <a:lstStyle/>
                    <a:p>
                      <a:pPr algn="ctr">
                        <a:spcAft>
                          <a:spcPts val="0"/>
                        </a:spcAft>
                      </a:pPr>
                      <a:r>
                        <a:rPr lang="vi-VN" sz="1800">
                          <a:solidFill>
                            <a:schemeClr val="tx1"/>
                          </a:solidFill>
                          <a:effectLst/>
                          <a:latin typeface="+mj-lt"/>
                        </a:rPr>
                        <a:t>8</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Tỷ lệ lao động đã qua đào tạo, bồi dưỡng nghề</a:t>
                      </a:r>
                      <a:endParaRPr lang="en-US" sz="18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60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59,53</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solidFill>
                            <a:schemeClr val="tx1"/>
                          </a:solidFill>
                          <a:effectLst/>
                          <a:latin typeface="+mj-lt"/>
                        </a:rPr>
                        <a: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60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127902">
                <a:tc>
                  <a:txBody>
                    <a:bodyPr/>
                    <a:lstStyle/>
                    <a:p>
                      <a:pPr algn="ctr">
                        <a:spcAft>
                          <a:spcPts val="0"/>
                        </a:spcAft>
                      </a:pPr>
                      <a:r>
                        <a:rPr lang="vi-VN" sz="1800">
                          <a:solidFill>
                            <a:schemeClr val="tx1"/>
                          </a:solidFill>
                          <a:effectLst/>
                          <a:latin typeface="+mj-lt"/>
                        </a:rPr>
                        <a:t>9</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Giảm tỷ lệ hộ nghèo theo tiêu chí mới</a:t>
                      </a:r>
                      <a:endParaRPr lang="en-US" sz="18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1,5-2</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1,26</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solidFill>
                            <a:schemeClr val="tx1"/>
                          </a:solidFill>
                          <a:effectLst/>
                          <a:latin typeface="+mj-lt"/>
                        </a:rPr>
                        <a: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1,57</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104,67%</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127902">
                <a:tc>
                  <a:txBody>
                    <a:bodyPr/>
                    <a:lstStyle/>
                    <a:p>
                      <a:pPr algn="ctr">
                        <a:spcAft>
                          <a:spcPts val="0"/>
                        </a:spcAft>
                      </a:pPr>
                      <a:r>
                        <a:rPr lang="vi-VN" sz="1800">
                          <a:solidFill>
                            <a:schemeClr val="tx1"/>
                          </a:solidFill>
                          <a:effectLst/>
                          <a:latin typeface="+mj-lt"/>
                        </a:rPr>
                        <a:t>10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Tỷ lệ dân số tham gi</a:t>
                      </a:r>
                      <a:r>
                        <a:rPr lang="vi-VN" sz="1800" b="1" baseline="0">
                          <a:solidFill>
                            <a:schemeClr val="tx1"/>
                          </a:solidFill>
                          <a:effectLst/>
                          <a:latin typeface="Times New Roman" pitchFamily="18" charset="0"/>
                        </a:rPr>
                        <a:t>a </a:t>
                      </a:r>
                      <a:r>
                        <a:rPr lang="en-US" sz="1800" b="1" baseline="0">
                          <a:solidFill>
                            <a:schemeClr val="tx1"/>
                          </a:solidFill>
                          <a:effectLst/>
                          <a:latin typeface="Times New Roman" pitchFamily="18" charset="0"/>
                        </a:rPr>
                        <a:t>BHYT</a:t>
                      </a:r>
                      <a:endParaRPr lang="en-US" sz="1800" b="1" baseline="0">
                        <a:solidFill>
                          <a:schemeClr val="tx1"/>
                        </a:solidFill>
                        <a:effectLst/>
                        <a:latin typeface="Times New Roman" pitchFamily="18" charset="0"/>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96</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94,6</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solidFill>
                            <a:schemeClr val="tx1"/>
                          </a:solidFill>
                          <a:effectLst/>
                          <a:latin typeface="+mj-lt"/>
                        </a:rPr>
                        <a: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96,02</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191853">
                <a:tc>
                  <a:txBody>
                    <a:bodyPr/>
                    <a:lstStyle/>
                    <a:p>
                      <a:pPr algn="ctr">
                        <a:spcAft>
                          <a:spcPts val="0"/>
                        </a:spcAft>
                      </a:pPr>
                      <a:r>
                        <a:rPr lang="vi-VN" sz="1800">
                          <a:solidFill>
                            <a:schemeClr val="tx1"/>
                          </a:solidFill>
                          <a:effectLst/>
                          <a:latin typeface="+mj-lt"/>
                        </a:rPr>
                        <a:t>11</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Tỷ lệ người lao động tham gia bảo hiểm xã hội</a:t>
                      </a:r>
                      <a:endParaRPr lang="en-US" sz="18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17,05</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17,23</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101,06%</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127902">
                <a:tc>
                  <a:txBody>
                    <a:bodyPr/>
                    <a:lstStyle/>
                    <a:p>
                      <a:pPr algn="ctr">
                        <a:spcAft>
                          <a:spcPts val="0"/>
                        </a:spcAft>
                      </a:pPr>
                      <a:r>
                        <a:rPr lang="vi-VN" sz="1800">
                          <a:solidFill>
                            <a:schemeClr val="tx1"/>
                          </a:solidFill>
                          <a:effectLst/>
                          <a:latin typeface="+mj-lt"/>
                        </a:rPr>
                        <a:t>12</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Tỷ lệ trạm y tế có bác sỹ</a:t>
                      </a:r>
                      <a:endParaRPr lang="en-US" sz="18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127902">
                <a:tc>
                  <a:txBody>
                    <a:bodyPr/>
                    <a:lstStyle/>
                    <a:p>
                      <a:pPr algn="ctr">
                        <a:spcAft>
                          <a:spcPts val="0"/>
                        </a:spcAft>
                      </a:pPr>
                      <a:r>
                        <a:rPr lang="vi-VN" sz="1800">
                          <a:solidFill>
                            <a:schemeClr val="tx1"/>
                          </a:solidFill>
                          <a:effectLst/>
                          <a:latin typeface="+mj-lt"/>
                        </a:rPr>
                        <a:t>13</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Tỷ lệ xã đạt chuẩn quốc gia về y tế</a:t>
                      </a:r>
                      <a:endParaRPr lang="en-US" sz="18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127902">
                <a:tc>
                  <a:txBody>
                    <a:bodyPr/>
                    <a:lstStyle/>
                    <a:p>
                      <a:pPr algn="ctr">
                        <a:spcAft>
                          <a:spcPts val="0"/>
                        </a:spcAft>
                      </a:pPr>
                      <a:r>
                        <a:rPr lang="vi-VN" sz="1800">
                          <a:solidFill>
                            <a:schemeClr val="tx1"/>
                          </a:solidFill>
                          <a:effectLst/>
                          <a:latin typeface="+mj-lt"/>
                        </a:rPr>
                        <a:t>14</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Số giường bệnh trên 1 vạn dân </a:t>
                      </a:r>
                      <a:endParaRPr lang="en-US" sz="18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Giường</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35</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35</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35</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35</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100%</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191853">
                <a:tc>
                  <a:txBody>
                    <a:bodyPr/>
                    <a:lstStyle/>
                    <a:p>
                      <a:pPr algn="ctr">
                        <a:spcAft>
                          <a:spcPts val="0"/>
                        </a:spcAft>
                      </a:pPr>
                      <a:r>
                        <a:rPr lang="vi-VN" sz="1800">
                          <a:solidFill>
                            <a:schemeClr val="tx1"/>
                          </a:solidFill>
                          <a:effectLst/>
                          <a:latin typeface="+mj-lt"/>
                        </a:rPr>
                        <a:t>15</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Tỷ lệ trẻ em dưới 5 tuổi suy dinh dưỡng thể nhẹ cân </a:t>
                      </a:r>
                      <a:endParaRPr lang="en-US" sz="18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7,8</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7,6</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7,6</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7,6</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Đạt KH</a:t>
                      </a:r>
                      <a:endParaRPr lang="en-US" sz="18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4051799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hội</a:t>
            </a:r>
            <a:endParaRPr kumimoji="0" lang="en-US" sz="3600" b="1" i="0" u="none" strike="noStrike" kern="1200" cap="none" spc="0" normalizeH="0" baseline="0" noProof="0">
              <a:ln>
                <a:noFill/>
              </a:ln>
              <a:solidFill>
                <a:srgbClr val="040206"/>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0627" y="1071265"/>
            <a:ext cx="11519265" cy="5647700"/>
          </a:xfrm>
          <a:prstGeom prst="rect">
            <a:avLst/>
          </a:prstGeom>
          <a:noFill/>
        </p:spPr>
        <p:txBody>
          <a:bodyPr wrap="square" rtlCol="0">
            <a:spAutoFit/>
          </a:bodyPr>
          <a:lstStyle/>
          <a:p>
            <a:pPr lvl="1" indent="-457200" algn="just">
              <a:spcBef>
                <a:spcPts val="600"/>
              </a:spcBef>
              <a:buFont typeface="Wingdings" pitchFamily="2" charset="2"/>
              <a:buChar char="Ø"/>
              <a:defRPr/>
            </a:pPr>
            <a:r>
              <a:rPr lang="vi-VN" sz="2800" b="1" i="1">
                <a:latin typeface="Times New Roman" pitchFamily="18" charset="0"/>
                <a:cs typeface="Times New Roman" pitchFamily="18" charset="0"/>
              </a:rPr>
              <a:t>Về Y tế: </a:t>
            </a:r>
          </a:p>
          <a:p>
            <a:pPr marL="0" lvl="1" algn="just">
              <a:spcBef>
                <a:spcPts val="600"/>
              </a:spcBef>
              <a:defRPr/>
            </a:pPr>
            <a:r>
              <a:rPr lang="vi-VN" sz="2800" b="1" i="1" spc="-10">
                <a:solidFill>
                  <a:prstClr val="black"/>
                </a:solidFill>
                <a:latin typeface="Times New Roman" pitchFamily="18" charset="0"/>
                <a:ea typeface="Times New Roman" panose="02020603050405020304" pitchFamily="18" charset="0"/>
                <a:cs typeface="Times New Roman" pitchFamily="18" charset="0"/>
              </a:rPr>
              <a:t>	- </a:t>
            </a:r>
            <a:r>
              <a:rPr lang="nl-NL" sz="2800" spc="-10">
                <a:solidFill>
                  <a:prstClr val="black"/>
                </a:solidFill>
                <a:latin typeface="Times New Roman" pitchFamily="18" charset="0"/>
                <a:ea typeface="Times New Roman" panose="02020603050405020304" pitchFamily="18" charset="0"/>
                <a:cs typeface="Times New Roman" pitchFamily="18" charset="0"/>
              </a:rPr>
              <a:t>Công tác phòng, chống dịch bệnh Covid-19 và các dịch bệnh nguy hiểm ở người triển khai hiệu quả. Tiếp tục triển khai tiêm chủng vắc xin Covid-19 đảm bảo an toàn, hiệu quả</a:t>
            </a:r>
            <a:r>
              <a:rPr lang="vi-VN" sz="2800" spc="-10">
                <a:solidFill>
                  <a:prstClr val="black"/>
                </a:solidFill>
                <a:latin typeface="Times New Roman" pitchFamily="18" charset="0"/>
                <a:ea typeface="Times New Roman" panose="02020603050405020304" pitchFamily="18" charset="0"/>
                <a:cs typeface="Times New Roman" pitchFamily="18" charset="0"/>
              </a:rPr>
              <a:t>. Kết quả tiêm vắc xin phòng Covid-19 đến tháng 10/2022 như sau:</a:t>
            </a:r>
          </a:p>
          <a:p>
            <a:pPr marL="0" lvl="1" algn="just">
              <a:spcBef>
                <a:spcPts val="600"/>
              </a:spcBef>
              <a:defRPr/>
            </a:pPr>
            <a:endParaRPr lang="vi-VN" sz="2800" spc="-10">
              <a:solidFill>
                <a:prstClr val="black"/>
              </a:solidFill>
              <a:latin typeface="Times New Roman" pitchFamily="18" charset="0"/>
              <a:ea typeface="Times New Roman" panose="02020603050405020304" pitchFamily="18" charset="0"/>
              <a:cs typeface="Times New Roman" pitchFamily="18" charset="0"/>
            </a:endParaRPr>
          </a:p>
          <a:p>
            <a:pPr marL="0" lvl="1" algn="just">
              <a:spcBef>
                <a:spcPts val="600"/>
              </a:spcBef>
              <a:defRPr/>
            </a:pPr>
            <a:endParaRPr lang="vi-VN" sz="2800" spc="-10">
              <a:solidFill>
                <a:prstClr val="black"/>
              </a:solidFill>
              <a:latin typeface="Times New Roman" pitchFamily="18" charset="0"/>
              <a:ea typeface="Times New Roman" panose="02020603050405020304" pitchFamily="18" charset="0"/>
              <a:cs typeface="Times New Roman" pitchFamily="18" charset="0"/>
            </a:endParaRPr>
          </a:p>
          <a:p>
            <a:pPr marL="0" lvl="1" algn="just">
              <a:spcBef>
                <a:spcPts val="600"/>
              </a:spcBef>
              <a:defRPr/>
            </a:pPr>
            <a:r>
              <a:rPr lang="vi-VN" sz="2800" spc="-10">
                <a:solidFill>
                  <a:prstClr val="black"/>
                </a:solidFill>
                <a:latin typeface="Times New Roman" pitchFamily="18" charset="0"/>
                <a:ea typeface="Times New Roman" panose="02020603050405020304" pitchFamily="18" charset="0"/>
                <a:cs typeface="Times New Roman" pitchFamily="18" charset="0"/>
              </a:rPr>
              <a:t>			</a:t>
            </a:r>
          </a:p>
          <a:p>
            <a:pPr marL="0" lvl="1" algn="just">
              <a:spcBef>
                <a:spcPts val="600"/>
              </a:spcBef>
              <a:defRPr/>
            </a:pPr>
            <a:r>
              <a:rPr lang="vi-VN" sz="2800" spc="-10">
                <a:solidFill>
                  <a:prstClr val="black"/>
                </a:solidFill>
                <a:latin typeface="Times New Roman" pitchFamily="18" charset="0"/>
                <a:ea typeface="Times New Roman" panose="02020603050405020304" pitchFamily="18" charset="0"/>
                <a:cs typeface="Times New Roman" pitchFamily="18" charset="0"/>
              </a:rPr>
              <a:t>	- C</a:t>
            </a:r>
            <a:r>
              <a:rPr lang="nl-NL" sz="2800" spc="-10">
                <a:solidFill>
                  <a:prstClr val="black"/>
                </a:solidFill>
                <a:latin typeface="Times New Roman" pitchFamily="18" charset="0"/>
                <a:ea typeface="Times New Roman" panose="02020603050405020304" pitchFamily="18" charset="0"/>
                <a:cs typeface="Times New Roman" pitchFamily="18" charset="0"/>
              </a:rPr>
              <a:t>ông tác y tế dự phòng, khám chữa bệnh, chăm sóc sức khỏe nhân dân, tiếp tục được quan tâm. Duy trì thường xuyên hoạt động truyền thông về đảm bảo vệ sinh an toàn thực phẩm và giám sát các nguy cơ ô nhiễm thực phẩm trong cộng đồng</a:t>
            </a:r>
            <a:endParaRPr lang="en-US" sz="2800" spc="-10">
              <a:solidFill>
                <a:prstClr val="black"/>
              </a:solidFill>
              <a:latin typeface="Times New Roman" pitchFamily="18" charset="0"/>
              <a:ea typeface="Times New Roman" panose="02020603050405020304" pitchFamily="18" charset="0"/>
              <a:cs typeface="Times New Roman" pitchFamily="18" charset="0"/>
            </a:endParaRPr>
          </a:p>
        </p:txBody>
      </p:sp>
      <p:graphicFrame>
        <p:nvGraphicFramePr>
          <p:cNvPr id="2" name="Table 3">
            <a:extLst>
              <a:ext uri="{FF2B5EF4-FFF2-40B4-BE49-F238E27FC236}">
                <a16:creationId xmlns:a16="http://schemas.microsoft.com/office/drawing/2014/main" id="{03FA2D92-F783-CCB5-17B0-57B4E7C122CF}"/>
              </a:ext>
            </a:extLst>
          </p:cNvPr>
          <p:cNvGraphicFramePr>
            <a:graphicFrameLocks noGrp="1"/>
          </p:cNvGraphicFramePr>
          <p:nvPr>
            <p:extLst>
              <p:ext uri="{D42A27DB-BD31-4B8C-83A1-F6EECF244321}">
                <p14:modId xmlns:p14="http://schemas.microsoft.com/office/powerpoint/2010/main" val="335623474"/>
              </p:ext>
            </p:extLst>
          </p:nvPr>
        </p:nvGraphicFramePr>
        <p:xfrm>
          <a:off x="2857495" y="3018815"/>
          <a:ext cx="7704245" cy="1478280"/>
        </p:xfrm>
        <a:graphic>
          <a:graphicData uri="http://schemas.openxmlformats.org/drawingml/2006/table">
            <a:tbl>
              <a:tblPr firstRow="1" bandRow="1">
                <a:tableStyleId>{5C22544A-7EE6-4342-B048-85BDC9FD1C3A}</a:tableStyleId>
              </a:tblPr>
              <a:tblGrid>
                <a:gridCol w="2212310">
                  <a:extLst>
                    <a:ext uri="{9D8B030D-6E8A-4147-A177-3AD203B41FA5}">
                      <a16:colId xmlns:a16="http://schemas.microsoft.com/office/drawing/2014/main" val="2158229588"/>
                    </a:ext>
                  </a:extLst>
                </a:gridCol>
                <a:gridCol w="944226">
                  <a:extLst>
                    <a:ext uri="{9D8B030D-6E8A-4147-A177-3AD203B41FA5}">
                      <a16:colId xmlns:a16="http://schemas.microsoft.com/office/drawing/2014/main" val="2801342187"/>
                    </a:ext>
                  </a:extLst>
                </a:gridCol>
                <a:gridCol w="1048106">
                  <a:extLst>
                    <a:ext uri="{9D8B030D-6E8A-4147-A177-3AD203B41FA5}">
                      <a16:colId xmlns:a16="http://schemas.microsoft.com/office/drawing/2014/main" val="881668340"/>
                    </a:ext>
                  </a:extLst>
                </a:gridCol>
                <a:gridCol w="1878920">
                  <a:extLst>
                    <a:ext uri="{9D8B030D-6E8A-4147-A177-3AD203B41FA5}">
                      <a16:colId xmlns:a16="http://schemas.microsoft.com/office/drawing/2014/main" val="425908429"/>
                    </a:ext>
                  </a:extLst>
                </a:gridCol>
                <a:gridCol w="1620683">
                  <a:extLst>
                    <a:ext uri="{9D8B030D-6E8A-4147-A177-3AD203B41FA5}">
                      <a16:colId xmlns:a16="http://schemas.microsoft.com/office/drawing/2014/main" val="4145726368"/>
                    </a:ext>
                  </a:extLst>
                </a:gridCol>
              </a:tblGrid>
              <a:tr h="0">
                <a:tc>
                  <a:txBody>
                    <a:bodyPr/>
                    <a:lstStyle/>
                    <a:p>
                      <a:r>
                        <a:rPr lang="vi-VN">
                          <a:solidFill>
                            <a:schemeClr val="tx1"/>
                          </a:solidFill>
                          <a:latin typeface="+mj-lt"/>
                        </a:rPr>
                        <a:t>Đối tượng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a:solidFill>
                            <a:schemeClr val="tx1"/>
                          </a:solidFill>
                          <a:latin typeface="+mj-lt"/>
                        </a:rPr>
                        <a:t>Mũi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a:solidFill>
                            <a:schemeClr val="tx1"/>
                          </a:solidFill>
                          <a:latin typeface="+mj-lt"/>
                        </a:rPr>
                        <a:t>Mũi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vi-VN">
                          <a:solidFill>
                            <a:schemeClr val="tx1"/>
                          </a:solidFill>
                          <a:latin typeface="+mj-lt"/>
                        </a:rPr>
                        <a:t>Nhắc lại mũi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solidFill>
                            <a:schemeClr val="tx1"/>
                          </a:solidFill>
                          <a:latin typeface="+mj-lt"/>
                        </a:rPr>
                        <a:t>Nhắc lại mũi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4268351"/>
                  </a:ext>
                </a:extLst>
              </a:tr>
              <a:tr h="370840">
                <a:tc>
                  <a:txBody>
                    <a:bodyPr/>
                    <a:lstStyle/>
                    <a:p>
                      <a:r>
                        <a:rPr lang="vi-VN">
                          <a:solidFill>
                            <a:schemeClr val="tx1"/>
                          </a:solidFill>
                          <a:latin typeface="+mj-lt"/>
                        </a:rPr>
                        <a:t>Từ 18 tuổi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a:solidFill>
                            <a:schemeClr val="tx1"/>
                          </a:solidFill>
                          <a:latin typeface="+mj-lt"/>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a:solidFill>
                            <a:schemeClr val="tx1"/>
                          </a:solidFill>
                          <a:latin typeface="+mj-lt"/>
                        </a:rPr>
                        <a:t>97,5%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a:solidFill>
                            <a:schemeClr val="tx1"/>
                          </a:solidFill>
                          <a:latin typeface="+mj-lt"/>
                        </a:rPr>
                        <a:t>59,7%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a:solidFill>
                            <a:schemeClr val="tx1"/>
                          </a:solidFill>
                          <a:latin typeface="+mj-lt"/>
                        </a:rPr>
                        <a:t>72,8%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1576132"/>
                  </a:ext>
                </a:extLst>
              </a:tr>
              <a:tr h="370840">
                <a:tc>
                  <a:txBody>
                    <a:bodyPr/>
                    <a:lstStyle/>
                    <a:p>
                      <a:r>
                        <a:rPr lang="vi-VN">
                          <a:solidFill>
                            <a:schemeClr val="tx1"/>
                          </a:solidFill>
                          <a:latin typeface="+mj-lt"/>
                        </a:rPr>
                        <a:t>Từ 12 – 17 tuổi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a:solidFill>
                            <a:schemeClr val="tx1"/>
                          </a:solidFill>
                          <a:latin typeface="+mj-lt"/>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a:solidFill>
                            <a:schemeClr val="tx1"/>
                          </a:solidFill>
                          <a:latin typeface="+mj-lt"/>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a:solidFill>
                            <a:schemeClr val="tx1"/>
                          </a:solidFill>
                          <a:latin typeface="+mj-lt"/>
                        </a:rPr>
                        <a:t>55,8%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vi-VN">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7923429"/>
                  </a:ext>
                </a:extLst>
              </a:tr>
              <a:tr h="370840">
                <a:tc>
                  <a:txBody>
                    <a:bodyPr/>
                    <a:lstStyle/>
                    <a:p>
                      <a:r>
                        <a:rPr lang="vi-VN">
                          <a:solidFill>
                            <a:schemeClr val="tx1"/>
                          </a:solidFill>
                          <a:latin typeface="+mj-lt"/>
                        </a:rPr>
                        <a:t>Từ 5 – 11 tuổi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a:solidFill>
                            <a:schemeClr val="tx1"/>
                          </a:solidFill>
                          <a:latin typeface="+mj-lt"/>
                        </a:rPr>
                        <a:t>88,4%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a:solidFill>
                            <a:schemeClr val="tx1"/>
                          </a:solidFill>
                          <a:latin typeface="+mj-lt"/>
                        </a:rPr>
                        <a:t>59,1%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vi-VN">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vi-VN">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6875805"/>
                  </a:ext>
                </a:extLst>
              </a:tr>
            </a:tbl>
          </a:graphicData>
        </a:graphic>
      </p:graphicFrame>
    </p:spTree>
    <p:extLst>
      <p:ext uri="{BB962C8B-B14F-4D97-AF65-F5344CB8AC3E}">
        <p14:creationId xmlns:p14="http://schemas.microsoft.com/office/powerpoint/2010/main" val="3433287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48588"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tt</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a:ln>
                <a:noFill/>
              </a:ln>
              <a:solidFill>
                <a:srgbClr val="040206"/>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0267" y="1661934"/>
            <a:ext cx="11258006" cy="3770263"/>
          </a:xfrm>
          <a:prstGeom prst="rect">
            <a:avLst/>
          </a:prstGeom>
          <a:noFill/>
        </p:spPr>
        <p:txBody>
          <a:bodyPr wrap="square" rtlCol="0">
            <a:spAutoFit/>
          </a:bodyPr>
          <a:lstStyle/>
          <a:p>
            <a:pPr lvl="1" indent="-457200" algn="just">
              <a:spcBef>
                <a:spcPts val="600"/>
              </a:spcBef>
              <a:buFont typeface="Wingdings" pitchFamily="2" charset="2"/>
              <a:buChar char="Ø"/>
              <a:defRPr/>
            </a:pPr>
            <a:r>
              <a:rPr lang="de-DE" sz="3200" b="1" i="1">
                <a:latin typeface="Times New Roman" pitchFamily="18" charset="0"/>
                <a:cs typeface="Times New Roman" pitchFamily="18" charset="0"/>
              </a:rPr>
              <a:t>Về an sinh xã hội</a:t>
            </a:r>
            <a:r>
              <a:rPr lang="es-ES" sz="3200" b="1" i="1">
                <a:latin typeface="Times New Roman" pitchFamily="18" charset="0"/>
                <a:cs typeface="Times New Roman" pitchFamily="18" charset="0"/>
              </a:rPr>
              <a:t>:</a:t>
            </a:r>
            <a:endParaRPr lang="vi-VN" sz="3200" b="1" i="1">
              <a:latin typeface="Times New Roman" pitchFamily="18" charset="0"/>
              <a:cs typeface="Times New Roman" pitchFamily="18" charset="0"/>
            </a:endParaRPr>
          </a:p>
          <a:p>
            <a:pPr marL="0" lvl="1" algn="just">
              <a:spcBef>
                <a:spcPts val="600"/>
              </a:spcBef>
              <a:defRPr/>
            </a:pPr>
            <a:r>
              <a:rPr lang="vi-VN" sz="3200" b="1" i="1" spc="-10">
                <a:solidFill>
                  <a:prstClr val="black"/>
                </a:solidFill>
                <a:latin typeface="Times New Roman" pitchFamily="18" charset="0"/>
                <a:ea typeface="Times New Roman" panose="02020603050405020304" pitchFamily="18" charset="0"/>
                <a:cs typeface="Times New Roman" pitchFamily="18" charset="0"/>
              </a:rPr>
              <a:t>	+ </a:t>
            </a:r>
            <a:r>
              <a:rPr lang="vi-VN" sz="3200" spc="-10">
                <a:solidFill>
                  <a:prstClr val="black"/>
                </a:solidFill>
                <a:latin typeface="Times New Roman" pitchFamily="18" charset="0"/>
                <a:ea typeface="Times New Roman" panose="02020603050405020304" pitchFamily="18" charset="0"/>
                <a:cs typeface="Times New Roman" pitchFamily="18" charset="0"/>
              </a:rPr>
              <a:t>Công tác an sinh xã hội, chăm lo đời sống cho các đối tượng chính sách tiếp tục được thực hiện</a:t>
            </a:r>
            <a:r>
              <a:rPr lang="en-US" sz="3200" spc="-10">
                <a:solidFill>
                  <a:prstClr val="black"/>
                </a:solidFill>
                <a:latin typeface="Times New Roman" pitchFamily="18" charset="0"/>
                <a:ea typeface="Times New Roman" panose="02020603050405020304" pitchFamily="18" charset="0"/>
                <a:cs typeface="Times New Roman" pitchFamily="18" charset="0"/>
              </a:rPr>
              <a:t>.</a:t>
            </a:r>
          </a:p>
          <a:p>
            <a:pPr marL="0" lvl="1" algn="just">
              <a:spcBef>
                <a:spcPts val="600"/>
              </a:spcBef>
              <a:defRPr/>
            </a:pPr>
            <a:r>
              <a:rPr lang="en-US" sz="3200" spc="-10">
                <a:solidFill>
                  <a:prstClr val="black"/>
                </a:solidFill>
                <a:latin typeface="Times New Roman" pitchFamily="18" charset="0"/>
                <a:ea typeface="Times New Roman" panose="02020603050405020304" pitchFamily="18" charset="0"/>
                <a:cs typeface="Times New Roman" pitchFamily="18" charset="0"/>
              </a:rPr>
              <a:t>	+ Công tác đào tạo nghề, giải quyết việc làm được đẩy mạnh. Đến nay có 703 lao động được xuất cảnh</a:t>
            </a:r>
            <a:r>
              <a:rPr lang="vi-VN" sz="3200" spc="-10">
                <a:solidFill>
                  <a:prstClr val="black"/>
                </a:solidFill>
                <a:latin typeface="Times New Roman" pitchFamily="18" charset="0"/>
                <a:ea typeface="Times New Roman" panose="02020603050405020304" pitchFamily="18" charset="0"/>
                <a:cs typeface="Times New Roman" pitchFamily="18" charset="0"/>
              </a:rPr>
              <a:t>, trong đó chủ yếu là thị trường Nhật bản với </a:t>
            </a:r>
            <a:r>
              <a:rPr lang="en-US" sz="3200" spc="-10">
                <a:solidFill>
                  <a:prstClr val="black"/>
                </a:solidFill>
                <a:latin typeface="Times New Roman" pitchFamily="18" charset="0"/>
                <a:ea typeface="Times New Roman" panose="02020603050405020304" pitchFamily="18" charset="0"/>
                <a:cs typeface="Times New Roman" pitchFamily="18" charset="0"/>
              </a:rPr>
              <a:t>665 người.</a:t>
            </a:r>
          </a:p>
          <a:p>
            <a:pPr marL="0" lvl="1" algn="just">
              <a:spcBef>
                <a:spcPts val="600"/>
              </a:spcBef>
              <a:defRPr/>
            </a:pPr>
            <a:r>
              <a:rPr lang="en-US" sz="3200" spc="-10">
                <a:solidFill>
                  <a:prstClr val="black"/>
                </a:solidFill>
                <a:latin typeface="Times New Roman" pitchFamily="18" charset="0"/>
                <a:ea typeface="Times New Roman" panose="02020603050405020304" pitchFamily="18" charset="0"/>
                <a:cs typeface="Times New Roman" pitchFamily="18" charset="0"/>
              </a:rPr>
              <a:t>	+ </a:t>
            </a:r>
            <a:r>
              <a:rPr lang="it-IT" sz="3200" spc="-10">
                <a:solidFill>
                  <a:prstClr val="black"/>
                </a:solidFill>
                <a:latin typeface="Times New Roman" pitchFamily="18" charset="0"/>
                <a:ea typeface="Times New Roman" panose="02020603050405020304" pitchFamily="18" charset="0"/>
                <a:cs typeface="Times New Roman" pitchFamily="18" charset="0"/>
              </a:rPr>
              <a:t>Công tác bảo vệ, chăm sóc trẻ em tiếp tục được duy trì</a:t>
            </a:r>
            <a:endParaRPr lang="en-US" sz="3200" spc="-10">
              <a:solidFill>
                <a:prstClr val="black"/>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175681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48588"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tt</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a:ln>
                <a:noFill/>
              </a:ln>
              <a:solidFill>
                <a:srgbClr val="040206"/>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70267" y="1338084"/>
            <a:ext cx="11258006" cy="4755148"/>
          </a:xfrm>
          <a:prstGeom prst="rect">
            <a:avLst/>
          </a:prstGeom>
          <a:noFill/>
        </p:spPr>
        <p:txBody>
          <a:bodyPr wrap="square" rtlCol="0">
            <a:spAutoFit/>
          </a:bodyPr>
          <a:lstStyle/>
          <a:p>
            <a:pPr lvl="1" indent="-457200" algn="just">
              <a:spcBef>
                <a:spcPts val="600"/>
              </a:spcBef>
              <a:buFont typeface="Wingdings" pitchFamily="2" charset="2"/>
              <a:buChar char="Ø"/>
              <a:defRPr/>
            </a:pPr>
            <a:r>
              <a:rPr lang="vi-VN" sz="3200" b="1" i="1">
                <a:latin typeface="Times New Roman" pitchFamily="18" charset="0"/>
                <a:cs typeface="Times New Roman" pitchFamily="18" charset="0"/>
              </a:rPr>
              <a:t>Về thông tin truyền thông</a:t>
            </a:r>
            <a:r>
              <a:rPr lang="en-US" sz="3200" b="1" i="1">
                <a:latin typeface="Times New Roman" pitchFamily="18" charset="0"/>
                <a:cs typeface="Times New Roman" pitchFamily="18" charset="0"/>
              </a:rPr>
              <a:t>:</a:t>
            </a:r>
          </a:p>
          <a:p>
            <a:pPr marL="0" lvl="1" algn="just">
              <a:spcBef>
                <a:spcPts val="600"/>
              </a:spcBef>
              <a:defRPr/>
            </a:pPr>
            <a:r>
              <a:rPr lang="en-US" sz="3200" b="1" i="1" spc="-10">
                <a:solidFill>
                  <a:prstClr val="black"/>
                </a:solidFill>
                <a:latin typeface="Times New Roman" pitchFamily="18" charset="0"/>
                <a:ea typeface="Times New Roman" panose="02020603050405020304" pitchFamily="18" charset="0"/>
                <a:cs typeface="Times New Roman" pitchFamily="18" charset="0"/>
              </a:rPr>
              <a:t>	+ </a:t>
            </a:r>
            <a:r>
              <a:rPr lang="en-US" sz="3200" spc="-10">
                <a:solidFill>
                  <a:prstClr val="black"/>
                </a:solidFill>
                <a:latin typeface="Times New Roman" pitchFamily="18" charset="0"/>
                <a:ea typeface="Times New Roman" panose="02020603050405020304" pitchFamily="18" charset="0"/>
                <a:cs typeface="Times New Roman" pitchFamily="18" charset="0"/>
              </a:rPr>
              <a:t>Triển khai các hoạt động tuyên truyền Chuyển đổi số và hưởng ứng Ngày Chuyển đổi số quốc gia (10/10) với nhiều hình thức phong phú, đa dạng.</a:t>
            </a:r>
          </a:p>
          <a:p>
            <a:pPr marL="0" lvl="1" algn="just">
              <a:spcBef>
                <a:spcPts val="600"/>
              </a:spcBef>
              <a:defRPr/>
            </a:pPr>
            <a:r>
              <a:rPr lang="en-US" sz="3200" spc="-10">
                <a:solidFill>
                  <a:prstClr val="black"/>
                </a:solidFill>
                <a:latin typeface="Times New Roman" pitchFamily="18" charset="0"/>
                <a:ea typeface="Times New Roman" panose="02020603050405020304" pitchFamily="18" charset="0"/>
                <a:cs typeface="Times New Roman" pitchFamily="18" charset="0"/>
              </a:rPr>
              <a:t>	+ Đã đưa vào hoạt động Cổng thông tin Chuyển đổi số tỉnh Bình Định tại địa chỉ </a:t>
            </a:r>
            <a:r>
              <a:rPr lang="en-US" sz="3200" spc="-10">
                <a:solidFill>
                  <a:prstClr val="black"/>
                </a:solidFill>
                <a:latin typeface="Times New Roman" pitchFamily="18" charset="0"/>
                <a:ea typeface="Times New Roman" panose="02020603050405020304" pitchFamily="18" charset="0"/>
                <a:cs typeface="Times New Roman" pitchFamily="18" charset="0"/>
                <a:hlinkClick r:id="rId3"/>
              </a:rPr>
              <a:t>https://chuyendoiso.binhdinh.gov.vn</a:t>
            </a:r>
            <a:r>
              <a:rPr lang="en-US" sz="3200" spc="-10">
                <a:solidFill>
                  <a:prstClr val="black"/>
                </a:solidFill>
                <a:latin typeface="Times New Roman" pitchFamily="18" charset="0"/>
                <a:ea typeface="Times New Roman" panose="02020603050405020304" pitchFamily="18" charset="0"/>
                <a:cs typeface="Times New Roman" pitchFamily="18" charset="0"/>
              </a:rPr>
              <a:t>. Xuất bản Bản tin Thông tin và Truyền thông chuyên đề "Chuyển đổi số“.</a:t>
            </a:r>
          </a:p>
          <a:p>
            <a:pPr marL="0" lvl="1" algn="just">
              <a:spcBef>
                <a:spcPts val="600"/>
              </a:spcBef>
              <a:defRPr/>
            </a:pPr>
            <a:r>
              <a:rPr lang="en-US" sz="3200" spc="-10">
                <a:solidFill>
                  <a:prstClr val="black"/>
                </a:solidFill>
                <a:latin typeface="Times New Roman" pitchFamily="18" charset="0"/>
                <a:ea typeface="Times New Roman" panose="02020603050405020304" pitchFamily="18" charset="0"/>
                <a:cs typeface="Times New Roman" pitchFamily="18" charset="0"/>
              </a:rPr>
              <a:t>	+ Triển khai phần mềm thu thập số liệu phục vụ điều hành kinh tế - xã hội</a:t>
            </a:r>
          </a:p>
        </p:txBody>
      </p:sp>
    </p:spTree>
    <p:extLst>
      <p:ext uri="{BB962C8B-B14F-4D97-AF65-F5344CB8AC3E}">
        <p14:creationId xmlns:p14="http://schemas.microsoft.com/office/powerpoint/2010/main" val="1907256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48588"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tt</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a:ln>
                <a:noFill/>
              </a:ln>
              <a:solidFill>
                <a:srgbClr val="040206"/>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5492" y="1556692"/>
            <a:ext cx="11258006" cy="3200876"/>
          </a:xfrm>
          <a:prstGeom prst="rect">
            <a:avLst/>
          </a:prstGeom>
          <a:noFill/>
        </p:spPr>
        <p:txBody>
          <a:bodyPr wrap="square" rtlCol="0">
            <a:spAutoFit/>
          </a:bodyPr>
          <a:lstStyle/>
          <a:p>
            <a:pPr lvl="1" indent="-457200" algn="just">
              <a:spcBef>
                <a:spcPts val="600"/>
              </a:spcBef>
              <a:buFont typeface="Wingdings" pitchFamily="2" charset="2"/>
              <a:buChar char="Ø"/>
              <a:defRPr/>
            </a:pPr>
            <a:r>
              <a:rPr lang="it-IT" sz="3200" b="1" i="1">
                <a:latin typeface="Times New Roman" pitchFamily="18" charset="0"/>
                <a:cs typeface="Times New Roman" pitchFamily="18" charset="0"/>
              </a:rPr>
              <a:t>Về khoa học, công nghệ:	</a:t>
            </a:r>
          </a:p>
          <a:p>
            <a:pPr marL="0" lvl="1" algn="just">
              <a:spcBef>
                <a:spcPts val="600"/>
              </a:spcBef>
              <a:defRPr/>
            </a:pPr>
            <a:r>
              <a:rPr lang="it-IT" sz="3200" b="1" i="1" spc="-10">
                <a:solidFill>
                  <a:prstClr val="black"/>
                </a:solidFill>
                <a:latin typeface="Times New Roman" pitchFamily="18" charset="0"/>
                <a:ea typeface="Times New Roman" panose="02020603050405020304" pitchFamily="18" charset="0"/>
                <a:cs typeface="Times New Roman" pitchFamily="18" charset="0"/>
              </a:rPr>
              <a:t>	</a:t>
            </a:r>
            <a:r>
              <a:rPr lang="it-IT" sz="3200" i="1" spc="-10">
                <a:solidFill>
                  <a:prstClr val="black"/>
                </a:solidFill>
                <a:latin typeface="Times New Roman" pitchFamily="18" charset="0"/>
                <a:ea typeface="Times New Roman" panose="02020603050405020304" pitchFamily="18" charset="0"/>
                <a:cs typeface="Times New Roman" pitchFamily="18" charset="0"/>
              </a:rPr>
              <a:t>+ </a:t>
            </a:r>
            <a:r>
              <a:rPr lang="en-US" sz="3200" spc="-10">
                <a:solidFill>
                  <a:prstClr val="black"/>
                </a:solidFill>
                <a:latin typeface="Times New Roman" pitchFamily="18" charset="0"/>
                <a:ea typeface="Times New Roman" panose="02020603050405020304" pitchFamily="18" charset="0"/>
                <a:cs typeface="Times New Roman" pitchFamily="18" charset="0"/>
              </a:rPr>
              <a:t>Đã tiến hành nghiệm thu các đề tài nghiên cứu theo kế hoạch, chuẩn bị triển khai thực hiện các nhiệm vụ khoa học và công nghệ năm 2023.</a:t>
            </a:r>
          </a:p>
          <a:p>
            <a:pPr marL="0" lvl="1" algn="just">
              <a:spcBef>
                <a:spcPts val="600"/>
              </a:spcBef>
              <a:defRPr/>
            </a:pPr>
            <a:r>
              <a:rPr lang="en-US" sz="3200" spc="-10">
                <a:solidFill>
                  <a:prstClr val="black"/>
                </a:solidFill>
                <a:latin typeface="Times New Roman" pitchFamily="18" charset="0"/>
                <a:ea typeface="Times New Roman" panose="02020603050405020304" pitchFamily="18" charset="0"/>
                <a:cs typeface="Times New Roman" pitchFamily="18" charset="0"/>
              </a:rPr>
              <a:t>	+ Sử dụng một số sản phẩm khoa học phục vụ người dân, du khách tại Quảng trường Nguyễn Tất Thành</a:t>
            </a:r>
          </a:p>
        </p:txBody>
      </p:sp>
    </p:spTree>
    <p:extLst>
      <p:ext uri="{BB962C8B-B14F-4D97-AF65-F5344CB8AC3E}">
        <p14:creationId xmlns:p14="http://schemas.microsoft.com/office/powerpoint/2010/main" val="1303711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1" y="0"/>
            <a:ext cx="11780523"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chính</a:t>
            </a:r>
            <a:endParaRPr kumimoji="0" lang="en-US" sz="3600" b="1" i="0" u="none" strike="noStrike" kern="1200" cap="none" spc="0" normalizeH="0" baseline="0" noProof="0">
              <a:ln>
                <a:noFill/>
              </a:ln>
              <a:solidFill>
                <a:srgbClr val="040206"/>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3935185" y="2049135"/>
            <a:ext cx="704039" cy="584775"/>
          </a:xfrm>
          <a:prstGeom prst="rect">
            <a:avLst/>
          </a:prstGeom>
        </p:spPr>
        <p:txBody>
          <a:bodyPr wrap="none">
            <a:spAutoFit/>
          </a:bodyPr>
          <a:lstStyle/>
          <a:p>
            <a:pPr marL="514350" marR="0" lvl="1" indent="-514350" algn="just" defTabSz="914400" rtl="0" eaLnBrk="1" fontAlgn="auto" latinLnBrk="0" hangingPunct="1">
              <a:lnSpc>
                <a:spcPct val="100000"/>
              </a:lnSpc>
              <a:spcBef>
                <a:spcPts val="435"/>
              </a:spcBef>
              <a:spcAft>
                <a:spcPts val="0"/>
              </a:spcAft>
              <a:buClrTx/>
              <a:buSzPct val="100000"/>
              <a:buFont typeface="Wingdings" panose="05000000000000000000" pitchFamily="2" charset="2"/>
              <a:buChar char="Ø"/>
              <a:tabLst/>
              <a:defRPr/>
            </a:pPr>
            <a:endParaRPr kumimoji="0" lang="en-US" sz="3200" b="1" i="0" u="none" strike="noStrike" kern="0" cap="none" spc="-10" normalizeH="0" baseline="0" noProof="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1257" y="1434374"/>
            <a:ext cx="11258006" cy="5170646"/>
          </a:xfrm>
          <a:prstGeom prst="rect">
            <a:avLst/>
          </a:prstGeom>
          <a:noFill/>
        </p:spPr>
        <p:txBody>
          <a:bodyPr wrap="square" rtlCol="0">
            <a:spAutoFit/>
          </a:bodyPr>
          <a:lstStyle/>
          <a:p>
            <a:pPr lvl="1" indent="-457200" algn="just">
              <a:spcBef>
                <a:spcPts val="600"/>
              </a:spcBef>
              <a:buFont typeface="Wingdings" pitchFamily="2" charset="2"/>
              <a:buChar char="Ø"/>
              <a:defRPr/>
            </a:pPr>
            <a:r>
              <a:rPr lang="es-ES" sz="3200" b="1" i="1" err="1">
                <a:latin typeface="Times New Roman" pitchFamily="18" charset="0"/>
                <a:cs typeface="Times New Roman" pitchFamily="18" charset="0"/>
              </a:rPr>
              <a:t>Về</a:t>
            </a:r>
            <a:r>
              <a:rPr lang="es-ES" sz="3200" b="1" i="1">
                <a:latin typeface="Times New Roman" pitchFamily="18" charset="0"/>
                <a:cs typeface="Times New Roman" pitchFamily="18" charset="0"/>
              </a:rPr>
              <a:t> </a:t>
            </a:r>
            <a:r>
              <a:rPr lang="es-ES" sz="3200" b="1" i="1" err="1">
                <a:latin typeface="Times New Roman" pitchFamily="18" charset="0"/>
                <a:cs typeface="Times New Roman" pitchFamily="18" charset="0"/>
              </a:rPr>
              <a:t>xây</a:t>
            </a:r>
            <a:r>
              <a:rPr lang="es-ES" sz="3200" b="1" i="1">
                <a:latin typeface="Times New Roman" pitchFamily="18" charset="0"/>
                <a:cs typeface="Times New Roman" pitchFamily="18" charset="0"/>
              </a:rPr>
              <a:t> </a:t>
            </a:r>
            <a:r>
              <a:rPr lang="es-ES" sz="3200" b="1" i="1" err="1">
                <a:latin typeface="Times New Roman" pitchFamily="18" charset="0"/>
                <a:cs typeface="Times New Roman" pitchFamily="18" charset="0"/>
              </a:rPr>
              <a:t>dựng</a:t>
            </a:r>
            <a:r>
              <a:rPr lang="es-ES" sz="3200" b="1" i="1">
                <a:latin typeface="Times New Roman" pitchFamily="18" charset="0"/>
                <a:cs typeface="Times New Roman" pitchFamily="18" charset="0"/>
              </a:rPr>
              <a:t> </a:t>
            </a:r>
            <a:r>
              <a:rPr lang="es-ES" sz="3200" b="1" i="1" err="1">
                <a:latin typeface="Times New Roman" pitchFamily="18" charset="0"/>
                <a:cs typeface="Times New Roman" pitchFamily="18" charset="0"/>
              </a:rPr>
              <a:t>chính</a:t>
            </a:r>
            <a:r>
              <a:rPr lang="es-ES" sz="3200" b="1" i="1">
                <a:latin typeface="Times New Roman" pitchFamily="18" charset="0"/>
                <a:cs typeface="Times New Roman" pitchFamily="18" charset="0"/>
              </a:rPr>
              <a:t> quyền: </a:t>
            </a:r>
            <a:r>
              <a:rPr lang="es-ES" sz="3200" spc="-10">
                <a:solidFill>
                  <a:prstClr val="black"/>
                </a:solidFill>
                <a:latin typeface="Times New Roman" pitchFamily="18" charset="0"/>
                <a:ea typeface="Calibri" panose="020F0502020204030204" pitchFamily="34" charset="0"/>
                <a:cs typeface="Times New Roman" pitchFamily="18" charset="0"/>
              </a:rPr>
              <a:t>Tiếp tục củng cố, kiện toàn tổ chức bộ máy chính quyền các cấp; sắp xếp cơ cấu tổ chức bên trong của một số cơ quan, đơn vị theo quy định.</a:t>
            </a:r>
          </a:p>
          <a:p>
            <a:pPr lvl="1" indent="-457200" algn="just">
              <a:spcBef>
                <a:spcPts val="600"/>
              </a:spcBef>
              <a:buFont typeface="Wingdings" pitchFamily="2" charset="2"/>
              <a:buChar char="Ø"/>
              <a:defRPr/>
            </a:pPr>
            <a:r>
              <a:rPr lang="nl-NL" sz="3200" b="1" i="1" spc="-10">
                <a:solidFill>
                  <a:prstClr val="black"/>
                </a:solidFill>
                <a:latin typeface="Times New Roman" pitchFamily="18" charset="0"/>
                <a:ea typeface="Times New Roman" panose="02020603050405020304" pitchFamily="18" charset="0"/>
                <a:cs typeface="Times New Roman" pitchFamily="18" charset="0"/>
              </a:rPr>
              <a:t>Công tác thanh tra, kiểm tra</a:t>
            </a:r>
            <a:r>
              <a:rPr lang="nl-NL" sz="3200" spc="-10">
                <a:solidFill>
                  <a:prstClr val="black"/>
                </a:solidFill>
                <a:latin typeface="Times New Roman" pitchFamily="18" charset="0"/>
                <a:ea typeface="Times New Roman" panose="02020603050405020304" pitchFamily="18" charset="0"/>
                <a:cs typeface="Times New Roman" pitchFamily="18" charset="0"/>
              </a:rPr>
              <a:t> được điều chỉnh phù hợp với tình hình thực tế và chỉ đạo của các Bộ, ngành Trung ương và Thanh tra Chính phủ. Công tác tiếp dân tiếp tục được chú trọng thực hiện theo quy chế.</a:t>
            </a:r>
          </a:p>
          <a:p>
            <a:pPr lvl="1" indent="-457200" algn="just">
              <a:spcBef>
                <a:spcPts val="600"/>
              </a:spcBef>
              <a:buFont typeface="Wingdings" pitchFamily="2" charset="2"/>
              <a:buChar char="Ø"/>
              <a:defRPr/>
            </a:pPr>
            <a:r>
              <a:rPr lang="it-IT" sz="3200" b="1" i="1" spc="-10">
                <a:solidFill>
                  <a:prstClr val="black"/>
                </a:solidFill>
                <a:latin typeface="Times New Roman" pitchFamily="18" charset="0"/>
                <a:ea typeface="Times New Roman" panose="02020603050405020304" pitchFamily="18" charset="0"/>
                <a:cs typeface="Times New Roman" pitchFamily="18" charset="0"/>
              </a:rPr>
              <a:t>Tình hình TNGT: </a:t>
            </a:r>
            <a:r>
              <a:rPr lang="it-IT" sz="3200" spc="-10">
                <a:solidFill>
                  <a:prstClr val="black"/>
                </a:solidFill>
                <a:latin typeface="Times New Roman" pitchFamily="18" charset="0"/>
                <a:ea typeface="Times New Roman" panose="02020603050405020304" pitchFamily="18" charset="0"/>
                <a:cs typeface="Times New Roman" pitchFamily="18" charset="0"/>
              </a:rPr>
              <a:t>Đã xảy ra 100 vụ, làm 96 người chết, 41 người bị thương. So với cùng kỳ giảm 10 vụ, tăng 20 người chết và giảm 32 người bị thương.</a:t>
            </a:r>
            <a:endParaRPr lang="en-US" sz="3200" spc="-10">
              <a:solidFill>
                <a:prstClr val="black"/>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147778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 y="203954"/>
            <a:ext cx="11681460" cy="584775"/>
          </a:xfrm>
          <a:prstGeom prst="rect">
            <a:avLst/>
          </a:prstGeom>
        </p:spPr>
        <p:txBody>
          <a:bodyPr wrap="square">
            <a:spAutoFit/>
          </a:bodyPr>
          <a:lstStyle/>
          <a:p>
            <a:r>
              <a:rPr lang="it-IT" sz="3200" b="1" dirty="0">
                <a:latin typeface="Times New Roman" panose="02020603050405020304" pitchFamily="18" charset="0"/>
                <a:cs typeface="Times New Roman" panose="02020603050405020304" pitchFamily="18" charset="0"/>
              </a:rPr>
              <a:t>NHIỆM VỤ TRỌNG </a:t>
            </a:r>
            <a:r>
              <a:rPr lang="it-IT" sz="3200" b="1">
                <a:latin typeface="Times New Roman" panose="02020603050405020304" pitchFamily="18" charset="0"/>
                <a:cs typeface="Times New Roman" panose="02020603050405020304" pitchFamily="18" charset="0"/>
              </a:rPr>
              <a:t>TÂM CÁC THÁNG CÒN LẠI</a:t>
            </a:r>
            <a:endParaRPr lang="en-US" sz="3200" b="1" dirty="0">
              <a:solidFill>
                <a:srgbClr val="04020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27087" y="1698210"/>
            <a:ext cx="11354373" cy="4124206"/>
          </a:xfrm>
          <a:prstGeom prst="rect">
            <a:avLst/>
          </a:prstGeom>
        </p:spPr>
        <p:txBody>
          <a:bodyPr wrap="square">
            <a:spAutoFit/>
          </a:bodyPr>
          <a:lstStyle/>
          <a:p>
            <a:pPr algn="just">
              <a:spcBef>
                <a:spcPts val="600"/>
              </a:spcBef>
              <a:spcAft>
                <a:spcPts val="600"/>
              </a:spcAft>
            </a:pP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nhất</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it-IT" sz="2800" dirty="0">
                <a:latin typeface="Times New Roman" pitchFamily="18" charset="0"/>
                <a:cs typeface="Times New Roman" pitchFamily="18" charset="0"/>
              </a:rPr>
              <a:t>các sở, ngành, địa phương bám sát các </a:t>
            </a:r>
            <a:r>
              <a:rPr lang="it-IT" sz="2800" b="1" dirty="0">
                <a:latin typeface="Times New Roman" pitchFamily="18" charset="0"/>
                <a:cs typeface="Times New Roman" pitchFamily="18" charset="0"/>
              </a:rPr>
              <a:t>chỉ đạo của Chủ tịch UBND tỉnh tại văn bản số 6090/UBND-TH ngày 20/10/2022</a:t>
            </a:r>
            <a:r>
              <a:rPr lang="it-IT" sz="2800" dirty="0">
                <a:latin typeface="Times New Roman" pitchFamily="18" charset="0"/>
                <a:cs typeface="Times New Roman" pitchFamily="18" charset="0"/>
              </a:rPr>
              <a:t>, đối chiếu với </a:t>
            </a:r>
            <a:r>
              <a:rPr lang="it-IT" sz="2800" b="1" dirty="0">
                <a:latin typeface="Times New Roman" pitchFamily="18" charset="0"/>
                <a:cs typeface="Times New Roman" pitchFamily="18" charset="0"/>
              </a:rPr>
              <a:t>chỉ tiêu quý IV và cả năm đã đề ra</a:t>
            </a:r>
            <a:r>
              <a:rPr lang="it-IT" sz="2800" dirty="0">
                <a:latin typeface="Times New Roman" pitchFamily="18" charset="0"/>
                <a:cs typeface="Times New Roman" pitchFamily="18" charset="0"/>
              </a:rPr>
              <a:t>, tổ chức triển khai thực hiện đầy đủ, đúng kịch bản tăng trưởng về các chỉ tiêu, nhiệm vụ, giải pháp trọng tâm các tháng cuối năm 2022, đặc biệt phải tạo được </a:t>
            </a:r>
            <a:r>
              <a:rPr lang="it-IT" sz="2800" b="1" dirty="0">
                <a:latin typeface="Times New Roman" pitchFamily="18" charset="0"/>
                <a:cs typeface="Times New Roman" pitchFamily="18" charset="0"/>
              </a:rPr>
              <a:t>dư địa </a:t>
            </a:r>
            <a:r>
              <a:rPr lang="it-IT" sz="2800" dirty="0">
                <a:latin typeface="Times New Roman" pitchFamily="18" charset="0"/>
                <a:cs typeface="Times New Roman" pitchFamily="18" charset="0"/>
              </a:rPr>
              <a:t>cho năm 2023 và các năm tiếp theo.</a:t>
            </a:r>
          </a:p>
          <a:p>
            <a:pPr algn="just">
              <a:spcBef>
                <a:spcPts val="600"/>
              </a:spcBef>
              <a:spcAft>
                <a:spcPts val="600"/>
              </a:spcAft>
            </a:pPr>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chống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dịch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Covid</a:t>
            </a:r>
            <a:r>
              <a:rPr lang="en-US" sz="2800" b="1" i="1" dirty="0">
                <a:latin typeface="Times New Roman" pitchFamily="18" charset="0"/>
                <a:cs typeface="Times New Roman" pitchFamily="18" charset="0"/>
              </a:rPr>
              <a:t>-19</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Covid</a:t>
            </a:r>
            <a:r>
              <a:rPr lang="en-US" sz="2800" dirty="0">
                <a:latin typeface="Times New Roman" pitchFamily="18" charset="0"/>
                <a:cs typeface="Times New Roman" pitchFamily="18" charset="0"/>
              </a:rPr>
              <a:t>-19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308030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99944" y="100565"/>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600" b="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CHỈ TIÊU KINH TẾ QUÝ IV VÀ CẢ NĂM</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2022</a:t>
            </a:r>
            <a:endParaRPr kumimoji="0" lang="en-US" sz="2600" b="1" i="0" u="none" strike="noStrike" kern="1200" cap="none" spc="0" normalizeH="0" baseline="0" noProof="0" dirty="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01809034"/>
              </p:ext>
            </p:extLst>
          </p:nvPr>
        </p:nvGraphicFramePr>
        <p:xfrm>
          <a:off x="350947" y="854125"/>
          <a:ext cx="11317310" cy="5122362"/>
        </p:xfrm>
        <a:graphic>
          <a:graphicData uri="http://schemas.openxmlformats.org/drawingml/2006/table">
            <a:tbl>
              <a:tblPr firstRow="1" firstCol="1" bandRow="1">
                <a:tableStyleId>{5C22544A-7EE6-4342-B048-85BDC9FD1C3A}</a:tableStyleId>
              </a:tblPr>
              <a:tblGrid>
                <a:gridCol w="589208">
                  <a:extLst>
                    <a:ext uri="{9D8B030D-6E8A-4147-A177-3AD203B41FA5}">
                      <a16:colId xmlns:a16="http://schemas.microsoft.com/office/drawing/2014/main" val="20000"/>
                    </a:ext>
                  </a:extLst>
                </a:gridCol>
                <a:gridCol w="3181082">
                  <a:extLst>
                    <a:ext uri="{9D8B030D-6E8A-4147-A177-3AD203B41FA5}">
                      <a16:colId xmlns:a16="http://schemas.microsoft.com/office/drawing/2014/main" val="20001"/>
                    </a:ext>
                  </a:extLst>
                </a:gridCol>
                <a:gridCol w="981534">
                  <a:extLst>
                    <a:ext uri="{9D8B030D-6E8A-4147-A177-3AD203B41FA5}">
                      <a16:colId xmlns:a16="http://schemas.microsoft.com/office/drawing/2014/main" val="20002"/>
                    </a:ext>
                  </a:extLst>
                </a:gridCol>
                <a:gridCol w="988934">
                  <a:extLst>
                    <a:ext uri="{9D8B030D-6E8A-4147-A177-3AD203B41FA5}">
                      <a16:colId xmlns:a16="http://schemas.microsoft.com/office/drawing/2014/main" val="20003"/>
                    </a:ext>
                  </a:extLst>
                </a:gridCol>
                <a:gridCol w="1107583">
                  <a:extLst>
                    <a:ext uri="{9D8B030D-6E8A-4147-A177-3AD203B41FA5}">
                      <a16:colId xmlns:a16="http://schemas.microsoft.com/office/drawing/2014/main" val="20004"/>
                    </a:ext>
                  </a:extLst>
                </a:gridCol>
                <a:gridCol w="1146219">
                  <a:extLst>
                    <a:ext uri="{9D8B030D-6E8A-4147-A177-3AD203B41FA5}">
                      <a16:colId xmlns:a16="http://schemas.microsoft.com/office/drawing/2014/main" val="20005"/>
                    </a:ext>
                  </a:extLst>
                </a:gridCol>
                <a:gridCol w="1171978">
                  <a:extLst>
                    <a:ext uri="{9D8B030D-6E8A-4147-A177-3AD203B41FA5}">
                      <a16:colId xmlns:a16="http://schemas.microsoft.com/office/drawing/2014/main" val="20006"/>
                    </a:ext>
                  </a:extLst>
                </a:gridCol>
                <a:gridCol w="1081825">
                  <a:extLst>
                    <a:ext uri="{9D8B030D-6E8A-4147-A177-3AD203B41FA5}">
                      <a16:colId xmlns:a16="http://schemas.microsoft.com/office/drawing/2014/main" val="20007"/>
                    </a:ext>
                  </a:extLst>
                </a:gridCol>
                <a:gridCol w="1068947">
                  <a:extLst>
                    <a:ext uri="{9D8B030D-6E8A-4147-A177-3AD203B41FA5}">
                      <a16:colId xmlns:a16="http://schemas.microsoft.com/office/drawing/2014/main" val="20008"/>
                    </a:ext>
                  </a:extLst>
                </a:gridCol>
              </a:tblGrid>
              <a:tr h="608966">
                <a:tc>
                  <a:txBody>
                    <a:bodyPr/>
                    <a:lstStyle/>
                    <a:p>
                      <a:pPr algn="ctr">
                        <a:spcAft>
                          <a:spcPts val="0"/>
                        </a:spcAft>
                      </a:pPr>
                      <a:r>
                        <a:rPr lang="vi-VN" sz="1800" dirty="0">
                          <a:solidFill>
                            <a:schemeClr val="tx1"/>
                          </a:solidFill>
                          <a:effectLst/>
                          <a:latin typeface="+mj-lt"/>
                        </a:rPr>
                        <a:t>STT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Chỉ tiêu</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Đơn vị tính</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KH năm 2022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TH 9 tháng 2022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200"/>
                        </a:spcBef>
                        <a:spcAft>
                          <a:spcPts val="0"/>
                        </a:spcAft>
                      </a:pPr>
                      <a:r>
                        <a:rPr lang="en-US" sz="1800" dirty="0">
                          <a:solidFill>
                            <a:schemeClr val="tx1"/>
                          </a:solidFill>
                          <a:effectLst/>
                          <a:latin typeface="Times New Roman" pitchFamily="18" charset="0"/>
                          <a:cs typeface="Times New Roman" pitchFamily="18" charset="0"/>
                        </a:rPr>
                        <a:t>TH 10 </a:t>
                      </a:r>
                      <a:r>
                        <a:rPr lang="en-US" sz="1800" dirty="0" err="1">
                          <a:solidFill>
                            <a:schemeClr val="tx1"/>
                          </a:solidFill>
                          <a:effectLst/>
                          <a:latin typeface="Times New Roman" pitchFamily="18" charset="0"/>
                          <a:cs typeface="Times New Roman" pitchFamily="18" charset="0"/>
                        </a:rPr>
                        <a:t>tháng</a:t>
                      </a:r>
                      <a:r>
                        <a:rPr lang="en-US" sz="1800" dirty="0">
                          <a:solidFill>
                            <a:schemeClr val="tx1"/>
                          </a:solidFill>
                          <a:effectLst/>
                          <a:latin typeface="Times New Roman" pitchFamily="18" charset="0"/>
                          <a:cs typeface="Times New Roman" pitchFamily="18" charset="0"/>
                        </a:rPr>
                        <a:t> 2022</a:t>
                      </a:r>
                      <a:endParaRPr lang="en-US" sz="1800" dirty="0">
                        <a:solidFill>
                          <a:schemeClr val="tx1"/>
                        </a:solidFill>
                        <a:effectLst/>
                        <a:latin typeface="Times New Roman" pitchFamily="18" charset="0"/>
                        <a:ea typeface="Times New Roman"/>
                        <a:cs typeface="Times New Roman" pitchFamily="18" charset="0"/>
                      </a:endParaRPr>
                    </a:p>
                  </a:txBody>
                  <a:tcPr marL="49824" marR="49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200"/>
                        </a:spcBef>
                        <a:spcAft>
                          <a:spcPts val="0"/>
                        </a:spcAft>
                      </a:pPr>
                      <a:r>
                        <a:rPr lang="vi-VN" sz="1800" dirty="0">
                          <a:solidFill>
                            <a:schemeClr val="tx1"/>
                          </a:solidFill>
                          <a:effectLst/>
                          <a:latin typeface="+mj-lt"/>
                        </a:rPr>
                        <a:t>Ước Quý IV 2022</a:t>
                      </a:r>
                      <a:endParaRPr lang="en-US" sz="1800" dirty="0">
                        <a:solidFill>
                          <a:schemeClr val="tx1"/>
                        </a:solidFill>
                        <a:effectLst/>
                        <a:latin typeface="+mj-lt"/>
                        <a:ea typeface="Times New Roman"/>
                      </a:endParaRPr>
                    </a:p>
                  </a:txBody>
                  <a:tcPr marL="49824" marR="49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Ước TH 2022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Ước TH 2022 so với KH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483">
                <a:tc>
                  <a:txBody>
                    <a:bodyPr/>
                    <a:lstStyle/>
                    <a:p>
                      <a:pPr algn="ctr">
                        <a:spcAft>
                          <a:spcPts val="0"/>
                        </a:spcAft>
                      </a:pPr>
                      <a:r>
                        <a:rPr lang="vi-VN" sz="1800">
                          <a:solidFill>
                            <a:schemeClr val="tx1"/>
                          </a:solidFill>
                          <a:effectLst/>
                          <a:latin typeface="+mj-lt"/>
                        </a:rPr>
                        <a:t>1</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Tốc độ tăng GRDP</a:t>
                      </a:r>
                      <a:endParaRPr lang="en-US" sz="18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6,0-6,5</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8,92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5,7</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8</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Vượt KH</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2241">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a:solidFill>
                            <a:schemeClr val="tx1"/>
                          </a:solidFill>
                          <a:effectLst/>
                          <a:latin typeface="+mj-lt"/>
                        </a:rPr>
                        <a:t>Trong đó:</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 </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5731">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dirty="0">
                          <a:solidFill>
                            <a:schemeClr val="tx1"/>
                          </a:solidFill>
                          <a:effectLst/>
                          <a:latin typeface="+mj-lt"/>
                        </a:rPr>
                        <a:t>- Nông, lâm, thuỷ sản</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3,2-3,4</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3,04</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3,74</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3,2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5731">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a:solidFill>
                            <a:schemeClr val="tx1"/>
                          </a:solidFill>
                          <a:effectLst/>
                          <a:latin typeface="+mj-lt"/>
                        </a:rPr>
                        <a:t>- Công nghiệp và xây dựng</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9,3-9,7</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8,88</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7,96</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8,6</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52241">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i="1">
                          <a:solidFill>
                            <a:schemeClr val="tx1"/>
                          </a:solidFill>
                          <a:effectLst/>
                          <a:latin typeface="+mj-lt"/>
                        </a:rPr>
                        <a:t>     + Công nghiệp</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dirty="0">
                          <a:solidFill>
                            <a:schemeClr val="tx1"/>
                          </a:solidFill>
                          <a:effectLst/>
                          <a:latin typeface="+mj-lt"/>
                        </a:rPr>
                        <a:t>10-10,4</a:t>
                      </a:r>
                      <a:endParaRPr lang="en-US" sz="1800" i="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dirty="0">
                          <a:solidFill>
                            <a:schemeClr val="tx1"/>
                          </a:solidFill>
                          <a:effectLst/>
                          <a:latin typeface="+mj-lt"/>
                        </a:rPr>
                        <a:t>9,96</a:t>
                      </a:r>
                      <a:endParaRPr lang="en-US" sz="1800" i="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i="1">
                          <a:solidFill>
                            <a:schemeClr val="tx1"/>
                          </a:solidFill>
                          <a:effectLst/>
                          <a:latin typeface="+mj-lt"/>
                        </a:rPr>
                        <a:t>-</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8,25</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9,5</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52241">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dirty="0">
                          <a:solidFill>
                            <a:schemeClr val="tx1"/>
                          </a:solidFill>
                          <a:effectLst/>
                          <a:latin typeface="+mj-lt"/>
                        </a:rPr>
                        <a:t>- Dịch vụ</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5,0-5,8</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13,43</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7,56</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10,9</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8596">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dirty="0">
                          <a:solidFill>
                            <a:schemeClr val="tx1"/>
                          </a:solidFill>
                          <a:effectLst/>
                          <a:latin typeface="+mj-lt"/>
                        </a:rPr>
                        <a:t>- Thuế sản phẩm trừ trợ </a:t>
                      </a:r>
                      <a:r>
                        <a:rPr lang="vi-VN" sz="1800" baseline="0">
                          <a:solidFill>
                            <a:schemeClr val="tx1"/>
                          </a:solidFill>
                          <a:effectLst/>
                          <a:latin typeface="Times New Roman" pitchFamily="18" charset="0"/>
                        </a:rPr>
                        <a:t>cấp </a:t>
                      </a:r>
                      <a:r>
                        <a:rPr lang="en-US" sz="1800" baseline="0">
                          <a:solidFill>
                            <a:schemeClr val="tx1"/>
                          </a:solidFill>
                          <a:effectLst/>
                          <a:latin typeface="Times New Roman" pitchFamily="18" charset="0"/>
                        </a:rPr>
                        <a:t>SP</a:t>
                      </a:r>
                      <a:endParaRPr lang="en-US" sz="1800" baseline="0" dirty="0">
                        <a:solidFill>
                          <a:schemeClr val="tx1"/>
                        </a:solidFill>
                        <a:effectLst/>
                        <a:latin typeface="Times New Roman" pitchFamily="18" charset="0"/>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8,94</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solidFill>
                            <a:schemeClr val="tx1"/>
                          </a:solidFill>
                          <a:effectLst/>
                          <a:latin typeface="+mj-lt"/>
                        </a:rPr>
                        <a: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9,16</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9</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04483">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a:solidFill>
                            <a:schemeClr val="tx1"/>
                          </a:solidFill>
                          <a:effectLst/>
                          <a:latin typeface="+mj-lt"/>
                        </a:rPr>
                        <a:t>- GRDP bình quân đầu người</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baseline="0">
                          <a:solidFill>
                            <a:schemeClr val="tx1"/>
                          </a:solidFill>
                          <a:effectLst/>
                          <a:latin typeface="Times New Roman" pitchFamily="18" charset="0"/>
                        </a:rPr>
                        <a:t>Tr</a:t>
                      </a:r>
                      <a:r>
                        <a:rPr lang="en-US" sz="1800" baseline="0">
                          <a:solidFill>
                            <a:schemeClr val="tx1"/>
                          </a:solidFill>
                          <a:effectLst/>
                          <a:latin typeface="Times New Roman" pitchFamily="18" charset="0"/>
                        </a:rPr>
                        <a:t>. </a:t>
                      </a:r>
                      <a:r>
                        <a:rPr lang="en-US" sz="1800" kern="1200" baseline="0">
                          <a:solidFill>
                            <a:schemeClr val="tx1"/>
                          </a:solidFill>
                          <a:effectLst/>
                          <a:latin typeface="Times New Roman" pitchFamily="18" charset="0"/>
                          <a:ea typeface="+mn-ea"/>
                          <a:cs typeface="+mn-cs"/>
                        </a:rPr>
                        <a:t>đồng</a:t>
                      </a:r>
                      <a:endParaRPr lang="en-US" sz="1800" kern="1200" baseline="0" dirty="0">
                        <a:solidFill>
                          <a:schemeClr val="tx1"/>
                        </a:solidFill>
                        <a:effectLst/>
                        <a:latin typeface="Times New Roman" pitchFamily="18" charset="0"/>
                        <a:ea typeface="+mn-ea"/>
                        <a:cs typeface="+mn-cs"/>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66,34</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69,27</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5731">
                <a:tc>
                  <a:txBody>
                    <a:bodyPr/>
                    <a:lstStyle/>
                    <a:p>
                      <a:pPr algn="ctr">
                        <a:spcAft>
                          <a:spcPts val="0"/>
                        </a:spcAft>
                      </a:pPr>
                      <a:r>
                        <a:rPr lang="vi-VN" sz="1800">
                          <a:solidFill>
                            <a:schemeClr val="tx1"/>
                          </a:solidFill>
                          <a:effectLst/>
                          <a:latin typeface="+mj-lt"/>
                        </a:rPr>
                        <a:t>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Chỉ số sản xuất CN (IIP)</a:t>
                      </a:r>
                      <a:endParaRPr lang="en-US" sz="18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6,5-7,0</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7,09</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7,0</a:t>
                      </a:r>
                      <a:r>
                        <a:rPr lang="en-US" sz="1800">
                          <a:solidFill>
                            <a:schemeClr val="tx1"/>
                          </a:solidFill>
                          <a:effectLst/>
                          <a:latin typeface="+mj-lt"/>
                        </a:rPr>
                        <a:t>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7 - 7,2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Vượt KH</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5731">
                <a:tc>
                  <a:txBody>
                    <a:bodyPr/>
                    <a:lstStyle/>
                    <a:p>
                      <a:pPr algn="ctr">
                        <a:spcAft>
                          <a:spcPts val="0"/>
                        </a:spcAft>
                      </a:pPr>
                      <a:r>
                        <a:rPr lang="vi-VN" sz="1800">
                          <a:solidFill>
                            <a:schemeClr val="tx1"/>
                          </a:solidFill>
                          <a:effectLst/>
                          <a:latin typeface="+mj-lt"/>
                        </a:rPr>
                        <a:t>3</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Kim ngạch xuất khẩu </a:t>
                      </a:r>
                      <a:endParaRPr lang="en-US" sz="18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Tr</a:t>
                      </a:r>
                      <a:r>
                        <a:rPr lang="en-US" sz="1800">
                          <a:solidFill>
                            <a:schemeClr val="tx1"/>
                          </a:solidFill>
                          <a:effectLst/>
                          <a:latin typeface="+mj-lt"/>
                        </a:rPr>
                        <a:t>.</a:t>
                      </a:r>
                      <a:r>
                        <a:rPr lang="vi-VN" sz="1800">
                          <a:solidFill>
                            <a:schemeClr val="tx1"/>
                          </a:solidFill>
                          <a:effectLst/>
                          <a:latin typeface="+mj-lt"/>
                        </a:rPr>
                        <a:t> USD</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1.350</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1.263,6</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vi-VN" sz="1800" kern="1200" baseline="0" dirty="0">
                          <a:solidFill>
                            <a:schemeClr val="tx1"/>
                          </a:solidFill>
                          <a:effectLst/>
                          <a:latin typeface="Times New Roman" pitchFamily="18" charset="0"/>
                          <a:ea typeface="+mn-ea"/>
                          <a:cs typeface="+mn-cs"/>
                        </a:rPr>
                        <a:t>1.</a:t>
                      </a:r>
                      <a:r>
                        <a:rPr lang="en-US" sz="1800" kern="1200" baseline="0" dirty="0">
                          <a:solidFill>
                            <a:schemeClr val="tx1"/>
                          </a:solidFill>
                          <a:effectLst/>
                          <a:latin typeface="Times New Roman" pitchFamily="18" charset="0"/>
                          <a:ea typeface="+mn-ea"/>
                          <a:cs typeface="+mn-cs"/>
                        </a:rPr>
                        <a:t>332,3</a:t>
                      </a: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236,4</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1.500</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111,1%</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5731">
                <a:tc>
                  <a:txBody>
                    <a:bodyPr/>
                    <a:lstStyle/>
                    <a:p>
                      <a:pPr algn="ctr">
                        <a:spcAft>
                          <a:spcPts val="0"/>
                        </a:spcAft>
                      </a:pPr>
                      <a:r>
                        <a:rPr lang="vi-VN" sz="1800">
                          <a:solidFill>
                            <a:schemeClr val="tx1"/>
                          </a:solidFill>
                          <a:effectLst/>
                          <a:latin typeface="+mj-lt"/>
                        </a:rPr>
                        <a:t>4</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a:solidFill>
                            <a:schemeClr val="tx1"/>
                          </a:solidFill>
                          <a:effectLst/>
                          <a:latin typeface="+mj-lt"/>
                        </a:rPr>
                        <a:t>Tổng thu ngân sách</a:t>
                      </a:r>
                      <a:endParaRPr lang="en-US" sz="1800" b="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Tỷ đồng</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12.202</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12.195</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n-US" sz="1800" kern="1200" baseline="0" dirty="0">
                          <a:solidFill>
                            <a:schemeClr val="tx1"/>
                          </a:solidFill>
                          <a:effectLst/>
                          <a:latin typeface="Times New Roman" pitchFamily="18" charset="0"/>
                          <a:ea typeface="+mn-ea"/>
                          <a:cs typeface="+mn-cs"/>
                        </a:rPr>
                        <a:t>13.240</a:t>
                      </a: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4.255</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16.450</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134,81%</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5731">
                <a:tc>
                  <a:txBody>
                    <a:bodyPr/>
                    <a:lstStyle/>
                    <a:p>
                      <a:pPr algn="ctr">
                        <a:spcAft>
                          <a:spcPts val="0"/>
                        </a:spcAft>
                      </a:pPr>
                      <a:r>
                        <a:rPr lang="vi-VN" sz="1800">
                          <a:solidFill>
                            <a:schemeClr val="tx1"/>
                          </a:solidFill>
                          <a:effectLst/>
                          <a:latin typeface="+mj-lt"/>
                        </a:rPr>
                        <a:t> </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i="1">
                          <a:solidFill>
                            <a:schemeClr val="tx1"/>
                          </a:solidFill>
                          <a:effectLst/>
                          <a:latin typeface="+mj-lt"/>
                        </a:rPr>
                        <a:t>Trong đó: Thu nội địa</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Tỷ đồng</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11.135</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11.455</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baseline="0" dirty="0">
                          <a:solidFill>
                            <a:schemeClr val="tx1"/>
                          </a:solidFill>
                          <a:effectLst/>
                          <a:latin typeface="Times New Roman" pitchFamily="18" charset="0"/>
                        </a:rPr>
                        <a:t>1</a:t>
                      </a:r>
                      <a:r>
                        <a:rPr lang="en-US" sz="1800" i="1" baseline="0" dirty="0">
                          <a:solidFill>
                            <a:schemeClr val="tx1"/>
                          </a:solidFill>
                          <a:effectLst/>
                          <a:latin typeface="Times New Roman" pitchFamily="18" charset="0"/>
                        </a:rPr>
                        <a:t>2.002</a:t>
                      </a:r>
                      <a:endParaRPr lang="en-US" sz="1800" i="1" baseline="0" dirty="0">
                        <a:solidFill>
                          <a:schemeClr val="tx1"/>
                        </a:solidFill>
                        <a:effectLst/>
                        <a:latin typeface="Times New Roman" pitchFamily="18" charset="0"/>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a:solidFill>
                            <a:schemeClr val="tx1"/>
                          </a:solidFill>
                          <a:effectLst/>
                          <a:latin typeface="+mj-lt"/>
                        </a:rPr>
                        <a:t>4.025</a:t>
                      </a:r>
                      <a:endParaRPr lang="en-US" sz="1800" i="1">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dirty="0">
                          <a:solidFill>
                            <a:schemeClr val="tx1"/>
                          </a:solidFill>
                          <a:effectLst/>
                          <a:latin typeface="+mj-lt"/>
                        </a:rPr>
                        <a:t>15.480</a:t>
                      </a:r>
                      <a:endParaRPr lang="en-US" sz="1800" i="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i="1" dirty="0">
                          <a:solidFill>
                            <a:schemeClr val="tx1"/>
                          </a:solidFill>
                          <a:effectLst/>
                          <a:latin typeface="+mj-lt"/>
                        </a:rPr>
                        <a:t>139,02%</a:t>
                      </a:r>
                      <a:endParaRPr lang="en-US" sz="1800" i="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531461">
                <a:tc>
                  <a:txBody>
                    <a:bodyPr/>
                    <a:lstStyle/>
                    <a:p>
                      <a:pPr algn="ctr">
                        <a:spcAft>
                          <a:spcPts val="0"/>
                        </a:spcAft>
                      </a:pPr>
                      <a:r>
                        <a:rPr lang="vi-VN" sz="1800">
                          <a:solidFill>
                            <a:schemeClr val="tx1"/>
                          </a:solidFill>
                          <a:effectLst/>
                          <a:latin typeface="+mj-lt"/>
                        </a:rPr>
                        <a:t>5</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1800" b="1" dirty="0">
                          <a:solidFill>
                            <a:schemeClr val="tx1"/>
                          </a:solidFill>
                          <a:effectLst/>
                          <a:latin typeface="+mj-lt"/>
                        </a:rPr>
                        <a:t>Tốc độ tăng Tổng vốn đầu tư phát triển toàn xã hội</a:t>
                      </a:r>
                      <a:endParaRPr lang="en-US" sz="1800" b="1"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10,7</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dirty="0">
                          <a:solidFill>
                            <a:schemeClr val="tx1"/>
                          </a:solidFill>
                          <a:effectLst/>
                          <a:latin typeface="+mj-lt"/>
                        </a:rPr>
                        <a:t>-</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9,5</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a:solidFill>
                            <a:schemeClr val="tx1"/>
                          </a:solidFill>
                          <a:effectLst/>
                          <a:latin typeface="+mj-lt"/>
                        </a:rPr>
                        <a:t>10</a:t>
                      </a:r>
                      <a:endParaRPr lang="en-US" sz="180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1800" dirty="0">
                          <a:solidFill>
                            <a:schemeClr val="tx1"/>
                          </a:solidFill>
                          <a:effectLst/>
                          <a:latin typeface="+mj-lt"/>
                        </a:rPr>
                        <a:t>100%</a:t>
                      </a:r>
                      <a:endParaRPr lang="en-US" sz="1800" dirty="0">
                        <a:solidFill>
                          <a:schemeClr val="tx1"/>
                        </a:solidFill>
                        <a:effectLst/>
                        <a:latin typeface="+mj-lt"/>
                        <a:ea typeface="Times New Roman"/>
                      </a:endParaRPr>
                    </a:p>
                  </a:txBody>
                  <a:tcPr marL="49824" marR="498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509663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251460" y="189647"/>
            <a:ext cx="11681460" cy="477054"/>
          </a:xfrm>
          <a:prstGeom prst="rect">
            <a:avLst/>
          </a:prstGeom>
        </p:spPr>
        <p:txBody>
          <a:bodyPr wrap="square">
            <a:spAutoFit/>
          </a:bodyPr>
          <a:lstStyle/>
          <a:p>
            <a:pPr lvl="0">
              <a:defRPr/>
            </a:pP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KH</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2023, 2024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2025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GĐ</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2021-2025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7%) </a:t>
            </a:r>
            <a:r>
              <a:rPr lang="en-US" sz="2500" b="1" baseline="30000"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1" baseline="30000" dirty="0">
              <a:solidFill>
                <a:srgbClr val="040206"/>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4432365"/>
              </p:ext>
            </p:extLst>
          </p:nvPr>
        </p:nvGraphicFramePr>
        <p:xfrm>
          <a:off x="251460" y="986589"/>
          <a:ext cx="11470826" cy="5085381"/>
        </p:xfrm>
        <a:graphic>
          <a:graphicData uri="http://schemas.openxmlformats.org/drawingml/2006/table">
            <a:tbl>
              <a:tblPr firstRow="1" firstCol="1">
                <a:tableStyleId>{D7AC3CCA-C797-4891-BE02-D94E43425B78}</a:tableStyleId>
              </a:tblPr>
              <a:tblGrid>
                <a:gridCol w="567690">
                  <a:extLst>
                    <a:ext uri="{9D8B030D-6E8A-4147-A177-3AD203B41FA5}">
                      <a16:colId xmlns:a16="http://schemas.microsoft.com/office/drawing/2014/main" val="20000"/>
                    </a:ext>
                  </a:extLst>
                </a:gridCol>
                <a:gridCol w="3016250">
                  <a:extLst>
                    <a:ext uri="{9D8B030D-6E8A-4147-A177-3AD203B41FA5}">
                      <a16:colId xmlns:a16="http://schemas.microsoft.com/office/drawing/2014/main" val="20001"/>
                    </a:ext>
                  </a:extLst>
                </a:gridCol>
                <a:gridCol w="1083733">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931334">
                  <a:extLst>
                    <a:ext uri="{9D8B030D-6E8A-4147-A177-3AD203B41FA5}">
                      <a16:colId xmlns:a16="http://schemas.microsoft.com/office/drawing/2014/main" val="20005"/>
                    </a:ext>
                  </a:extLst>
                </a:gridCol>
                <a:gridCol w="585258">
                  <a:extLst>
                    <a:ext uri="{9D8B030D-6E8A-4147-A177-3AD203B41FA5}">
                      <a16:colId xmlns:a16="http://schemas.microsoft.com/office/drawing/2014/main" val="20006"/>
                    </a:ext>
                  </a:extLst>
                </a:gridCol>
                <a:gridCol w="171450">
                  <a:extLst>
                    <a:ext uri="{9D8B030D-6E8A-4147-A177-3AD203B41FA5}">
                      <a16:colId xmlns:a16="http://schemas.microsoft.com/office/drawing/2014/main" val="20007"/>
                    </a:ext>
                  </a:extLst>
                </a:gridCol>
                <a:gridCol w="496358">
                  <a:extLst>
                    <a:ext uri="{9D8B030D-6E8A-4147-A177-3AD203B41FA5}">
                      <a16:colId xmlns:a16="http://schemas.microsoft.com/office/drawing/2014/main" val="20008"/>
                    </a:ext>
                  </a:extLst>
                </a:gridCol>
                <a:gridCol w="627592">
                  <a:extLst>
                    <a:ext uri="{9D8B030D-6E8A-4147-A177-3AD203B41FA5}">
                      <a16:colId xmlns:a16="http://schemas.microsoft.com/office/drawing/2014/main" val="20009"/>
                    </a:ext>
                  </a:extLst>
                </a:gridCol>
                <a:gridCol w="171450">
                  <a:extLst>
                    <a:ext uri="{9D8B030D-6E8A-4147-A177-3AD203B41FA5}">
                      <a16:colId xmlns:a16="http://schemas.microsoft.com/office/drawing/2014/main" val="20010"/>
                    </a:ext>
                  </a:extLst>
                </a:gridCol>
                <a:gridCol w="420158">
                  <a:extLst>
                    <a:ext uri="{9D8B030D-6E8A-4147-A177-3AD203B41FA5}">
                      <a16:colId xmlns:a16="http://schemas.microsoft.com/office/drawing/2014/main" val="20011"/>
                    </a:ext>
                  </a:extLst>
                </a:gridCol>
                <a:gridCol w="589492">
                  <a:extLst>
                    <a:ext uri="{9D8B030D-6E8A-4147-A177-3AD203B41FA5}">
                      <a16:colId xmlns:a16="http://schemas.microsoft.com/office/drawing/2014/main" val="20012"/>
                    </a:ext>
                  </a:extLst>
                </a:gridCol>
                <a:gridCol w="95250">
                  <a:extLst>
                    <a:ext uri="{9D8B030D-6E8A-4147-A177-3AD203B41FA5}">
                      <a16:colId xmlns:a16="http://schemas.microsoft.com/office/drawing/2014/main" val="20013"/>
                    </a:ext>
                  </a:extLst>
                </a:gridCol>
                <a:gridCol w="530411">
                  <a:extLst>
                    <a:ext uri="{9D8B030D-6E8A-4147-A177-3AD203B41FA5}">
                      <a16:colId xmlns:a16="http://schemas.microsoft.com/office/drawing/2014/main" val="20014"/>
                    </a:ext>
                  </a:extLst>
                </a:gridCol>
              </a:tblGrid>
              <a:tr h="677233">
                <a:tc>
                  <a:txBody>
                    <a:bodyPr/>
                    <a:lstStyle/>
                    <a:p>
                      <a:pPr algn="ctr" fontAlgn="ctr"/>
                      <a:r>
                        <a:rPr lang="en-US" sz="1400" b="1" u="none" strike="noStrike" dirty="0" err="1">
                          <a:effectLst/>
                          <a:latin typeface="Times New Roman" panose="02020603050405020304" pitchFamily="18" charset="0"/>
                          <a:cs typeface="Times New Roman" panose="02020603050405020304" pitchFamily="18" charset="0"/>
                        </a:rPr>
                        <a:t>STT</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Chỉ tiêu</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vi-VN" sz="1400" b="1" u="none" strike="noStrike">
                          <a:effectLst/>
                          <a:latin typeface="Times New Roman" panose="02020603050405020304" pitchFamily="18" charset="0"/>
                          <a:cs typeface="Times New Roman" panose="02020603050405020304" pitchFamily="18" charset="0"/>
                        </a:rPr>
                        <a:t>Đơn vị tính</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KH 2021-2025</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Thực hiện 2021</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Ước TH cả năm 2022</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gridSpan="3">
                  <a:txBody>
                    <a:bodyPr/>
                    <a:lstStyle/>
                    <a:p>
                      <a:pPr algn="ctr" fontAlgn="ctr"/>
                      <a:r>
                        <a:rPr lang="vi-VN" sz="1400" b="1" u="none" strike="noStrike">
                          <a:effectLst/>
                          <a:latin typeface="Times New Roman" panose="02020603050405020304" pitchFamily="18" charset="0"/>
                          <a:cs typeface="Times New Roman" panose="02020603050405020304" pitchFamily="18" charset="0"/>
                        </a:rPr>
                        <a:t>Kế hoạch năm 2023</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vi-VN" sz="1400" b="1" u="none" strike="noStrike">
                          <a:effectLst/>
                          <a:latin typeface="Times New Roman" panose="02020603050405020304" pitchFamily="18" charset="0"/>
                          <a:cs typeface="Times New Roman" panose="02020603050405020304" pitchFamily="18" charset="0"/>
                        </a:rPr>
                        <a:t>Kế hoạch năm 2024</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vi-VN" sz="1400" b="1" u="none" strike="noStrike" dirty="0">
                          <a:effectLst/>
                          <a:latin typeface="Times New Roman" panose="02020603050405020304" pitchFamily="18" charset="0"/>
                          <a:cs typeface="Times New Roman" panose="02020603050405020304" pitchFamily="18" charset="0"/>
                        </a:rPr>
                        <a:t>Kế hoạch năm 2025</a:t>
                      </a:r>
                      <a:endParaRPr lang="vi-VN" sz="1400" b="1" i="0" u="none" strike="noStrike" dirty="0">
                        <a:solidFill>
                          <a:srgbClr val="000000"/>
                        </a:solidFill>
                        <a:effectLst/>
                        <a:latin typeface="Times New Roman" pitchFamily="18" charset="0"/>
                        <a:cs typeface="Times New Roman" pitchFamily="18" charset="0"/>
                      </a:endParaRPr>
                    </a:p>
                  </a:txBody>
                  <a:tcPr marL="8852" marR="8852" marT="8852"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5129">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vi-VN" sz="1400" b="1" u="none" strike="noStrike">
                          <a:effectLst/>
                          <a:latin typeface="Times New Roman" panose="02020603050405020304" pitchFamily="18" charset="0"/>
                          <a:cs typeface="Times New Roman" panose="02020603050405020304" pitchFamily="18" charset="0"/>
                        </a:rPr>
                        <a:t>Tốc độ tăng GRDP</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7 - 7,5</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4,43</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108,0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107,0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107,5</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107,5</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107,7</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107,6</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107,8</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vi-VN" sz="1400" u="none" strike="noStrike">
                          <a:effectLst/>
                          <a:latin typeface="Times New Roman" panose="02020603050405020304" pitchFamily="18" charset="0"/>
                          <a:cs typeface="Times New Roman" panose="02020603050405020304" pitchFamily="18" charset="0"/>
                        </a:rPr>
                        <a:t>Trong đó:</a:t>
                      </a:r>
                      <a:endParaRPr lang="vi-VN"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Nông, lâm, thuỷ sản</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3,2 - 3,6</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3,06</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103,2</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103,0</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103,2</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103,3</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103,4</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103,3</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103,4</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Công nghiệp và xây dựng</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9,5 - 10,2</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7,86</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108,6</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109,0</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109,5</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110,8</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111,1</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110,8</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111,1</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6092">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 Công nghiệp</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9,43</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109,5</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109,5</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109,7</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110,9</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110,9</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110,9</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111,0</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 Xây dựng</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4,9</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106,8</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108,0</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109,1</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110,6</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111,3</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110,6</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111,5</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Dịch</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vụ</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7,1 - 7,5</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2,67</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110,9</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107,9</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108,7</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107,0</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107,3</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107,0</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107,3</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Thuế sản phẩm trừ trợ cấp sản phẩm</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10 - 10,5</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6,44</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109,0</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109,0</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109,0</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112,8</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112,8</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112,8</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112,8</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vi-VN" sz="1400" u="none" strike="noStrike">
                          <a:effectLst/>
                          <a:latin typeface="Times New Roman" panose="02020603050405020304" pitchFamily="18" charset="0"/>
                          <a:cs typeface="Times New Roman" panose="02020603050405020304" pitchFamily="18" charset="0"/>
                        </a:rPr>
                        <a:t>- GRDP bình quân đầu người</a:t>
                      </a:r>
                      <a:endParaRPr lang="vi-VN"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vi-VN" sz="1400" u="none" strike="noStrike" dirty="0">
                          <a:effectLst/>
                          <a:latin typeface="Times New Roman" panose="02020603050405020304" pitchFamily="18" charset="0"/>
                          <a:cs typeface="Times New Roman" panose="02020603050405020304" pitchFamily="18" charset="0"/>
                        </a:rPr>
                        <a:t>Trđ</a:t>
                      </a:r>
                      <a:endParaRPr lang="vi-VN" sz="1400" b="0" i="0" u="none" strike="noStrike" dirty="0">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3.900$</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63,22</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70,5</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74,9</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75,2</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80,1</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80,3</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85,7</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85,8</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97437">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Chỉ số sản xuất công nghiệp</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vi-VN" sz="1400" b="1" u="none" strike="noStrike">
                          <a:effectLst/>
                          <a:latin typeface="Times New Roman" panose="02020603050405020304" pitchFamily="18" charset="0"/>
                          <a:cs typeface="Times New Roman" panose="02020603050405020304" pitchFamily="18" charset="0"/>
                        </a:rPr>
                        <a:t>8%/năm</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6,56</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7,2</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7,5</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7,7</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8,7</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9,0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8,7</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9,0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81538">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Kim ngạch xuất khẩu </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Triệu USD</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vi-VN" sz="1400" b="1" u="none" strike="noStrike">
                          <a:effectLst/>
                          <a:latin typeface="Times New Roman" panose="02020603050405020304" pitchFamily="18" charset="0"/>
                          <a:cs typeface="Times New Roman" panose="02020603050405020304" pitchFamily="18" charset="0"/>
                        </a:rPr>
                        <a:t>5năm 6000</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1.332,6</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1.500,0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gridSpan="3">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1.550,0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3">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1.600,0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3">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1.650,0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49744">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vi-VN" sz="1400" b="1" u="none" strike="noStrike">
                          <a:effectLst/>
                          <a:latin typeface="Times New Roman" panose="02020603050405020304" pitchFamily="18" charset="0"/>
                          <a:cs typeface="Times New Roman" panose="02020603050405020304" pitchFamily="18" charset="0"/>
                        </a:rPr>
                        <a:t>Tổng thu ngân sách trên địa bàn</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vi-VN" sz="1400" b="1" u="none" strike="noStrike">
                          <a:effectLst/>
                          <a:latin typeface="Times New Roman" panose="02020603050405020304" pitchFamily="18" charset="0"/>
                          <a:cs typeface="Times New Roman" panose="02020603050405020304" pitchFamily="18" charset="0"/>
                        </a:rPr>
                        <a:t>Tỷ đồng</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16.000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14.561</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16.450,0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gridSpan="3">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17.500</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tc>
                <a:tc hMerge="1">
                  <a:txBody>
                    <a:bodyPr/>
                    <a:lstStyle/>
                    <a:p>
                      <a:endParaRPr lang="en-US"/>
                    </a:p>
                  </a:txBody>
                  <a:tcPr/>
                </a:tc>
                <a:tc hMerge="1">
                  <a:txBody>
                    <a:bodyPr/>
                    <a:lstStyle/>
                    <a:p>
                      <a:endParaRPr lang="en-US"/>
                    </a:p>
                  </a:txBody>
                  <a:tcPr/>
                </a:tc>
                <a:tc gridSpan="3">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18.700</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tc>
                <a:tc hMerge="1">
                  <a:txBody>
                    <a:bodyPr/>
                    <a:lstStyle/>
                    <a:p>
                      <a:endParaRPr lang="en-US"/>
                    </a:p>
                  </a:txBody>
                  <a:tcPr/>
                </a:tc>
                <a:tc hMerge="1">
                  <a:txBody>
                    <a:bodyPr/>
                    <a:lstStyle/>
                    <a:p>
                      <a:endParaRPr lang="en-US"/>
                    </a:p>
                  </a:txBody>
                  <a:tcPr/>
                </a:tc>
                <a:tc gridSpan="3">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20.000</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2" name="TextBox 1"/>
          <p:cNvSpPr txBox="1"/>
          <p:nvPr/>
        </p:nvSpPr>
        <p:spPr>
          <a:xfrm>
            <a:off x="657225" y="6264273"/>
            <a:ext cx="10772775" cy="292388"/>
          </a:xfrm>
          <a:prstGeom prst="rect">
            <a:avLst/>
          </a:prstGeom>
          <a:noFill/>
        </p:spPr>
        <p:txBody>
          <a:bodyPr wrap="square" rtlCol="0">
            <a:spAutoFit/>
          </a:bodyPr>
          <a:lstStyle/>
          <a:p>
            <a:r>
              <a:rPr lang="en-US" sz="1300" dirty="0" err="1">
                <a:solidFill>
                  <a:srgbClr val="FF0000"/>
                </a:solidFill>
                <a:latin typeface="Times New Roman" pitchFamily="18" charset="0"/>
                <a:cs typeface="Times New Roman" pitchFamily="18" charset="0"/>
              </a:rPr>
              <a:t>Ghi</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chú</a:t>
            </a:r>
            <a:r>
              <a:rPr lang="en-US" sz="1300" dirty="0">
                <a:solidFill>
                  <a:srgbClr val="FF0000"/>
                </a:solidFill>
                <a:latin typeface="Times New Roman" pitchFamily="18" charset="0"/>
                <a:cs typeface="Times New Roman" pitchFamily="18" charset="0"/>
              </a:rPr>
              <a:t>: (*) </a:t>
            </a:r>
            <a:r>
              <a:rPr lang="en-US" sz="1300" dirty="0" err="1">
                <a:solidFill>
                  <a:srgbClr val="FF0000"/>
                </a:solidFill>
                <a:latin typeface="Times New Roman" pitchFamily="18" charset="0"/>
                <a:cs typeface="Times New Roman" pitchFamily="18" charset="0"/>
              </a:rPr>
              <a:t>trong</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đó</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NLTS</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tăng</a:t>
            </a:r>
            <a:r>
              <a:rPr lang="en-US" sz="1300" dirty="0">
                <a:solidFill>
                  <a:srgbClr val="FF0000"/>
                </a:solidFill>
                <a:latin typeface="Times New Roman" pitchFamily="18" charset="0"/>
                <a:cs typeface="Times New Roman" pitchFamily="18" charset="0"/>
              </a:rPr>
              <a:t> 3,2%; </a:t>
            </a:r>
            <a:r>
              <a:rPr lang="en-US" sz="1300" dirty="0" err="1">
                <a:solidFill>
                  <a:srgbClr val="FF0000"/>
                </a:solidFill>
                <a:latin typeface="Times New Roman" pitchFamily="18" charset="0"/>
                <a:cs typeface="Times New Roman" pitchFamily="18" charset="0"/>
              </a:rPr>
              <a:t>CNXD</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tăng</a:t>
            </a:r>
            <a:r>
              <a:rPr lang="en-US" sz="1300" dirty="0">
                <a:solidFill>
                  <a:srgbClr val="FF0000"/>
                </a:solidFill>
                <a:latin typeface="Times New Roman" pitchFamily="18" charset="0"/>
                <a:cs typeface="Times New Roman" pitchFamily="18" charset="0"/>
              </a:rPr>
              <a:t> 9,5% (</a:t>
            </a:r>
            <a:r>
              <a:rPr lang="en-US" sz="1300" dirty="0" err="1">
                <a:solidFill>
                  <a:srgbClr val="FF0000"/>
                </a:solidFill>
                <a:latin typeface="Times New Roman" pitchFamily="18" charset="0"/>
                <a:cs typeface="Times New Roman" pitchFamily="18" charset="0"/>
              </a:rPr>
              <a:t>CN</a:t>
            </a:r>
            <a:r>
              <a:rPr lang="en-US" sz="1300" dirty="0">
                <a:solidFill>
                  <a:srgbClr val="FF0000"/>
                </a:solidFill>
                <a:latin typeface="Times New Roman" pitchFamily="18" charset="0"/>
                <a:cs typeface="Times New Roman" pitchFamily="18" charset="0"/>
              </a:rPr>
              <a:t>: 10,1%, XD: 8,5%); DV </a:t>
            </a:r>
            <a:r>
              <a:rPr lang="en-US" sz="1300" dirty="0" err="1">
                <a:solidFill>
                  <a:srgbClr val="FF0000"/>
                </a:solidFill>
                <a:latin typeface="Times New Roman" pitchFamily="18" charset="0"/>
                <a:cs typeface="Times New Roman" pitchFamily="18" charset="0"/>
              </a:rPr>
              <a:t>tăng</a:t>
            </a:r>
            <a:r>
              <a:rPr lang="en-US" sz="1300" dirty="0">
                <a:solidFill>
                  <a:srgbClr val="FF0000"/>
                </a:solidFill>
                <a:latin typeface="Times New Roman" pitchFamily="18" charset="0"/>
                <a:cs typeface="Times New Roman" pitchFamily="18" charset="0"/>
              </a:rPr>
              <a:t> 7,2%, </a:t>
            </a:r>
            <a:r>
              <a:rPr lang="en-US" sz="1300" dirty="0" err="1">
                <a:solidFill>
                  <a:srgbClr val="FF0000"/>
                </a:solidFill>
                <a:latin typeface="Times New Roman" pitchFamily="18" charset="0"/>
                <a:cs typeface="Times New Roman" pitchFamily="18" charset="0"/>
              </a:rPr>
              <a:t>Thuế</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sp</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trừ</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trợ</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cấp</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sp</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tăng</a:t>
            </a:r>
            <a:r>
              <a:rPr lang="en-US" sz="1300" dirty="0">
                <a:solidFill>
                  <a:srgbClr val="FF0000"/>
                </a:solidFill>
                <a:latin typeface="Times New Roman" pitchFamily="18" charset="0"/>
                <a:cs typeface="Times New Roman" pitchFamily="18" charset="0"/>
              </a:rPr>
              <a:t> 10%</a:t>
            </a:r>
          </a:p>
        </p:txBody>
      </p:sp>
    </p:spTree>
    <p:extLst>
      <p:ext uri="{BB962C8B-B14F-4D97-AF65-F5344CB8AC3E}">
        <p14:creationId xmlns:p14="http://schemas.microsoft.com/office/powerpoint/2010/main" val="135906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251460" y="189647"/>
            <a:ext cx="11681460" cy="477054"/>
          </a:xfrm>
          <a:prstGeom prst="rect">
            <a:avLst/>
          </a:prstGeom>
        </p:spPr>
        <p:txBody>
          <a:bodyPr wrap="square">
            <a:spAutoFit/>
          </a:bodyPr>
          <a:lstStyle/>
          <a:p>
            <a:pPr lvl="0">
              <a:defRPr/>
            </a:pP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KH</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2023, 2024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2025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GĐ</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2021-2025 </a:t>
            </a:r>
            <a:r>
              <a:rPr lang="en-US" sz="2500" b="1" dirty="0" err="1">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500" b="1"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 7,5%) </a:t>
            </a:r>
            <a:r>
              <a:rPr lang="en-US" sz="2500" b="1" baseline="30000" dirty="0">
                <a:solidFill>
                  <a:srgbClr val="040206"/>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500" b="1" baseline="30000" dirty="0">
              <a:solidFill>
                <a:srgbClr val="040206"/>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77593966"/>
              </p:ext>
            </p:extLst>
          </p:nvPr>
        </p:nvGraphicFramePr>
        <p:xfrm>
          <a:off x="251460" y="986589"/>
          <a:ext cx="11470826" cy="5085381"/>
        </p:xfrm>
        <a:graphic>
          <a:graphicData uri="http://schemas.openxmlformats.org/drawingml/2006/table">
            <a:tbl>
              <a:tblPr firstRow="1" firstCol="1">
                <a:tableStyleId>{D7AC3CCA-C797-4891-BE02-D94E43425B78}</a:tableStyleId>
              </a:tblPr>
              <a:tblGrid>
                <a:gridCol w="567690">
                  <a:extLst>
                    <a:ext uri="{9D8B030D-6E8A-4147-A177-3AD203B41FA5}">
                      <a16:colId xmlns:a16="http://schemas.microsoft.com/office/drawing/2014/main" val="20000"/>
                    </a:ext>
                  </a:extLst>
                </a:gridCol>
                <a:gridCol w="3016250">
                  <a:extLst>
                    <a:ext uri="{9D8B030D-6E8A-4147-A177-3AD203B41FA5}">
                      <a16:colId xmlns:a16="http://schemas.microsoft.com/office/drawing/2014/main" val="20001"/>
                    </a:ext>
                  </a:extLst>
                </a:gridCol>
                <a:gridCol w="1083733">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931334">
                  <a:extLst>
                    <a:ext uri="{9D8B030D-6E8A-4147-A177-3AD203B41FA5}">
                      <a16:colId xmlns:a16="http://schemas.microsoft.com/office/drawing/2014/main" val="20005"/>
                    </a:ext>
                  </a:extLst>
                </a:gridCol>
                <a:gridCol w="585258">
                  <a:extLst>
                    <a:ext uri="{9D8B030D-6E8A-4147-A177-3AD203B41FA5}">
                      <a16:colId xmlns:a16="http://schemas.microsoft.com/office/drawing/2014/main" val="20006"/>
                    </a:ext>
                  </a:extLst>
                </a:gridCol>
                <a:gridCol w="171450">
                  <a:extLst>
                    <a:ext uri="{9D8B030D-6E8A-4147-A177-3AD203B41FA5}">
                      <a16:colId xmlns:a16="http://schemas.microsoft.com/office/drawing/2014/main" val="20007"/>
                    </a:ext>
                  </a:extLst>
                </a:gridCol>
                <a:gridCol w="496358">
                  <a:extLst>
                    <a:ext uri="{9D8B030D-6E8A-4147-A177-3AD203B41FA5}">
                      <a16:colId xmlns:a16="http://schemas.microsoft.com/office/drawing/2014/main" val="20008"/>
                    </a:ext>
                  </a:extLst>
                </a:gridCol>
                <a:gridCol w="627592">
                  <a:extLst>
                    <a:ext uri="{9D8B030D-6E8A-4147-A177-3AD203B41FA5}">
                      <a16:colId xmlns:a16="http://schemas.microsoft.com/office/drawing/2014/main" val="20009"/>
                    </a:ext>
                  </a:extLst>
                </a:gridCol>
                <a:gridCol w="171450">
                  <a:extLst>
                    <a:ext uri="{9D8B030D-6E8A-4147-A177-3AD203B41FA5}">
                      <a16:colId xmlns:a16="http://schemas.microsoft.com/office/drawing/2014/main" val="20010"/>
                    </a:ext>
                  </a:extLst>
                </a:gridCol>
                <a:gridCol w="420158">
                  <a:extLst>
                    <a:ext uri="{9D8B030D-6E8A-4147-A177-3AD203B41FA5}">
                      <a16:colId xmlns:a16="http://schemas.microsoft.com/office/drawing/2014/main" val="20011"/>
                    </a:ext>
                  </a:extLst>
                </a:gridCol>
                <a:gridCol w="589492">
                  <a:extLst>
                    <a:ext uri="{9D8B030D-6E8A-4147-A177-3AD203B41FA5}">
                      <a16:colId xmlns:a16="http://schemas.microsoft.com/office/drawing/2014/main" val="20012"/>
                    </a:ext>
                  </a:extLst>
                </a:gridCol>
                <a:gridCol w="95250">
                  <a:extLst>
                    <a:ext uri="{9D8B030D-6E8A-4147-A177-3AD203B41FA5}">
                      <a16:colId xmlns:a16="http://schemas.microsoft.com/office/drawing/2014/main" val="20013"/>
                    </a:ext>
                  </a:extLst>
                </a:gridCol>
                <a:gridCol w="530411">
                  <a:extLst>
                    <a:ext uri="{9D8B030D-6E8A-4147-A177-3AD203B41FA5}">
                      <a16:colId xmlns:a16="http://schemas.microsoft.com/office/drawing/2014/main" val="20014"/>
                    </a:ext>
                  </a:extLst>
                </a:gridCol>
              </a:tblGrid>
              <a:tr h="677233">
                <a:tc>
                  <a:txBody>
                    <a:bodyPr/>
                    <a:lstStyle/>
                    <a:p>
                      <a:pPr algn="ctr" fontAlgn="ctr"/>
                      <a:r>
                        <a:rPr lang="en-US" sz="1400" b="1" u="none" strike="noStrike" dirty="0" err="1">
                          <a:effectLst/>
                          <a:latin typeface="Times New Roman" panose="02020603050405020304" pitchFamily="18" charset="0"/>
                          <a:cs typeface="Times New Roman" panose="02020603050405020304" pitchFamily="18" charset="0"/>
                        </a:rPr>
                        <a:t>STT</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Chỉ tiêu</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vi-VN" sz="1400" b="1" u="none" strike="noStrike">
                          <a:effectLst/>
                          <a:latin typeface="Times New Roman" panose="02020603050405020304" pitchFamily="18" charset="0"/>
                          <a:cs typeface="Times New Roman" panose="02020603050405020304" pitchFamily="18" charset="0"/>
                        </a:rPr>
                        <a:t>Đơn vị tính</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KH 2021-2025</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Thực hiện 2021</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Ước TH cả năm 2022</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gridSpan="3">
                  <a:txBody>
                    <a:bodyPr/>
                    <a:lstStyle/>
                    <a:p>
                      <a:pPr algn="ctr" fontAlgn="ctr"/>
                      <a:r>
                        <a:rPr lang="vi-VN" sz="1400" b="1" u="none" strike="noStrike">
                          <a:effectLst/>
                          <a:latin typeface="Times New Roman" panose="02020603050405020304" pitchFamily="18" charset="0"/>
                          <a:cs typeface="Times New Roman" panose="02020603050405020304" pitchFamily="18" charset="0"/>
                        </a:rPr>
                        <a:t>Kế hoạch năm 2023</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vi-VN" sz="1400" b="1" u="none" strike="noStrike">
                          <a:effectLst/>
                          <a:latin typeface="Times New Roman" panose="02020603050405020304" pitchFamily="18" charset="0"/>
                          <a:cs typeface="Times New Roman" panose="02020603050405020304" pitchFamily="18" charset="0"/>
                        </a:rPr>
                        <a:t>Kế hoạch năm 2024</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vi-VN" sz="1400" b="1" u="none" strike="noStrike" dirty="0">
                          <a:effectLst/>
                          <a:latin typeface="Times New Roman" panose="02020603050405020304" pitchFamily="18" charset="0"/>
                          <a:cs typeface="Times New Roman" panose="02020603050405020304" pitchFamily="18" charset="0"/>
                        </a:rPr>
                        <a:t>Kế hoạch năm 2025</a:t>
                      </a:r>
                      <a:endParaRPr lang="vi-VN" sz="1400" b="1" i="0" u="none" strike="noStrike" dirty="0">
                        <a:solidFill>
                          <a:srgbClr val="000000"/>
                        </a:solidFill>
                        <a:effectLst/>
                        <a:latin typeface="Times New Roman" pitchFamily="18" charset="0"/>
                        <a:cs typeface="Times New Roman" pitchFamily="18" charset="0"/>
                      </a:endParaRPr>
                    </a:p>
                  </a:txBody>
                  <a:tcPr marL="8852" marR="8852" marT="8852"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5129">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vi-VN" sz="1400" b="1" u="none" strike="noStrike">
                          <a:effectLst/>
                          <a:latin typeface="Times New Roman" panose="02020603050405020304" pitchFamily="18" charset="0"/>
                          <a:cs typeface="Times New Roman" panose="02020603050405020304" pitchFamily="18" charset="0"/>
                        </a:rPr>
                        <a:t>Tốc độ tăng GRDP</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7 - 7,5</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4,43</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108,0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107,0</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107,5</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108,8</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109,0</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108,8</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109,1</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vi-VN" sz="1400" u="none" strike="noStrike">
                          <a:effectLst/>
                          <a:latin typeface="Times New Roman" panose="02020603050405020304" pitchFamily="18" charset="0"/>
                          <a:cs typeface="Times New Roman" panose="02020603050405020304" pitchFamily="18" charset="0"/>
                        </a:rPr>
                        <a:t>Trong đó:</a:t>
                      </a:r>
                      <a:endParaRPr lang="vi-VN"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 </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Nông, lâm, thuỷ sản</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3,2 - 3,6</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3,06</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103,2</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103,0</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103,2</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103,8</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103,9</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103,8</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103,9</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Công nghiệp và xây dựng</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9,5 - 10,2</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7,86</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108,6</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109,0</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109,5</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111,3</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111,6</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111,3</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111,6</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6092">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 Công nghiệp</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9,43</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109,5</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109,5</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109,7</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113,2</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113,3</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113,2</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113,3</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 Xây dựng</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4,9</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106,8</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108,0</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109,1</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110,6</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111,3</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110,6</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111,5</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Dịch</a:t>
                      </a:r>
                      <a:r>
                        <a:rPr lang="en-US" sz="1400" u="none" strike="noStrike" dirty="0">
                          <a:effectLst/>
                          <a:latin typeface="Times New Roman" panose="02020603050405020304" pitchFamily="18" charset="0"/>
                          <a:cs typeface="Times New Roman" panose="02020603050405020304" pitchFamily="18" charset="0"/>
                        </a:rPr>
                        <a:t> </a:t>
                      </a:r>
                      <a:r>
                        <a:rPr lang="en-US" sz="1400" u="none" strike="noStrike" dirty="0" err="1">
                          <a:effectLst/>
                          <a:latin typeface="Times New Roman" panose="02020603050405020304" pitchFamily="18" charset="0"/>
                          <a:cs typeface="Times New Roman" panose="02020603050405020304" pitchFamily="18" charset="0"/>
                        </a:rPr>
                        <a:t>vụ</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7,1 - 7,5</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2,67</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110,9</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107,9</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108,7</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109,5</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109,9</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109,5</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109,9</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u="none" strike="noStrike">
                          <a:effectLst/>
                          <a:latin typeface="Times New Roman" panose="02020603050405020304" pitchFamily="18" charset="0"/>
                          <a:cs typeface="Times New Roman" panose="02020603050405020304" pitchFamily="18" charset="0"/>
                        </a:rPr>
                        <a:t>- Thuế sản phẩm trừ trợ cấp sản phẩm</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10 - 10,5</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6,44</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109,0</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109,0</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109,0</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112,8</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112,8</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112,8</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112,8</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49744">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 </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vi-VN" sz="1400" u="none" strike="noStrike">
                          <a:effectLst/>
                          <a:latin typeface="Times New Roman" panose="02020603050405020304" pitchFamily="18" charset="0"/>
                          <a:cs typeface="Times New Roman" panose="02020603050405020304" pitchFamily="18" charset="0"/>
                        </a:rPr>
                        <a:t>- GRDP bình quân đầu người</a:t>
                      </a:r>
                      <a:endParaRPr lang="vi-VN"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vi-VN" sz="1400" u="none" strike="noStrike" dirty="0">
                          <a:effectLst/>
                          <a:latin typeface="Times New Roman" panose="02020603050405020304" pitchFamily="18" charset="0"/>
                          <a:cs typeface="Times New Roman" panose="02020603050405020304" pitchFamily="18" charset="0"/>
                        </a:rPr>
                        <a:t>Trđ</a:t>
                      </a:r>
                      <a:endParaRPr lang="vi-VN" sz="1400" b="0" i="0" u="none" strike="noStrike" dirty="0">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3.900$</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63,22</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70,5</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74,9</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a:t>
                      </a:r>
                      <a:endParaRPr lang="en-US" sz="1400" b="0"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75,2</a:t>
                      </a:r>
                      <a:endParaRPr lang="en-US" sz="1400" b="0" i="1"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81,0</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81,1</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87,5</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a:t>
                      </a:r>
                      <a:endParaRPr lang="en-US" sz="1400" b="0" i="1"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87,6</a:t>
                      </a:r>
                      <a:endParaRPr lang="en-US" sz="1400" b="0" i="0" u="none" strike="noStrike" dirty="0">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97437">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Chỉ số sản xuất công nghiệp</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vi-VN" sz="1400" b="1" u="none" strike="noStrike">
                          <a:effectLst/>
                          <a:latin typeface="Times New Roman" panose="02020603050405020304" pitchFamily="18" charset="0"/>
                          <a:cs typeface="Times New Roman" panose="02020603050405020304" pitchFamily="18" charset="0"/>
                        </a:rPr>
                        <a:t>8%/năm</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6,56</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7,2</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7,5</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7,7</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8,7</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9,0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8,7</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9,0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81538">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Kim ngạch xuất khẩu </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Triệu USD</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vi-VN" sz="1400" b="1" u="none" strike="noStrike">
                          <a:effectLst/>
                          <a:latin typeface="Times New Roman" panose="02020603050405020304" pitchFamily="18" charset="0"/>
                          <a:cs typeface="Times New Roman" panose="02020603050405020304" pitchFamily="18" charset="0"/>
                        </a:rPr>
                        <a:t>5năm 6000</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1.332,6</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1.500,0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gridSpan="3">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1.550,0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3">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1.750</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gridSpan="3">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1.800</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49744">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l" fontAlgn="ctr"/>
                      <a:r>
                        <a:rPr lang="vi-VN" sz="1400" b="1" u="none" strike="noStrike">
                          <a:effectLst/>
                          <a:latin typeface="Times New Roman" panose="02020603050405020304" pitchFamily="18" charset="0"/>
                          <a:cs typeface="Times New Roman" panose="02020603050405020304" pitchFamily="18" charset="0"/>
                        </a:rPr>
                        <a:t>Tổng thu ngân sách trên địa bàn</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vi-VN" sz="1400" b="1" u="none" strike="noStrike">
                          <a:effectLst/>
                          <a:latin typeface="Times New Roman" panose="02020603050405020304" pitchFamily="18" charset="0"/>
                          <a:cs typeface="Times New Roman" panose="02020603050405020304" pitchFamily="18" charset="0"/>
                        </a:rPr>
                        <a:t>Tỷ đồng</a:t>
                      </a:r>
                      <a:endParaRPr lang="vi-VN"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16.000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14.561</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16.450,0</a:t>
                      </a:r>
                      <a:endParaRPr lang="en-US" sz="1400" b="1" i="0" u="none" strike="noStrike">
                        <a:solidFill>
                          <a:srgbClr val="000000"/>
                        </a:solidFill>
                        <a:effectLst/>
                        <a:latin typeface="Times New Roman" pitchFamily="18" charset="0"/>
                        <a:cs typeface="Times New Roman" pitchFamily="18" charset="0"/>
                      </a:endParaRPr>
                    </a:p>
                  </a:txBody>
                  <a:tcPr marL="8852" marR="8852" marT="8852" marB="0" anchor="ctr"/>
                </a:tc>
                <a:tc gridSpan="3">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17.500</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tc>
                <a:tc hMerge="1">
                  <a:txBody>
                    <a:bodyPr/>
                    <a:lstStyle/>
                    <a:p>
                      <a:endParaRPr lang="en-US"/>
                    </a:p>
                  </a:txBody>
                  <a:tcPr/>
                </a:tc>
                <a:tc hMerge="1">
                  <a:txBody>
                    <a:bodyPr/>
                    <a:lstStyle/>
                    <a:p>
                      <a:endParaRPr lang="en-US"/>
                    </a:p>
                  </a:txBody>
                  <a:tcPr/>
                </a:tc>
                <a:tc gridSpan="3">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18.700</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tc>
                <a:tc hMerge="1">
                  <a:txBody>
                    <a:bodyPr/>
                    <a:lstStyle/>
                    <a:p>
                      <a:endParaRPr lang="en-US"/>
                    </a:p>
                  </a:txBody>
                  <a:tcPr/>
                </a:tc>
                <a:tc hMerge="1">
                  <a:txBody>
                    <a:bodyPr/>
                    <a:lstStyle/>
                    <a:p>
                      <a:endParaRPr lang="en-US"/>
                    </a:p>
                  </a:txBody>
                  <a:tcPr/>
                </a:tc>
                <a:tc gridSpan="3">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20.000</a:t>
                      </a:r>
                      <a:endParaRPr lang="en-US" sz="1400" b="1" i="0" u="none" strike="noStrike" dirty="0">
                        <a:solidFill>
                          <a:srgbClr val="000000"/>
                        </a:solidFill>
                        <a:effectLst/>
                        <a:latin typeface="Times New Roman" pitchFamily="18" charset="0"/>
                        <a:cs typeface="Times New Roman" pitchFamily="18" charset="0"/>
                      </a:endParaRPr>
                    </a:p>
                  </a:txBody>
                  <a:tcPr marL="8852" marR="8852" marT="8852"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2" name="TextBox 1"/>
          <p:cNvSpPr txBox="1"/>
          <p:nvPr/>
        </p:nvSpPr>
        <p:spPr>
          <a:xfrm>
            <a:off x="657225" y="6264273"/>
            <a:ext cx="10772775" cy="292388"/>
          </a:xfrm>
          <a:prstGeom prst="rect">
            <a:avLst/>
          </a:prstGeom>
          <a:noFill/>
        </p:spPr>
        <p:txBody>
          <a:bodyPr wrap="square" rtlCol="0">
            <a:spAutoFit/>
          </a:bodyPr>
          <a:lstStyle/>
          <a:p>
            <a:r>
              <a:rPr lang="en-US" sz="1300" dirty="0" err="1">
                <a:solidFill>
                  <a:srgbClr val="FF0000"/>
                </a:solidFill>
                <a:latin typeface="Times New Roman" pitchFamily="18" charset="0"/>
                <a:cs typeface="Times New Roman" pitchFamily="18" charset="0"/>
              </a:rPr>
              <a:t>Ghi</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chú</a:t>
            </a:r>
            <a:r>
              <a:rPr lang="en-US" sz="1300" dirty="0">
                <a:solidFill>
                  <a:srgbClr val="FF0000"/>
                </a:solidFill>
                <a:latin typeface="Times New Roman" pitchFamily="18" charset="0"/>
                <a:cs typeface="Times New Roman" pitchFamily="18" charset="0"/>
              </a:rPr>
              <a:t>: (*) </a:t>
            </a:r>
            <a:r>
              <a:rPr lang="en-US" sz="1300" dirty="0" err="1">
                <a:solidFill>
                  <a:srgbClr val="FF0000"/>
                </a:solidFill>
                <a:latin typeface="Times New Roman" pitchFamily="18" charset="0"/>
                <a:cs typeface="Times New Roman" pitchFamily="18" charset="0"/>
              </a:rPr>
              <a:t>trong</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đó</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NLTS</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tăng</a:t>
            </a:r>
            <a:r>
              <a:rPr lang="en-US" sz="1300" dirty="0">
                <a:solidFill>
                  <a:srgbClr val="FF0000"/>
                </a:solidFill>
                <a:latin typeface="Times New Roman" pitchFamily="18" charset="0"/>
                <a:cs typeface="Times New Roman" pitchFamily="18" charset="0"/>
              </a:rPr>
              <a:t> 3,4%; </a:t>
            </a:r>
            <a:r>
              <a:rPr lang="en-US" sz="1300" dirty="0" err="1">
                <a:solidFill>
                  <a:srgbClr val="FF0000"/>
                </a:solidFill>
                <a:latin typeface="Times New Roman" pitchFamily="18" charset="0"/>
                <a:cs typeface="Times New Roman" pitchFamily="18" charset="0"/>
              </a:rPr>
              <a:t>CNXD</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tăng</a:t>
            </a:r>
            <a:r>
              <a:rPr lang="en-US" sz="1300" dirty="0">
                <a:solidFill>
                  <a:srgbClr val="FF0000"/>
                </a:solidFill>
                <a:latin typeface="Times New Roman" pitchFamily="18" charset="0"/>
                <a:cs typeface="Times New Roman" pitchFamily="18" charset="0"/>
              </a:rPr>
              <a:t> 9,7% (</a:t>
            </a:r>
            <a:r>
              <a:rPr lang="en-US" sz="1300" dirty="0" err="1">
                <a:solidFill>
                  <a:srgbClr val="FF0000"/>
                </a:solidFill>
                <a:latin typeface="Times New Roman" pitchFamily="18" charset="0"/>
                <a:cs typeface="Times New Roman" pitchFamily="18" charset="0"/>
              </a:rPr>
              <a:t>CN</a:t>
            </a:r>
            <a:r>
              <a:rPr lang="en-US" sz="1300" dirty="0">
                <a:solidFill>
                  <a:srgbClr val="FF0000"/>
                </a:solidFill>
                <a:latin typeface="Times New Roman" pitchFamily="18" charset="0"/>
                <a:cs typeface="Times New Roman" pitchFamily="18" charset="0"/>
              </a:rPr>
              <a:t>: 11%, XD: 8,5%); DV </a:t>
            </a:r>
            <a:r>
              <a:rPr lang="en-US" sz="1300" dirty="0" err="1">
                <a:solidFill>
                  <a:srgbClr val="FF0000"/>
                </a:solidFill>
                <a:latin typeface="Times New Roman" pitchFamily="18" charset="0"/>
                <a:cs typeface="Times New Roman" pitchFamily="18" charset="0"/>
              </a:rPr>
              <a:t>tăng</a:t>
            </a:r>
            <a:r>
              <a:rPr lang="en-US" sz="1300" dirty="0">
                <a:solidFill>
                  <a:srgbClr val="FF0000"/>
                </a:solidFill>
                <a:latin typeface="Times New Roman" pitchFamily="18" charset="0"/>
                <a:cs typeface="Times New Roman" pitchFamily="18" charset="0"/>
              </a:rPr>
              <a:t> 8,2%, </a:t>
            </a:r>
            <a:r>
              <a:rPr lang="en-US" sz="1300" dirty="0" err="1">
                <a:solidFill>
                  <a:srgbClr val="FF0000"/>
                </a:solidFill>
                <a:latin typeface="Times New Roman" pitchFamily="18" charset="0"/>
                <a:cs typeface="Times New Roman" pitchFamily="18" charset="0"/>
              </a:rPr>
              <a:t>Thuế</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sp</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trừ</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trợ</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cấp</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sp</a:t>
            </a:r>
            <a:r>
              <a:rPr lang="en-US" sz="1300" dirty="0">
                <a:solidFill>
                  <a:srgbClr val="FF0000"/>
                </a:solidFill>
                <a:latin typeface="Times New Roman" pitchFamily="18" charset="0"/>
                <a:cs typeface="Times New Roman" pitchFamily="18" charset="0"/>
              </a:rPr>
              <a:t> </a:t>
            </a:r>
            <a:r>
              <a:rPr lang="en-US" sz="1300" dirty="0" err="1">
                <a:solidFill>
                  <a:srgbClr val="FF0000"/>
                </a:solidFill>
                <a:latin typeface="Times New Roman" pitchFamily="18" charset="0"/>
                <a:cs typeface="Times New Roman" pitchFamily="18" charset="0"/>
              </a:rPr>
              <a:t>tăng</a:t>
            </a:r>
            <a:r>
              <a:rPr lang="en-US" sz="1300" dirty="0">
                <a:solidFill>
                  <a:srgbClr val="FF0000"/>
                </a:solidFill>
                <a:latin typeface="Times New Roman" pitchFamily="18" charset="0"/>
                <a:cs typeface="Times New Roman" pitchFamily="18" charset="0"/>
              </a:rPr>
              <a:t> 10%</a:t>
            </a:r>
          </a:p>
        </p:txBody>
      </p:sp>
    </p:spTree>
    <p:extLst>
      <p:ext uri="{BB962C8B-B14F-4D97-AF65-F5344CB8AC3E}">
        <p14:creationId xmlns:p14="http://schemas.microsoft.com/office/powerpoint/2010/main" val="308146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THÁNG CÁC THÁNG CÒN LẠI (TT)</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1460" y="1328174"/>
            <a:ext cx="11354373" cy="5416868"/>
          </a:xfrm>
          <a:prstGeom prst="rect">
            <a:avLst/>
          </a:prstGeom>
        </p:spPr>
        <p:txBody>
          <a:bodyPr wrap="square">
            <a:spAutoFit/>
          </a:bodyPr>
          <a:lstStyle/>
          <a:p>
            <a:pPr algn="just">
              <a:spcAft>
                <a:spcPts val="1200"/>
              </a:spcAft>
            </a:pPr>
            <a:r>
              <a:rPr lang="it-IT" sz="2800" b="1" dirty="0">
                <a:latin typeface="Times New Roman" pitchFamily="18" charset="0"/>
                <a:cs typeface="Times New Roman" pitchFamily="18" charset="0"/>
              </a:rPr>
              <a:t>Thứ ba,</a:t>
            </a:r>
            <a:r>
              <a:rPr lang="it-IT"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đẩy</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mạnh</a:t>
            </a:r>
            <a:r>
              <a:rPr lang="es-ES" sz="2800" dirty="0">
                <a:latin typeface="Times New Roman" pitchFamily="18" charset="0"/>
                <a:cs typeface="Times New Roman" pitchFamily="18" charset="0"/>
              </a:rPr>
              <a:t> </a:t>
            </a:r>
            <a:r>
              <a:rPr lang="es-ES" sz="2800" b="1" i="1" dirty="0" err="1">
                <a:latin typeface="Times New Roman" pitchFamily="18" charset="0"/>
                <a:cs typeface="Times New Roman" pitchFamily="18" charset="0"/>
              </a:rPr>
              <a:t>sản</a:t>
            </a:r>
            <a:r>
              <a:rPr lang="es-ES" sz="2800" b="1" i="1" dirty="0">
                <a:latin typeface="Times New Roman" pitchFamily="18" charset="0"/>
                <a:cs typeface="Times New Roman" pitchFamily="18" charset="0"/>
              </a:rPr>
              <a:t> </a:t>
            </a:r>
            <a:r>
              <a:rPr lang="es-ES" sz="2800" b="1" i="1" dirty="0" err="1">
                <a:latin typeface="Times New Roman" pitchFamily="18" charset="0"/>
                <a:cs typeface="Times New Roman" pitchFamily="18" charset="0"/>
              </a:rPr>
              <a:t>xuất</a:t>
            </a:r>
            <a:r>
              <a:rPr lang="es-ES" sz="2800" b="1" i="1" dirty="0">
                <a:latin typeface="Times New Roman" pitchFamily="18" charset="0"/>
                <a:cs typeface="Times New Roman" pitchFamily="18" charset="0"/>
              </a:rPr>
              <a:t> </a:t>
            </a:r>
            <a:r>
              <a:rPr lang="es-ES" sz="2800" b="1" i="1" dirty="0" err="1">
                <a:latin typeface="Times New Roman" pitchFamily="18" charset="0"/>
                <a:cs typeface="Times New Roman" pitchFamily="18" charset="0"/>
              </a:rPr>
              <a:t>nông</a:t>
            </a:r>
            <a:r>
              <a:rPr lang="es-ES" sz="2800" b="1" i="1" dirty="0">
                <a:latin typeface="Times New Roman" pitchFamily="18" charset="0"/>
                <a:cs typeface="Times New Roman" pitchFamily="18" charset="0"/>
              </a:rPr>
              <a:t>, </a:t>
            </a:r>
            <a:r>
              <a:rPr lang="es-ES" sz="2800" b="1" i="1" dirty="0" err="1">
                <a:latin typeface="Times New Roman" pitchFamily="18" charset="0"/>
                <a:cs typeface="Times New Roman" pitchFamily="18" charset="0"/>
              </a:rPr>
              <a:t>lâm</a:t>
            </a:r>
            <a:r>
              <a:rPr lang="es-ES" sz="2800" b="1" i="1" dirty="0">
                <a:latin typeface="Times New Roman" pitchFamily="18" charset="0"/>
                <a:cs typeface="Times New Roman" pitchFamily="18" charset="0"/>
              </a:rPr>
              <a:t>, </a:t>
            </a:r>
            <a:r>
              <a:rPr lang="es-ES" sz="2800" b="1" i="1" dirty="0" err="1">
                <a:latin typeface="Times New Roman" pitchFamily="18" charset="0"/>
                <a:cs typeface="Times New Roman" pitchFamily="18" charset="0"/>
              </a:rPr>
              <a:t>thủy</a:t>
            </a:r>
            <a:r>
              <a:rPr lang="es-ES" sz="2800" b="1" i="1" dirty="0">
                <a:latin typeface="Times New Roman" pitchFamily="18" charset="0"/>
                <a:cs typeface="Times New Roman" pitchFamily="18" charset="0"/>
              </a:rPr>
              <a:t> </a:t>
            </a:r>
            <a:r>
              <a:rPr lang="es-ES" sz="2800" b="1" i="1" dirty="0" err="1">
                <a:latin typeface="Times New Roman" pitchFamily="18" charset="0"/>
                <a:cs typeface="Times New Roman" pitchFamily="18" charset="0"/>
              </a:rPr>
              <a:t>sản</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ban</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hành</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phương</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án</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điều</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hành</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nhằm</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đạt</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mục</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tiêu</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tăng</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trưởng</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cả</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năm</a:t>
            </a:r>
            <a:r>
              <a:rPr lang="es-ES" sz="2800" dirty="0">
                <a:latin typeface="Times New Roman" pitchFamily="18" charset="0"/>
                <a:cs typeface="Times New Roman" pitchFamily="18" charset="0"/>
              </a:rPr>
              <a:t> </a:t>
            </a:r>
            <a:r>
              <a:rPr lang="es-ES" sz="2800" dirty="0" err="1">
                <a:latin typeface="Times New Roman" pitchFamily="18" charset="0"/>
                <a:cs typeface="Times New Roman" pitchFamily="18" charset="0"/>
              </a:rPr>
              <a:t>đạt</a:t>
            </a:r>
            <a:r>
              <a:rPr lang="es-ES" sz="2800" dirty="0">
                <a:latin typeface="Times New Roman" pitchFamily="18" charset="0"/>
                <a:cs typeface="Times New Roman" pitchFamily="18" charset="0"/>
              </a:rPr>
              <a:t> 3,2%. </a:t>
            </a:r>
            <a:r>
              <a:rPr lang="it-IT" sz="2800" dirty="0">
                <a:latin typeface="Times New Roman" pitchFamily="18" charset="0"/>
                <a:cs typeface="Times New Roman" pitchFamily="18" charset="0"/>
              </a:rPr>
              <a:t>X</a:t>
            </a:r>
            <a:r>
              <a:rPr lang="nl-NL" sz="2800" dirty="0">
                <a:latin typeface="Times New Roman" pitchFamily="18" charset="0"/>
                <a:cs typeface="Times New Roman" pitchFamily="18" charset="0"/>
              </a:rPr>
              <a:t>ây dựng kế hoạch chuyển đổi cơ cấu cây trồng trong vụ Đông Xuân 2022-2023 và cả năm 2023. </a:t>
            </a:r>
            <a:r>
              <a:rPr lang="it-IT" sz="2800" dirty="0">
                <a:latin typeface="Times New Roman" pitchFamily="18" charset="0"/>
                <a:cs typeface="Times New Roman" pitchFamily="18" charset="0"/>
              </a:rPr>
              <a:t>Tăng cường công tác tái đàn heo, bò, gia cầm. Cụ thể:</a:t>
            </a:r>
          </a:p>
          <a:p>
            <a:r>
              <a:rPr lang="it-IT" sz="2800" b="1" i="1" dirty="0">
                <a:latin typeface="Times New Roman" pitchFamily="18" charset="0"/>
                <a:cs typeface="Times New Roman" pitchFamily="18" charset="0"/>
              </a:rPr>
              <a:t>- Về trồng trọt</a:t>
            </a:r>
            <a:r>
              <a:rPr lang="it-IT" sz="2800" dirty="0">
                <a:latin typeface="Times New Roman" pitchFamily="18" charset="0"/>
                <a:cs typeface="Times New Roman" pitchFamily="18" charset="0"/>
              </a:rPr>
              <a:t>: </a:t>
            </a:r>
            <a:r>
              <a:rPr lang="nl-NL" sz="2800" dirty="0">
                <a:latin typeface="Times New Roman" pitchFamily="18" charset="0"/>
                <a:cs typeface="Times New Roman" pitchFamily="18" charset="0"/>
              </a:rPr>
              <a:t>Phấn đấu giá trị sản xuất trồng trọt đạt 692 tỷ đồng.</a:t>
            </a:r>
            <a:endParaRPr lang="en-US" sz="2800" dirty="0">
              <a:latin typeface="Times New Roman" pitchFamily="18" charset="0"/>
              <a:cs typeface="Times New Roman" pitchFamily="18" charset="0"/>
            </a:endParaRPr>
          </a:p>
          <a:p>
            <a:r>
              <a:rPr lang="it-IT" sz="2800" b="1" i="1" dirty="0">
                <a:latin typeface="Times New Roman" pitchFamily="18" charset="0"/>
                <a:cs typeface="Times New Roman" pitchFamily="18" charset="0"/>
              </a:rPr>
              <a:t>- Về chăn nuôi</a:t>
            </a:r>
            <a:r>
              <a:rPr lang="it-IT" sz="2800" dirty="0">
                <a:latin typeface="Times New Roman" pitchFamily="18" charset="0"/>
                <a:cs typeface="Times New Roman" pitchFamily="18" charset="0"/>
              </a:rPr>
              <a:t>: Đẩy mạnh phát triển đàn gia súc, gia cầm để đảm bảo nguồn cung ứng, đáp ứng nhu cầu tiêu thụ tăng cao trong dịp cuối năm 2022 và Tết Nguyên đán 2023. Trong quý IV phấn đấu xuất chuồng 8.000 tấn thịt bò; 38,4 nghìn tấn thịt heo; </a:t>
            </a:r>
            <a:r>
              <a:rPr lang="es-ES" sz="2800" dirty="0">
                <a:latin typeface="Times New Roman" pitchFamily="18" charset="0"/>
                <a:cs typeface="Times New Roman" pitchFamily="18" charset="0"/>
              </a:rPr>
              <a:t>3.122.000 con </a:t>
            </a:r>
            <a:r>
              <a:rPr lang="it-IT" sz="2800" dirty="0">
                <a:latin typeface="Times New Roman" pitchFamily="18" charset="0"/>
                <a:cs typeface="Times New Roman" pitchFamily="18" charset="0"/>
              </a:rPr>
              <a:t>gia cầm.</a:t>
            </a:r>
            <a:endParaRPr lang="en-US" sz="2800" dirty="0">
              <a:latin typeface="Times New Roman" pitchFamily="18" charset="0"/>
              <a:cs typeface="Times New Roman" pitchFamily="18" charset="0"/>
            </a:endParaRPr>
          </a:p>
          <a:p>
            <a:pPr algn="just"/>
            <a:r>
              <a:rPr lang="it-IT" sz="2800" b="1" i="1" dirty="0">
                <a:latin typeface="Times New Roman" pitchFamily="18" charset="0"/>
                <a:cs typeface="Times New Roman" pitchFamily="18" charset="0"/>
              </a:rPr>
              <a:t>- Về thủy sản: </a:t>
            </a:r>
            <a:r>
              <a:rPr lang="vi-VN" sz="2800" dirty="0">
                <a:latin typeface="Times New Roman" pitchFamily="18" charset="0"/>
                <a:cs typeface="Times New Roman" pitchFamily="18" charset="0"/>
              </a:rPr>
              <a:t>Phấn đấu </a:t>
            </a:r>
            <a:r>
              <a:rPr lang="en-US" sz="2800" dirty="0" err="1">
                <a:latin typeface="Times New Roman" pitchFamily="18" charset="0"/>
                <a:cs typeface="Times New Roman" pitchFamily="18" charset="0"/>
              </a:rPr>
              <a:t>GTSX</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thủy sản đạt 2.491 tỷ đồng. Sản lượng khai thác thủy sản 51.310 tấn, cá ngừ đại dương 2.420 tấn. Sản lượng nuôi trồng thủy sản 4.500 tấn, sản lượng tôm 3.500 tấn. Sản lượng tôm giống 1,5 tỷ con</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373699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255270" y="380702"/>
            <a:ext cx="11681460" cy="49244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err="1">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2022</a:t>
            </a:r>
            <a:endParaRPr kumimoji="0" lang="en-US" sz="2600" b="1" i="0" u="none" strike="noStrike" kern="1200" cap="none" spc="0" normalizeH="0" baseline="0" noProof="0">
              <a:ln>
                <a:noFill/>
              </a:ln>
              <a:solidFill>
                <a:srgbClr val="040206"/>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65086100"/>
              </p:ext>
            </p:extLst>
          </p:nvPr>
        </p:nvGraphicFramePr>
        <p:xfrm>
          <a:off x="251460" y="1447800"/>
          <a:ext cx="11610363" cy="3962400"/>
        </p:xfrm>
        <a:graphic>
          <a:graphicData uri="http://schemas.openxmlformats.org/drawingml/2006/table">
            <a:tbl>
              <a:tblPr firstRow="1" firstCol="1" bandRow="1">
                <a:tableStyleId>{5C22544A-7EE6-4342-B048-85BDC9FD1C3A}</a:tableStyleId>
              </a:tblPr>
              <a:tblGrid>
                <a:gridCol w="624840">
                  <a:extLst>
                    <a:ext uri="{9D8B030D-6E8A-4147-A177-3AD203B41FA5}">
                      <a16:colId xmlns:a16="http://schemas.microsoft.com/office/drawing/2014/main" val="20000"/>
                    </a:ext>
                  </a:extLst>
                </a:gridCol>
                <a:gridCol w="3485765">
                  <a:extLst>
                    <a:ext uri="{9D8B030D-6E8A-4147-A177-3AD203B41FA5}">
                      <a16:colId xmlns:a16="http://schemas.microsoft.com/office/drawing/2014/main" val="20001"/>
                    </a:ext>
                  </a:extLst>
                </a:gridCol>
                <a:gridCol w="1048624">
                  <a:extLst>
                    <a:ext uri="{9D8B030D-6E8A-4147-A177-3AD203B41FA5}">
                      <a16:colId xmlns:a16="http://schemas.microsoft.com/office/drawing/2014/main" val="20002"/>
                    </a:ext>
                  </a:extLst>
                </a:gridCol>
                <a:gridCol w="713064">
                  <a:extLst>
                    <a:ext uri="{9D8B030D-6E8A-4147-A177-3AD203B41FA5}">
                      <a16:colId xmlns:a16="http://schemas.microsoft.com/office/drawing/2014/main" val="20003"/>
                    </a:ext>
                  </a:extLst>
                </a:gridCol>
                <a:gridCol w="1283516">
                  <a:extLst>
                    <a:ext uri="{9D8B030D-6E8A-4147-A177-3AD203B41FA5}">
                      <a16:colId xmlns:a16="http://schemas.microsoft.com/office/drawing/2014/main" val="20004"/>
                    </a:ext>
                  </a:extLst>
                </a:gridCol>
                <a:gridCol w="1208015">
                  <a:extLst>
                    <a:ext uri="{9D8B030D-6E8A-4147-A177-3AD203B41FA5}">
                      <a16:colId xmlns:a16="http://schemas.microsoft.com/office/drawing/2014/main" val="20005"/>
                    </a:ext>
                  </a:extLst>
                </a:gridCol>
                <a:gridCol w="1073790">
                  <a:extLst>
                    <a:ext uri="{9D8B030D-6E8A-4147-A177-3AD203B41FA5}">
                      <a16:colId xmlns:a16="http://schemas.microsoft.com/office/drawing/2014/main" val="20006"/>
                    </a:ext>
                  </a:extLst>
                </a:gridCol>
                <a:gridCol w="1115736">
                  <a:extLst>
                    <a:ext uri="{9D8B030D-6E8A-4147-A177-3AD203B41FA5}">
                      <a16:colId xmlns:a16="http://schemas.microsoft.com/office/drawing/2014/main" val="20007"/>
                    </a:ext>
                  </a:extLst>
                </a:gridCol>
                <a:gridCol w="1057013">
                  <a:extLst>
                    <a:ext uri="{9D8B030D-6E8A-4147-A177-3AD203B41FA5}">
                      <a16:colId xmlns:a16="http://schemas.microsoft.com/office/drawing/2014/main" val="20008"/>
                    </a:ext>
                  </a:extLst>
                </a:gridCol>
              </a:tblGrid>
              <a:tr h="293109">
                <a:tc>
                  <a:txBody>
                    <a:bodyPr/>
                    <a:lstStyle/>
                    <a:p>
                      <a:pPr algn="ctr">
                        <a:spcAft>
                          <a:spcPts val="0"/>
                        </a:spcAft>
                      </a:pPr>
                      <a:r>
                        <a:rPr lang="vi-VN" sz="2000">
                          <a:solidFill>
                            <a:schemeClr val="tx1"/>
                          </a:solidFill>
                          <a:effectLst/>
                          <a:latin typeface="+mj-lt"/>
                        </a:rPr>
                        <a:t>STT</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Chỉ tiêu</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Đơn vị tính</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KH năm 2022 </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TH 9 tháng 2022</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60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TH 10 tháng 2022</a:t>
                      </a:r>
                      <a:endParaRPr lang="en-US" sz="2000">
                        <a:solidFill>
                          <a:schemeClr val="tx1"/>
                        </a:solidFill>
                        <a:effectLst/>
                        <a:latin typeface="Times New Roman" panose="02020603050405020304" pitchFamily="18" charset="0"/>
                        <a:ea typeface="Times New Roman"/>
                        <a:cs typeface="Times New Roman" panose="02020603050405020304" pitchFamily="18" charset="0"/>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1200"/>
                        </a:spcBef>
                        <a:spcAft>
                          <a:spcPts val="0"/>
                        </a:spcAft>
                      </a:pPr>
                      <a:r>
                        <a:rPr lang="vi-VN" sz="2000">
                          <a:solidFill>
                            <a:schemeClr val="tx1"/>
                          </a:solidFill>
                          <a:effectLst/>
                          <a:latin typeface="+mj-lt"/>
                        </a:rPr>
                        <a:t>Ước Quý IV 2022</a:t>
                      </a:r>
                      <a:endParaRPr lang="en-US" sz="2000">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Ước TH 2022</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Ước TH 2022 so với KH (%)</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277">
                <a:tc>
                  <a:txBody>
                    <a:bodyPr/>
                    <a:lstStyle/>
                    <a:p>
                      <a:pPr algn="ctr">
                        <a:spcAft>
                          <a:spcPts val="0"/>
                        </a:spcAft>
                      </a:pPr>
                      <a:r>
                        <a:rPr lang="vi-VN" sz="2000">
                          <a:solidFill>
                            <a:schemeClr val="tx1"/>
                          </a:solidFill>
                          <a:effectLst/>
                          <a:latin typeface="+mj-lt"/>
                        </a:rPr>
                        <a:t>16</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000" b="1">
                          <a:solidFill>
                            <a:schemeClr val="tx1"/>
                          </a:solidFill>
                          <a:effectLst/>
                          <a:latin typeface="+mj-lt"/>
                        </a:rPr>
                        <a:t>Tỷ lệ che phủ rừng</a:t>
                      </a:r>
                      <a:endParaRPr lang="en-US" sz="20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56,9</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 </a:t>
                      </a:r>
                      <a:endParaRPr lang="en-US" sz="2000">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56,9</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100%</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
                  </a:ext>
                </a:extLst>
              </a:tr>
              <a:tr h="191853">
                <a:tc>
                  <a:txBody>
                    <a:bodyPr/>
                    <a:lstStyle/>
                    <a:p>
                      <a:pPr algn="ctr">
                        <a:spcAft>
                          <a:spcPts val="0"/>
                        </a:spcAft>
                      </a:pPr>
                      <a:r>
                        <a:rPr lang="vi-VN" sz="2000">
                          <a:solidFill>
                            <a:schemeClr val="tx1"/>
                          </a:solidFill>
                          <a:effectLst/>
                          <a:latin typeface="+mj-lt"/>
                        </a:rPr>
                        <a:t>17</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000" b="1">
                          <a:solidFill>
                            <a:schemeClr val="tx1"/>
                          </a:solidFill>
                          <a:effectLst/>
                          <a:latin typeface="+mj-lt"/>
                        </a:rPr>
                        <a:t>Tỷ lệ dân cư nông thôn sử dụng nước hợp vệ sinh</a:t>
                      </a:r>
                      <a:endParaRPr lang="en-US" sz="20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100</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100</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100</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 </a:t>
                      </a:r>
                      <a:endParaRPr lang="en-US" sz="2000">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100</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100%</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6"/>
                  </a:ext>
                </a:extLst>
              </a:tr>
              <a:tr h="127902">
                <a:tc>
                  <a:txBody>
                    <a:bodyPr/>
                    <a:lstStyle/>
                    <a:p>
                      <a:pPr algn="ctr">
                        <a:spcAft>
                          <a:spcPts val="0"/>
                        </a:spcAft>
                      </a:pPr>
                      <a:r>
                        <a:rPr lang="vi-VN" sz="2000">
                          <a:solidFill>
                            <a:schemeClr val="tx1"/>
                          </a:solidFill>
                          <a:effectLst/>
                          <a:latin typeface="+mj-lt"/>
                        </a:rPr>
                        <a:t> </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000" i="1">
                          <a:solidFill>
                            <a:schemeClr val="tx1"/>
                          </a:solidFill>
                          <a:effectLst/>
                          <a:latin typeface="+mj-lt"/>
                        </a:rPr>
                        <a:t>Trong đó: Tỷ lệ sử dụng nước sạch</a:t>
                      </a:r>
                      <a:endParaRPr lang="en-US" sz="20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i="1">
                          <a:solidFill>
                            <a:schemeClr val="tx1"/>
                          </a:solidFill>
                          <a:effectLst/>
                          <a:latin typeface="+mj-lt"/>
                        </a:rPr>
                        <a:t>%</a:t>
                      </a:r>
                      <a:endParaRPr lang="en-US" sz="20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i="1">
                          <a:solidFill>
                            <a:schemeClr val="tx1"/>
                          </a:solidFill>
                          <a:effectLst/>
                          <a:latin typeface="+mj-lt"/>
                        </a:rPr>
                        <a:t>31</a:t>
                      </a:r>
                      <a:endParaRPr lang="en-US" sz="20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i="1">
                          <a:solidFill>
                            <a:schemeClr val="tx1"/>
                          </a:solidFill>
                          <a:effectLst/>
                          <a:latin typeface="+mj-lt"/>
                        </a:rPr>
                        <a:t>-</a:t>
                      </a:r>
                      <a:endParaRPr lang="en-US" sz="20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i="1">
                          <a:solidFill>
                            <a:schemeClr val="tx1"/>
                          </a:solidFill>
                          <a:effectLst/>
                          <a:latin typeface="+mj-lt"/>
                        </a:rPr>
                        <a:t>-</a:t>
                      </a:r>
                      <a:endParaRPr lang="en-US" sz="20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i="1">
                          <a:solidFill>
                            <a:schemeClr val="tx1"/>
                          </a:solidFill>
                          <a:effectLst/>
                          <a:latin typeface="+mj-lt"/>
                        </a:rPr>
                        <a:t> </a:t>
                      </a:r>
                      <a:endParaRPr lang="en-US" sz="2000" i="1">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i="1">
                          <a:solidFill>
                            <a:schemeClr val="tx1"/>
                          </a:solidFill>
                          <a:effectLst/>
                          <a:latin typeface="+mj-lt"/>
                        </a:rPr>
                        <a:t>31</a:t>
                      </a:r>
                      <a:endParaRPr lang="en-US" sz="20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i="1">
                          <a:solidFill>
                            <a:schemeClr val="tx1"/>
                          </a:solidFill>
                          <a:effectLst/>
                          <a:latin typeface="+mj-lt"/>
                        </a:rPr>
                        <a:t>100%</a:t>
                      </a:r>
                      <a:endParaRPr lang="en-US" sz="2000" i="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7"/>
                  </a:ext>
                </a:extLst>
              </a:tr>
              <a:tr h="127902">
                <a:tc>
                  <a:txBody>
                    <a:bodyPr/>
                    <a:lstStyle/>
                    <a:p>
                      <a:pPr algn="ctr">
                        <a:spcAft>
                          <a:spcPts val="0"/>
                        </a:spcAft>
                      </a:pPr>
                      <a:r>
                        <a:rPr lang="vi-VN" sz="2000">
                          <a:solidFill>
                            <a:schemeClr val="tx1"/>
                          </a:solidFill>
                          <a:effectLst/>
                          <a:latin typeface="+mj-lt"/>
                        </a:rPr>
                        <a:t>18</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000" b="1">
                          <a:solidFill>
                            <a:schemeClr val="tx1"/>
                          </a:solidFill>
                          <a:effectLst/>
                          <a:latin typeface="+mj-lt"/>
                        </a:rPr>
                        <a:t>Tỷ lệ dân cư đô thị sử dụng nước sạch</a:t>
                      </a:r>
                      <a:endParaRPr lang="en-US" sz="20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84,22</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83,2</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83,2</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 </a:t>
                      </a:r>
                      <a:endParaRPr lang="en-US" sz="2000">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84,22</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100%</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8"/>
                  </a:ext>
                </a:extLst>
              </a:tr>
              <a:tr h="127902">
                <a:tc>
                  <a:txBody>
                    <a:bodyPr/>
                    <a:lstStyle/>
                    <a:p>
                      <a:pPr algn="ctr">
                        <a:spcAft>
                          <a:spcPts val="0"/>
                        </a:spcAft>
                      </a:pPr>
                      <a:r>
                        <a:rPr lang="vi-VN" sz="2000">
                          <a:solidFill>
                            <a:schemeClr val="tx1"/>
                          </a:solidFill>
                          <a:effectLst/>
                          <a:latin typeface="+mj-lt"/>
                        </a:rPr>
                        <a:t>19</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vi-VN" sz="2000" b="1">
                          <a:solidFill>
                            <a:schemeClr val="tx1"/>
                          </a:solidFill>
                          <a:effectLst/>
                          <a:latin typeface="+mj-lt"/>
                        </a:rPr>
                        <a:t>Tỷ lệ chất thải rắn ở đô thị được thu gom</a:t>
                      </a:r>
                      <a:endParaRPr lang="en-US" sz="2000" b="1">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81</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81,39</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81,39</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 </a:t>
                      </a:r>
                      <a:endParaRPr lang="en-US" sz="2000">
                        <a:solidFill>
                          <a:schemeClr val="tx1"/>
                        </a:solidFill>
                        <a:effectLst/>
                        <a:latin typeface="+mj-lt"/>
                        <a:ea typeface="Times New Roman"/>
                      </a:endParaRPr>
                    </a:p>
                  </a:txBody>
                  <a:tcPr marL="23982" marR="2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a:solidFill>
                            <a:schemeClr val="tx1"/>
                          </a:solidFill>
                          <a:effectLst/>
                          <a:latin typeface="+mj-lt"/>
                        </a:rPr>
                        <a:t>81,5</a:t>
                      </a:r>
                      <a:endParaRPr lang="en-US" sz="200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vi-VN" sz="2000" dirty="0">
                          <a:solidFill>
                            <a:schemeClr val="tx1"/>
                          </a:solidFill>
                          <a:effectLst/>
                          <a:latin typeface="+mj-lt"/>
                        </a:rPr>
                        <a:t>100,62%</a:t>
                      </a:r>
                      <a:endParaRPr lang="en-US" sz="2000" dirty="0">
                        <a:solidFill>
                          <a:schemeClr val="tx1"/>
                        </a:solidFill>
                        <a:effectLst/>
                        <a:latin typeface="+mj-lt"/>
                        <a:ea typeface="Times New Roman"/>
                      </a:endParaRPr>
                    </a:p>
                  </a:txBody>
                  <a:tcPr marL="23982" marR="2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4159698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THÁNG CÁC THÁNG CÒN LẠI (TT)</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1460" y="985274"/>
            <a:ext cx="4358640" cy="3170099"/>
          </a:xfrm>
          <a:prstGeom prst="rect">
            <a:avLst/>
          </a:prstGeom>
        </p:spPr>
        <p:txBody>
          <a:bodyPr wrap="square">
            <a:spAutoFit/>
          </a:bodyPr>
          <a:lstStyle/>
          <a:p>
            <a:r>
              <a:rPr lang="it-IT" sz="2500" b="1" i="1" dirty="0">
                <a:latin typeface="Times New Roman" pitchFamily="18" charset="0"/>
                <a:cs typeface="Times New Roman" pitchFamily="18" charset="0"/>
              </a:rPr>
              <a:t>- Về trồng trọt</a:t>
            </a:r>
            <a:r>
              <a:rPr lang="it-IT" sz="2500" dirty="0">
                <a:latin typeface="Times New Roman" pitchFamily="18" charset="0"/>
                <a:cs typeface="Times New Roman" pitchFamily="18" charset="0"/>
              </a:rPr>
              <a:t>: </a:t>
            </a:r>
            <a:r>
              <a:rPr lang="nl-NL" sz="2500" dirty="0">
                <a:latin typeface="Times New Roman" pitchFamily="18" charset="0"/>
                <a:cs typeface="Times New Roman" pitchFamily="18" charset="0"/>
              </a:rPr>
              <a:t>Phấn đấu giá trị sản xuất trồng trọt đạt 692 tỷ đồng. </a:t>
            </a:r>
            <a:r>
              <a:rPr lang="vi-VN" sz="2500" dirty="0">
                <a:latin typeface="Times New Roman" pitchFamily="18" charset="0"/>
                <a:cs typeface="Times New Roman" pitchFamily="18" charset="0"/>
              </a:rPr>
              <a:t>Tập trung chỉ đạo sản xuất vụ Mùa 2022 đạt hiệu quả, trong đó lưu ý tập trung phát triển cây trồng cạn, cụ thể</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phấn</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đấu</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đạt</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quý</a:t>
            </a:r>
            <a:r>
              <a:rPr lang="en-US" sz="2500" dirty="0">
                <a:latin typeface="Times New Roman" pitchFamily="18" charset="0"/>
                <a:cs typeface="Times New Roman" pitchFamily="18" charset="0"/>
              </a:rPr>
              <a:t> IV </a:t>
            </a:r>
            <a:r>
              <a:rPr lang="en-US" sz="2500" dirty="0" err="1">
                <a:latin typeface="Times New Roman" pitchFamily="18" charset="0"/>
                <a:cs typeface="Times New Roman" pitchFamily="18" charset="0"/>
              </a:rPr>
              <a:t>như</a:t>
            </a:r>
            <a:r>
              <a:rPr lang="en-US" sz="2500" dirty="0">
                <a:latin typeface="Times New Roman" pitchFamily="18" charset="0"/>
                <a:cs typeface="Times New Roman" pitchFamily="18" charset="0"/>
              </a:rPr>
              <a:t> </a:t>
            </a:r>
            <a:r>
              <a:rPr lang="en-US" sz="2500" dirty="0" err="1">
                <a:latin typeface="Times New Roman" pitchFamily="18" charset="0"/>
                <a:cs typeface="Times New Roman" pitchFamily="18" charset="0"/>
              </a:rPr>
              <a:t>sau</a:t>
            </a:r>
            <a:r>
              <a:rPr lang="en-US" sz="2500" dirty="0">
                <a:latin typeface="Times New Roman" pitchFamily="18" charset="0"/>
                <a:cs typeface="Times New Roman" pitchFamily="18" charset="0"/>
              </a:rPr>
              <a:t>:</a:t>
            </a:r>
          </a:p>
          <a:p>
            <a:r>
              <a:rPr lang="en-US" sz="2500" b="1" i="1" dirty="0">
                <a:latin typeface="Times New Roman" pitchFamily="18" charset="0"/>
                <a:cs typeface="Times New Roman" pitchFamily="18" charset="0"/>
              </a:rPr>
              <a:t>(</a:t>
            </a:r>
            <a:r>
              <a:rPr lang="en-US" sz="2500" b="1" i="1" dirty="0" err="1">
                <a:latin typeface="Times New Roman" pitchFamily="18" charset="0"/>
                <a:cs typeface="Times New Roman" pitchFamily="18" charset="0"/>
              </a:rPr>
              <a:t>ĐVT</a:t>
            </a:r>
            <a:r>
              <a:rPr lang="en-US" sz="2500" b="1" i="1" dirty="0">
                <a:latin typeface="Times New Roman" pitchFamily="18" charset="0"/>
                <a:cs typeface="Times New Roman" pitchFamily="18" charset="0"/>
              </a:rPr>
              <a:t>: ha)</a:t>
            </a:r>
          </a:p>
        </p:txBody>
      </p:sp>
      <p:graphicFrame>
        <p:nvGraphicFramePr>
          <p:cNvPr id="10" name="Table 9"/>
          <p:cNvGraphicFramePr>
            <a:graphicFrameLocks noGrp="1"/>
          </p:cNvGraphicFramePr>
          <p:nvPr>
            <p:extLst>
              <p:ext uri="{D42A27DB-BD31-4B8C-83A1-F6EECF244321}">
                <p14:modId xmlns:p14="http://schemas.microsoft.com/office/powerpoint/2010/main" val="2184667798"/>
              </p:ext>
            </p:extLst>
          </p:nvPr>
        </p:nvGraphicFramePr>
        <p:xfrm>
          <a:off x="5168898" y="1054100"/>
          <a:ext cx="6764020" cy="5422896"/>
        </p:xfrm>
        <a:graphic>
          <a:graphicData uri="http://schemas.openxmlformats.org/drawingml/2006/table">
            <a:tbl>
              <a:tblPr firstRow="1" bandRow="1">
                <a:tableStyleId>{5C22544A-7EE6-4342-B048-85BDC9FD1C3A}</a:tableStyleId>
              </a:tblPr>
              <a:tblGrid>
                <a:gridCol w="1525015">
                  <a:extLst>
                    <a:ext uri="{9D8B030D-6E8A-4147-A177-3AD203B41FA5}">
                      <a16:colId xmlns:a16="http://schemas.microsoft.com/office/drawing/2014/main" val="20000"/>
                    </a:ext>
                  </a:extLst>
                </a:gridCol>
                <a:gridCol w="1180593">
                  <a:extLst>
                    <a:ext uri="{9D8B030D-6E8A-4147-A177-3AD203B41FA5}">
                      <a16:colId xmlns:a16="http://schemas.microsoft.com/office/drawing/2014/main" val="20001"/>
                    </a:ext>
                  </a:extLst>
                </a:gridCol>
                <a:gridCol w="1352804">
                  <a:extLst>
                    <a:ext uri="{9D8B030D-6E8A-4147-A177-3AD203B41FA5}">
                      <a16:colId xmlns:a16="http://schemas.microsoft.com/office/drawing/2014/main" val="20002"/>
                    </a:ext>
                  </a:extLst>
                </a:gridCol>
                <a:gridCol w="1352804">
                  <a:extLst>
                    <a:ext uri="{9D8B030D-6E8A-4147-A177-3AD203B41FA5}">
                      <a16:colId xmlns:a16="http://schemas.microsoft.com/office/drawing/2014/main" val="20003"/>
                    </a:ext>
                  </a:extLst>
                </a:gridCol>
                <a:gridCol w="1352804">
                  <a:extLst>
                    <a:ext uri="{9D8B030D-6E8A-4147-A177-3AD203B41FA5}">
                      <a16:colId xmlns:a16="http://schemas.microsoft.com/office/drawing/2014/main" val="20004"/>
                    </a:ext>
                  </a:extLst>
                </a:gridCol>
              </a:tblGrid>
              <a:tr h="932600">
                <a:tc>
                  <a:txBody>
                    <a:bodyPr/>
                    <a:lstStyle/>
                    <a:p>
                      <a:pPr algn="ctr"/>
                      <a:r>
                        <a:rPr lang="en-US" sz="2200" dirty="0" err="1">
                          <a:solidFill>
                            <a:schemeClr val="tx1"/>
                          </a:solidFill>
                          <a:latin typeface="Times New Roman" pitchFamily="18" charset="0"/>
                          <a:cs typeface="Times New Roman" pitchFamily="18" charset="0"/>
                        </a:rPr>
                        <a:t>Địa</a:t>
                      </a:r>
                      <a:r>
                        <a:rPr lang="en-US" sz="2200" baseline="0" dirty="0">
                          <a:solidFill>
                            <a:schemeClr val="tx1"/>
                          </a:solidFill>
                          <a:latin typeface="Times New Roman" pitchFamily="18" charset="0"/>
                          <a:cs typeface="Times New Roman" pitchFamily="18" charset="0"/>
                        </a:rPr>
                        <a:t> </a:t>
                      </a:r>
                      <a:r>
                        <a:rPr lang="en-US" sz="2200" baseline="0" dirty="0" err="1">
                          <a:solidFill>
                            <a:schemeClr val="tx1"/>
                          </a:solidFill>
                          <a:latin typeface="Times New Roman" pitchFamily="18" charset="0"/>
                          <a:cs typeface="Times New Roman" pitchFamily="18" charset="0"/>
                        </a:rPr>
                        <a:t>phương</a:t>
                      </a:r>
                      <a:endParaRPr lang="en-US" sz="2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a:solidFill>
                            <a:schemeClr val="tx1"/>
                          </a:solidFill>
                          <a:latin typeface="Times New Roman" pitchFamily="18" charset="0"/>
                          <a:cs typeface="Times New Roman" pitchFamily="18" charset="0"/>
                        </a:rPr>
                        <a:t>Cây</a:t>
                      </a:r>
                      <a:r>
                        <a:rPr lang="en-US" sz="2200" baseline="0" dirty="0">
                          <a:solidFill>
                            <a:schemeClr val="tx1"/>
                          </a:solidFill>
                          <a:latin typeface="Times New Roman" pitchFamily="18" charset="0"/>
                          <a:cs typeface="Times New Roman" pitchFamily="18" charset="0"/>
                        </a:rPr>
                        <a:t> </a:t>
                      </a:r>
                      <a:r>
                        <a:rPr lang="en-US" sz="2200" baseline="0" dirty="0" err="1">
                          <a:solidFill>
                            <a:schemeClr val="tx1"/>
                          </a:solidFill>
                          <a:latin typeface="Times New Roman" pitchFamily="18" charset="0"/>
                          <a:cs typeface="Times New Roman" pitchFamily="18" charset="0"/>
                        </a:rPr>
                        <a:t>Lúa</a:t>
                      </a:r>
                      <a:endParaRPr lang="en-US" sz="2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a:solidFill>
                            <a:schemeClr val="tx1"/>
                          </a:solidFill>
                          <a:latin typeface="Times New Roman" pitchFamily="18" charset="0"/>
                          <a:cs typeface="Times New Roman" pitchFamily="18" charset="0"/>
                        </a:rPr>
                        <a:t>Cây</a:t>
                      </a:r>
                      <a:r>
                        <a:rPr lang="en-US" sz="2200" baseline="0" dirty="0">
                          <a:solidFill>
                            <a:schemeClr val="tx1"/>
                          </a:solidFill>
                          <a:latin typeface="Times New Roman" pitchFamily="18" charset="0"/>
                          <a:cs typeface="Times New Roman" pitchFamily="18" charset="0"/>
                        </a:rPr>
                        <a:t> </a:t>
                      </a:r>
                      <a:r>
                        <a:rPr lang="en-US" sz="2200" baseline="0" dirty="0" err="1">
                          <a:solidFill>
                            <a:schemeClr val="tx1"/>
                          </a:solidFill>
                          <a:latin typeface="Times New Roman" pitchFamily="18" charset="0"/>
                          <a:cs typeface="Times New Roman" pitchFamily="18" charset="0"/>
                        </a:rPr>
                        <a:t>Ngô</a:t>
                      </a:r>
                      <a:endParaRPr lang="en-US" sz="2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a:solidFill>
                            <a:schemeClr val="tx1"/>
                          </a:solidFill>
                          <a:latin typeface="Times New Roman" pitchFamily="18" charset="0"/>
                          <a:cs typeface="Times New Roman" pitchFamily="18" charset="0"/>
                        </a:rPr>
                        <a:t>Cây</a:t>
                      </a:r>
                      <a:r>
                        <a:rPr lang="en-US" sz="2200" baseline="0" dirty="0">
                          <a:solidFill>
                            <a:schemeClr val="tx1"/>
                          </a:solidFill>
                          <a:latin typeface="Times New Roman" pitchFamily="18" charset="0"/>
                          <a:cs typeface="Times New Roman" pitchFamily="18" charset="0"/>
                        </a:rPr>
                        <a:t> </a:t>
                      </a:r>
                      <a:r>
                        <a:rPr lang="en-US" sz="2200" baseline="0" dirty="0" err="1">
                          <a:solidFill>
                            <a:schemeClr val="tx1"/>
                          </a:solidFill>
                          <a:latin typeface="Times New Roman" pitchFamily="18" charset="0"/>
                          <a:cs typeface="Times New Roman" pitchFamily="18" charset="0"/>
                        </a:rPr>
                        <a:t>Lạc</a:t>
                      </a:r>
                      <a:endParaRPr lang="en-US" sz="2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latin typeface="Times New Roman" pitchFamily="18" charset="0"/>
                          <a:cs typeface="Times New Roman" pitchFamily="18" charset="0"/>
                        </a:rPr>
                        <a:t>Rau </a:t>
                      </a:r>
                      <a:r>
                        <a:rPr lang="en-US" sz="2200" dirty="0" err="1">
                          <a:solidFill>
                            <a:schemeClr val="tx1"/>
                          </a:solidFill>
                          <a:latin typeface="Times New Roman" pitchFamily="18" charset="0"/>
                          <a:cs typeface="Times New Roman" pitchFamily="18" charset="0"/>
                        </a:rPr>
                        <a:t>các</a:t>
                      </a:r>
                      <a:r>
                        <a:rPr lang="en-US" sz="2200" baseline="0" dirty="0">
                          <a:solidFill>
                            <a:schemeClr val="tx1"/>
                          </a:solidFill>
                          <a:latin typeface="Times New Roman" pitchFamily="18" charset="0"/>
                          <a:cs typeface="Times New Roman" pitchFamily="18" charset="0"/>
                        </a:rPr>
                        <a:t> </a:t>
                      </a:r>
                      <a:r>
                        <a:rPr lang="en-US" sz="2200" baseline="0" dirty="0" err="1">
                          <a:solidFill>
                            <a:schemeClr val="tx1"/>
                          </a:solidFill>
                          <a:latin typeface="Times New Roman" pitchFamily="18" charset="0"/>
                          <a:cs typeface="Times New Roman" pitchFamily="18" charset="0"/>
                        </a:rPr>
                        <a:t>loại</a:t>
                      </a:r>
                      <a:endParaRPr lang="en-US" sz="2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1287">
                <a:tc>
                  <a:txBody>
                    <a:bodyPr/>
                    <a:lstStyle/>
                    <a:p>
                      <a:r>
                        <a:rPr lang="nl-NL" sz="2200" dirty="0">
                          <a:latin typeface="Times New Roman" pitchFamily="18" charset="0"/>
                          <a:cs typeface="Times New Roman" pitchFamily="18" charset="0"/>
                        </a:rPr>
                        <a:t>Hoài Nhơn </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422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74,7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443,7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1287">
                <a:tc>
                  <a:txBody>
                    <a:bodyPr/>
                    <a:lstStyle/>
                    <a:p>
                      <a:r>
                        <a:rPr lang="nl-NL" sz="2200" dirty="0">
                          <a:latin typeface="Times New Roman" pitchFamily="18" charset="0"/>
                          <a:cs typeface="Times New Roman" pitchFamily="18" charset="0"/>
                        </a:rPr>
                        <a:t>Vân Canh</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197,7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61287">
                <a:tc>
                  <a:txBody>
                    <a:bodyPr/>
                    <a:lstStyle/>
                    <a:p>
                      <a:r>
                        <a:rPr lang="nl-NL" sz="2200" dirty="0">
                          <a:latin typeface="Times New Roman" pitchFamily="18" charset="0"/>
                          <a:cs typeface="Times New Roman" pitchFamily="18" charset="0"/>
                        </a:rPr>
                        <a:t>Phù Cát</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557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293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358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596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61287">
                <a:tc>
                  <a:txBody>
                    <a:bodyPr/>
                    <a:lstStyle/>
                    <a:p>
                      <a:r>
                        <a:rPr lang="nl-NL" sz="2200" dirty="0">
                          <a:latin typeface="Times New Roman" pitchFamily="18" charset="0"/>
                          <a:cs typeface="Times New Roman" pitchFamily="18" charset="0"/>
                        </a:rPr>
                        <a:t>Vĩnh Thạnh </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191,8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61287">
                <a:tc>
                  <a:txBody>
                    <a:bodyPr/>
                    <a:lstStyle/>
                    <a:p>
                      <a:r>
                        <a:rPr lang="nl-NL" sz="2200" dirty="0">
                          <a:latin typeface="Times New Roman" pitchFamily="18" charset="0"/>
                          <a:cs typeface="Times New Roman" pitchFamily="18" charset="0"/>
                        </a:rPr>
                        <a:t>Phù Mỹ</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3.135,7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781,7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68,4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1.640,5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61287">
                <a:tc>
                  <a:txBody>
                    <a:bodyPr/>
                    <a:lstStyle/>
                    <a:p>
                      <a:r>
                        <a:rPr lang="nl-NL" sz="2200" dirty="0">
                          <a:latin typeface="Times New Roman" pitchFamily="18" charset="0"/>
                          <a:cs typeface="Times New Roman" pitchFamily="18" charset="0"/>
                        </a:rPr>
                        <a:t>Hoài Ân </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307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268,8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61287">
                <a:tc>
                  <a:txBody>
                    <a:bodyPr/>
                    <a:lstStyle/>
                    <a:p>
                      <a:r>
                        <a:rPr lang="nl-NL" sz="2200" dirty="0">
                          <a:latin typeface="Times New Roman" pitchFamily="18" charset="0"/>
                          <a:cs typeface="Times New Roman" pitchFamily="18" charset="0"/>
                        </a:rPr>
                        <a:t>An Nhơn</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460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61287">
                <a:tc>
                  <a:txBody>
                    <a:bodyPr/>
                    <a:lstStyle/>
                    <a:p>
                      <a:r>
                        <a:rPr lang="nl-NL" sz="2200" dirty="0">
                          <a:latin typeface="Times New Roman" pitchFamily="18" charset="0"/>
                          <a:cs typeface="Times New Roman" pitchFamily="18" charset="0"/>
                        </a:rPr>
                        <a:t>Tuy Phước</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680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01926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THÁNG CÁC THÁNG CÒN LẠI (TT)</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2399" y="1056148"/>
            <a:ext cx="3403601" cy="4832092"/>
          </a:xfrm>
          <a:prstGeom prst="rect">
            <a:avLst/>
          </a:prstGeom>
        </p:spPr>
        <p:txBody>
          <a:bodyPr wrap="square" numCol="1">
            <a:spAutoFit/>
          </a:bodyPr>
          <a:lstStyle/>
          <a:p>
            <a:pPr algn="just"/>
            <a:r>
              <a:rPr lang="it-IT" sz="2800" b="1" i="1" dirty="0">
                <a:latin typeface="Times New Roman" pitchFamily="18" charset="0"/>
                <a:cs typeface="Times New Roman" pitchFamily="18" charset="0"/>
              </a:rPr>
              <a:t>- Về chăn nuôi</a:t>
            </a:r>
            <a:r>
              <a:rPr lang="it-IT" sz="2800" dirty="0">
                <a:latin typeface="Times New Roman" pitchFamily="18" charset="0"/>
                <a:cs typeface="Times New Roman" pitchFamily="18" charset="0"/>
              </a:rPr>
              <a:t>: Đẩy mạnh phát triển đàn gia súc, gia cầm để đảm bảo nguồn cung ứng, đáp ứng nhu cầu tiêu thụ tăng cao trong dịp cuối năm 2022 và Tết Nguyên đán 2023, cụ thể phấn đấu hết IV như sau:</a:t>
            </a:r>
            <a:endParaRPr lang="en-US" sz="2800" dirty="0">
              <a:latin typeface="Times New Roman" pitchFamily="18" charset="0"/>
              <a:cs typeface="Times New Roman" pitchFamily="18" charset="0"/>
            </a:endParaRPr>
          </a:p>
          <a:p>
            <a:r>
              <a:rPr lang="nl-NL" sz="2500" b="1" i="1" dirty="0">
                <a:latin typeface="Times New Roman" pitchFamily="18" charset="0"/>
                <a:cs typeface="Times New Roman" pitchFamily="18" charset="0"/>
              </a:rPr>
              <a:t>(ĐVT: Con)</a:t>
            </a:r>
          </a:p>
        </p:txBody>
      </p:sp>
      <p:graphicFrame>
        <p:nvGraphicFramePr>
          <p:cNvPr id="2" name="Table 1"/>
          <p:cNvGraphicFramePr>
            <a:graphicFrameLocks noGrp="1"/>
          </p:cNvGraphicFramePr>
          <p:nvPr>
            <p:extLst>
              <p:ext uri="{D42A27DB-BD31-4B8C-83A1-F6EECF244321}">
                <p14:modId xmlns:p14="http://schemas.microsoft.com/office/powerpoint/2010/main" val="144305677"/>
              </p:ext>
            </p:extLst>
          </p:nvPr>
        </p:nvGraphicFramePr>
        <p:xfrm>
          <a:off x="3784600" y="1010307"/>
          <a:ext cx="8280400" cy="5593698"/>
        </p:xfrm>
        <a:graphic>
          <a:graphicData uri="http://schemas.openxmlformats.org/drawingml/2006/table">
            <a:tbl>
              <a:tblPr firstRow="1" bandRow="1">
                <a:tableStyleId>{5C22544A-7EE6-4342-B048-85BDC9FD1C3A}</a:tableStyleId>
              </a:tblPr>
              <a:tblGrid>
                <a:gridCol w="2070100">
                  <a:extLst>
                    <a:ext uri="{9D8B030D-6E8A-4147-A177-3AD203B41FA5}">
                      <a16:colId xmlns:a16="http://schemas.microsoft.com/office/drawing/2014/main" val="20000"/>
                    </a:ext>
                  </a:extLst>
                </a:gridCol>
                <a:gridCol w="2070100">
                  <a:extLst>
                    <a:ext uri="{9D8B030D-6E8A-4147-A177-3AD203B41FA5}">
                      <a16:colId xmlns:a16="http://schemas.microsoft.com/office/drawing/2014/main" val="20001"/>
                    </a:ext>
                  </a:extLst>
                </a:gridCol>
                <a:gridCol w="2070100">
                  <a:extLst>
                    <a:ext uri="{9D8B030D-6E8A-4147-A177-3AD203B41FA5}">
                      <a16:colId xmlns:a16="http://schemas.microsoft.com/office/drawing/2014/main" val="20002"/>
                    </a:ext>
                  </a:extLst>
                </a:gridCol>
                <a:gridCol w="2070100">
                  <a:extLst>
                    <a:ext uri="{9D8B030D-6E8A-4147-A177-3AD203B41FA5}">
                      <a16:colId xmlns:a16="http://schemas.microsoft.com/office/drawing/2014/main" val="20003"/>
                    </a:ext>
                  </a:extLst>
                </a:gridCol>
              </a:tblGrid>
              <a:tr h="508518">
                <a:tc>
                  <a:txBody>
                    <a:bodyPr/>
                    <a:lstStyle/>
                    <a:p>
                      <a:pPr algn="ctr"/>
                      <a:r>
                        <a:rPr lang="en-US" sz="2200" dirty="0" err="1">
                          <a:solidFill>
                            <a:schemeClr val="tx1"/>
                          </a:solidFill>
                          <a:latin typeface="Times New Roman" pitchFamily="18" charset="0"/>
                          <a:cs typeface="Times New Roman" pitchFamily="18" charset="0"/>
                        </a:rPr>
                        <a:t>Địa</a:t>
                      </a:r>
                      <a:r>
                        <a:rPr lang="en-US" sz="2200" baseline="0" dirty="0">
                          <a:solidFill>
                            <a:schemeClr val="tx1"/>
                          </a:solidFill>
                          <a:latin typeface="Times New Roman" pitchFamily="18" charset="0"/>
                          <a:cs typeface="Times New Roman" pitchFamily="18" charset="0"/>
                        </a:rPr>
                        <a:t> </a:t>
                      </a:r>
                      <a:r>
                        <a:rPr lang="en-US" sz="2200" baseline="0" dirty="0" err="1">
                          <a:solidFill>
                            <a:schemeClr val="tx1"/>
                          </a:solidFill>
                          <a:latin typeface="Times New Roman" pitchFamily="18" charset="0"/>
                          <a:cs typeface="Times New Roman" pitchFamily="18" charset="0"/>
                        </a:rPr>
                        <a:t>phương</a:t>
                      </a:r>
                      <a:endParaRPr lang="en-US" sz="2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a:solidFill>
                            <a:schemeClr val="tx1"/>
                          </a:solidFill>
                          <a:latin typeface="Times New Roman" pitchFamily="18" charset="0"/>
                          <a:cs typeface="Times New Roman" pitchFamily="18" charset="0"/>
                        </a:rPr>
                        <a:t>Đàn</a:t>
                      </a:r>
                      <a:r>
                        <a:rPr lang="en-US" sz="2200" baseline="0" dirty="0">
                          <a:solidFill>
                            <a:schemeClr val="tx1"/>
                          </a:solidFill>
                          <a:latin typeface="Times New Roman" pitchFamily="18" charset="0"/>
                          <a:cs typeface="Times New Roman" pitchFamily="18" charset="0"/>
                        </a:rPr>
                        <a:t> </a:t>
                      </a:r>
                      <a:r>
                        <a:rPr lang="en-US" sz="2200" baseline="0" dirty="0" err="1">
                          <a:solidFill>
                            <a:schemeClr val="tx1"/>
                          </a:solidFill>
                          <a:latin typeface="Times New Roman" pitchFamily="18" charset="0"/>
                          <a:cs typeface="Times New Roman" pitchFamily="18" charset="0"/>
                        </a:rPr>
                        <a:t>bò</a:t>
                      </a:r>
                      <a:endParaRPr lang="en-US" sz="2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a:solidFill>
                            <a:schemeClr val="tx1"/>
                          </a:solidFill>
                          <a:latin typeface="Times New Roman" pitchFamily="18" charset="0"/>
                          <a:cs typeface="Times New Roman" pitchFamily="18" charset="0"/>
                        </a:rPr>
                        <a:t>Đàn</a:t>
                      </a:r>
                      <a:r>
                        <a:rPr lang="en-US" sz="2200" baseline="0" dirty="0">
                          <a:solidFill>
                            <a:schemeClr val="tx1"/>
                          </a:solidFill>
                          <a:latin typeface="Times New Roman" pitchFamily="18" charset="0"/>
                          <a:cs typeface="Times New Roman" pitchFamily="18" charset="0"/>
                        </a:rPr>
                        <a:t> </a:t>
                      </a:r>
                      <a:r>
                        <a:rPr lang="en-US" sz="2200" baseline="0" dirty="0" err="1">
                          <a:solidFill>
                            <a:schemeClr val="tx1"/>
                          </a:solidFill>
                          <a:latin typeface="Times New Roman" pitchFamily="18" charset="0"/>
                          <a:cs typeface="Times New Roman" pitchFamily="18" charset="0"/>
                        </a:rPr>
                        <a:t>lợn</a:t>
                      </a:r>
                      <a:endParaRPr lang="en-US" sz="2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err="1">
                          <a:solidFill>
                            <a:schemeClr val="tx1"/>
                          </a:solidFill>
                          <a:latin typeface="Times New Roman" pitchFamily="18" charset="0"/>
                          <a:cs typeface="Times New Roman" pitchFamily="18" charset="0"/>
                        </a:rPr>
                        <a:t>Gia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cầm</a:t>
                      </a:r>
                      <a:endParaRPr lang="en-US" sz="2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8518">
                <a:tc>
                  <a:txBody>
                    <a:bodyPr/>
                    <a:lstStyle/>
                    <a:p>
                      <a:r>
                        <a:rPr lang="nl-NL" sz="2200" dirty="0">
                          <a:latin typeface="Times New Roman" pitchFamily="18" charset="0"/>
                          <a:cs typeface="Times New Roman" pitchFamily="18" charset="0"/>
                        </a:rPr>
                        <a:t>Hoài Nhơn </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3.008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63.314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390.000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8518">
                <a:tc>
                  <a:txBody>
                    <a:bodyPr/>
                    <a:lstStyle/>
                    <a:p>
                      <a:r>
                        <a:rPr lang="nl-NL" sz="2200" dirty="0">
                          <a:latin typeface="Times New Roman" pitchFamily="18" charset="0"/>
                          <a:cs typeface="Times New Roman" pitchFamily="18" charset="0"/>
                        </a:rPr>
                        <a:t>Vân Canh</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1.826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6.067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8518">
                <a:tc>
                  <a:txBody>
                    <a:bodyPr/>
                    <a:lstStyle/>
                    <a:p>
                      <a:r>
                        <a:rPr lang="nl-NL" sz="2200" dirty="0">
                          <a:latin typeface="Times New Roman" pitchFamily="18" charset="0"/>
                          <a:cs typeface="Times New Roman" pitchFamily="18" charset="0"/>
                        </a:rPr>
                        <a:t>Phù Cát</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6.245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43.453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766.000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08518">
                <a:tc>
                  <a:txBody>
                    <a:bodyPr/>
                    <a:lstStyle/>
                    <a:p>
                      <a:r>
                        <a:rPr lang="nl-NL" sz="2200" dirty="0">
                          <a:latin typeface="Times New Roman" pitchFamily="18" charset="0"/>
                          <a:cs typeface="Times New Roman" pitchFamily="18" charset="0"/>
                        </a:rPr>
                        <a:t>Vĩnh Thạnh </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3.010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13.429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8518">
                <a:tc>
                  <a:txBody>
                    <a:bodyPr/>
                    <a:lstStyle/>
                    <a:p>
                      <a:r>
                        <a:rPr lang="nl-NL" sz="2200" dirty="0">
                          <a:latin typeface="Times New Roman" pitchFamily="18" charset="0"/>
                          <a:cs typeface="Times New Roman" pitchFamily="18" charset="0"/>
                        </a:rPr>
                        <a:t>Phù Mỹ</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7.206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36.811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536.000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08518">
                <a:tc>
                  <a:txBody>
                    <a:bodyPr/>
                    <a:lstStyle/>
                    <a:p>
                      <a:r>
                        <a:rPr lang="nl-NL" sz="2200" dirty="0">
                          <a:latin typeface="Times New Roman" pitchFamily="18" charset="0"/>
                          <a:cs typeface="Times New Roman" pitchFamily="18" charset="0"/>
                        </a:rPr>
                        <a:t>Hoài Ân </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1.569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166.387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331.000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08518">
                <a:tc>
                  <a:txBody>
                    <a:bodyPr/>
                    <a:lstStyle/>
                    <a:p>
                      <a:r>
                        <a:rPr lang="nl-NL" sz="2200" dirty="0">
                          <a:latin typeface="Times New Roman" pitchFamily="18" charset="0"/>
                          <a:cs typeface="Times New Roman" pitchFamily="18" charset="0"/>
                        </a:rPr>
                        <a:t>An Nhơn</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7.597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42.435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520.000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8518">
                <a:tc>
                  <a:txBody>
                    <a:bodyPr/>
                    <a:lstStyle/>
                    <a:p>
                      <a:r>
                        <a:rPr lang="nl-NL" sz="2200" dirty="0">
                          <a:latin typeface="Times New Roman" pitchFamily="18" charset="0"/>
                          <a:cs typeface="Times New Roman" pitchFamily="18" charset="0"/>
                        </a:rPr>
                        <a:t>Tuy Phước</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2.945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26.583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838.000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08518">
                <a:tc>
                  <a:txBody>
                    <a:bodyPr/>
                    <a:lstStyle/>
                    <a:p>
                      <a:r>
                        <a:rPr lang="en-US" sz="2200" dirty="0" err="1">
                          <a:latin typeface="Times New Roman" pitchFamily="18" charset="0"/>
                          <a:cs typeface="Times New Roman" pitchFamily="18" charset="0"/>
                        </a:rPr>
                        <a:t>Tây</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Sơn</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7.292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40.376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460.000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508518">
                <a:tc>
                  <a:txBody>
                    <a:bodyPr/>
                    <a:lstStyle/>
                    <a:p>
                      <a:r>
                        <a:rPr lang="en-US" sz="2200" dirty="0">
                          <a:latin typeface="Times New Roman" pitchFamily="18" charset="0"/>
                          <a:cs typeface="Times New Roman" pitchFamily="18" charset="0"/>
                        </a:rPr>
                        <a:t>An </a:t>
                      </a:r>
                      <a:r>
                        <a:rPr lang="en-US" sz="2200" dirty="0" err="1">
                          <a:latin typeface="Times New Roman" pitchFamily="18" charset="0"/>
                          <a:cs typeface="Times New Roman" pitchFamily="18" charset="0"/>
                        </a:rPr>
                        <a:t>Lão</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Times New Roman" pitchFamily="18" charset="0"/>
                          <a:cs typeface="Times New Roman" pitchFamily="18" charset="0"/>
                        </a:rPr>
                        <a:t>13.667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62821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THÁNG CÁC THÁNG CÒN LẠI (TT)</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1460" y="1150374"/>
            <a:ext cx="11354373" cy="5693866"/>
          </a:xfrm>
          <a:prstGeom prst="rect">
            <a:avLst/>
          </a:prstGeom>
        </p:spPr>
        <p:txBody>
          <a:bodyPr wrap="square">
            <a:spAutoFit/>
          </a:bodyPr>
          <a:lstStyle/>
          <a:p>
            <a:pPr algn="just"/>
            <a:r>
              <a:rPr lang="it-IT" sz="2800" b="1" dirty="0">
                <a:latin typeface="Times New Roman" pitchFamily="18" charset="0"/>
                <a:cs typeface="Times New Roman" pitchFamily="18" charset="0"/>
              </a:rPr>
              <a:t>Thứ tư,</a:t>
            </a:r>
            <a:r>
              <a:rPr lang="it-IT" sz="2800" dirty="0">
                <a:latin typeface="Times New Roman" pitchFamily="18" charset="0"/>
                <a:cs typeface="Times New Roman" pitchFamily="18" charset="0"/>
              </a:rPr>
              <a:t> ban hành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sản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xuất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công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Theo </a:t>
            </a:r>
            <a:r>
              <a:rPr lang="en-US" sz="2800" dirty="0" err="1">
                <a:latin typeface="Times New Roman" pitchFamily="18" charset="0"/>
                <a:cs typeface="Times New Roman" pitchFamily="18" charset="0"/>
              </a:rPr>
              <a:t>dõi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nắm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doanh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doanh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kịp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vướng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mắc</a:t>
            </a:r>
            <a:r>
              <a:rPr lang="en-US" sz="2800" dirty="0">
                <a:latin typeface="Times New Roman" pitchFamily="18" charset="0"/>
                <a:cs typeface="Times New Roman" pitchFamily="18" charset="0"/>
              </a:rPr>
              <a:t>.</a:t>
            </a:r>
          </a:p>
          <a:p>
            <a:pPr algn="just"/>
            <a:r>
              <a:rPr lang="it-IT" sz="2800" dirty="0">
                <a:latin typeface="Times New Roman" pitchFamily="18" charset="0"/>
                <a:cs typeface="Times New Roman" pitchFamily="18" charset="0"/>
              </a:rPr>
              <a:t>- Đôn đốc các doanh nghiệp đẩy mạnh sản xuất các mặt hàng xuất khẩu, nhất là các mặt hàng chủ lực của tỉnh và các mặt hàng đang có thị trường tiêu thụ, giảm thiểu hàng tồn kho. </a:t>
            </a:r>
            <a:r>
              <a:rPr lang="en-US" sz="2800" dirty="0" err="1">
                <a:latin typeface="Times New Roman" pitchFamily="18" charset="0"/>
                <a:cs typeface="Times New Roman" pitchFamily="18" charset="0"/>
              </a:rPr>
              <a:t>Phấn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11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7-7,5% so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kỳ</a:t>
            </a:r>
            <a:r>
              <a:rPr lang="en-US" sz="2800" dirty="0">
                <a:latin typeface="Times New Roman" pitchFamily="18" charset="0"/>
                <a:cs typeface="Times New Roman" pitchFamily="18" charset="0"/>
              </a:rPr>
              <a:t>.</a:t>
            </a:r>
          </a:p>
          <a:p>
            <a:pPr algn="just"/>
            <a:r>
              <a:rPr lang="vi-VN" sz="2800" dirty="0">
                <a:latin typeface="Times New Roman" pitchFamily="18" charset="0"/>
                <a:cs typeface="Times New Roman" pitchFamily="18" charset="0"/>
              </a:rPr>
              <a:t>- Tập trung chỉ đạo các nhà máy đã đi vào hoạt động sản xuất trong những tháng cuối năm 2021, và năm 2022 được phát huy công suất, tạo giá trị mới về sản xuất công nghiệp vào năm 2023</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T</a:t>
            </a:r>
            <a:r>
              <a:rPr lang="vi-VN" sz="2800" dirty="0">
                <a:latin typeface="Times New Roman" pitchFamily="18" charset="0"/>
                <a:cs typeface="Times New Roman" pitchFamily="18" charset="0"/>
              </a:rPr>
              <a:t>ạo điều kiện thuận lợi đảm bảo tiến độ cho 75 dự án đang xây dựng hoàn thành và đi vào hoạt động trong năm 2023, tạo ra giá trị mới về sản xuất công nghiệp </a:t>
            </a:r>
            <a:r>
              <a:rPr lang="vi-VN" sz="2800">
                <a:latin typeface="Times New Roman" pitchFamily="18" charset="0"/>
                <a:cs typeface="Times New Roman" pitchFamily="18" charset="0"/>
              </a:rPr>
              <a:t>năm 2023</a:t>
            </a:r>
            <a:r>
              <a:rPr lang="en-US" sz="280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45115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CÁC THÁNG CÒN LẠI (TT)</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1461" y="1121990"/>
            <a:ext cx="5677186" cy="5601533"/>
          </a:xfrm>
          <a:prstGeom prst="rect">
            <a:avLst/>
          </a:prstGeom>
        </p:spPr>
        <p:txBody>
          <a:bodyPr wrap="square">
            <a:spAutoFit/>
          </a:bodyPr>
          <a:lstStyle/>
          <a:p>
            <a:pPr algn="just">
              <a:spcAft>
                <a:spcPts val="1200"/>
              </a:spcAft>
            </a:pPr>
            <a:r>
              <a:rPr lang="it-IT" sz="2600" b="1" dirty="0">
                <a:latin typeface="Times New Roman" pitchFamily="18" charset="0"/>
                <a:cs typeface="Times New Roman" pitchFamily="18" charset="0"/>
              </a:rPr>
              <a:t>Thứ năm,</a:t>
            </a:r>
            <a:r>
              <a:rPr lang="it-IT" sz="2600" dirty="0">
                <a:latin typeface="Times New Roman" pitchFamily="18" charset="0"/>
                <a:cs typeface="Times New Roman" pitchFamily="18" charset="0"/>
              </a:rPr>
              <a:t> triển khai các gói kích cầu </a:t>
            </a:r>
            <a:r>
              <a:rPr lang="it-IT" sz="2600" b="1" i="1" dirty="0">
                <a:latin typeface="Times New Roman" pitchFamily="18" charset="0"/>
                <a:cs typeface="Times New Roman" pitchFamily="18" charset="0"/>
              </a:rPr>
              <a:t>thương mại, dịch vụ, du lịch</a:t>
            </a:r>
            <a:r>
              <a:rPr lang="it-IT" sz="2600" dirty="0">
                <a:latin typeface="Times New Roman" pitchFamily="18" charset="0"/>
                <a:cs typeface="Times New Roman" pitchFamily="18" charset="0"/>
              </a:rPr>
              <a:t>, mở rộng thị trường. Nghiên cứu triển khai các loại hình và sản phẩm du lịch mới; mở rộng các hoạt động thu hút du lịch tại Quảng trường Nguyễn Tất Thành; các Tháp Chăm, di tích lịch sử - văn hóa trên địa bàn tỉnh</a:t>
            </a:r>
            <a:r>
              <a:rPr lang="en-US" sz="2600" dirty="0">
                <a:latin typeface="Times New Roman" pitchFamily="18" charset="0"/>
                <a:cs typeface="Times New Roman" pitchFamily="18" charset="0"/>
              </a:rPr>
              <a:t>. </a:t>
            </a:r>
          </a:p>
          <a:p>
            <a:pPr algn="just">
              <a:spcAft>
                <a:spcPts val="1200"/>
              </a:spcAft>
            </a:pPr>
            <a:r>
              <a:rPr lang="de-DE" sz="2600" dirty="0">
                <a:latin typeface="Times New Roman" pitchFamily="18" charset="0"/>
                <a:cs typeface="Times New Roman" pitchFamily="18" charset="0"/>
              </a:rPr>
              <a:t>Triển khai Kế hoạch dự trữ hàng hóa, triển khai các chương trình bình ổn giá trong dịp Tết Nguyên đán 2023.</a:t>
            </a:r>
          </a:p>
          <a:p>
            <a:pPr>
              <a:spcAft>
                <a:spcPts val="1200"/>
              </a:spcAft>
            </a:pPr>
            <a:r>
              <a:rPr lang="de-DE" sz="2600" dirty="0">
                <a:latin typeface="Times New Roman" pitchFamily="18" charset="0"/>
                <a:cs typeface="Times New Roman" pitchFamily="18" charset="0"/>
              </a:rPr>
              <a:t>Phấn đấu đạt dư địa tăng trưởng thương mại như sau:</a:t>
            </a:r>
            <a:endParaRPr lang="it-IT" sz="2600" dirty="0">
              <a:latin typeface="Times New Roman" pitchFamily="18" charset="0"/>
              <a:cs typeface="Times New Roman" pitchFamily="18" charset="0"/>
            </a:endParaRPr>
          </a:p>
        </p:txBody>
      </p:sp>
      <p:graphicFrame>
        <p:nvGraphicFramePr>
          <p:cNvPr id="3" name="Table 2">
            <a:extLst>
              <a:ext uri="{FF2B5EF4-FFF2-40B4-BE49-F238E27FC236}">
                <a16:creationId xmlns:a16="http://schemas.microsoft.com/office/drawing/2014/main" id="{7239F198-3D1A-6B90-5E9F-3DD63E3967EE}"/>
              </a:ext>
            </a:extLst>
          </p:cNvPr>
          <p:cNvGraphicFramePr>
            <a:graphicFrameLocks noGrp="1"/>
          </p:cNvGraphicFramePr>
          <p:nvPr>
            <p:extLst>
              <p:ext uri="{D42A27DB-BD31-4B8C-83A1-F6EECF244321}">
                <p14:modId xmlns:p14="http://schemas.microsoft.com/office/powerpoint/2010/main" val="1348692695"/>
              </p:ext>
            </p:extLst>
          </p:nvPr>
        </p:nvGraphicFramePr>
        <p:xfrm>
          <a:off x="6636856" y="1010305"/>
          <a:ext cx="4453390" cy="5713214"/>
        </p:xfrm>
        <a:graphic>
          <a:graphicData uri="http://schemas.openxmlformats.org/drawingml/2006/table">
            <a:tbl>
              <a:tblPr firstRow="1" bandRow="1">
                <a:tableStyleId>{5C22544A-7EE6-4342-B048-85BDC9FD1C3A}</a:tableStyleId>
              </a:tblPr>
              <a:tblGrid>
                <a:gridCol w="2100860">
                  <a:extLst>
                    <a:ext uri="{9D8B030D-6E8A-4147-A177-3AD203B41FA5}">
                      <a16:colId xmlns:a16="http://schemas.microsoft.com/office/drawing/2014/main" val="20000"/>
                    </a:ext>
                  </a:extLst>
                </a:gridCol>
                <a:gridCol w="2352530">
                  <a:extLst>
                    <a:ext uri="{9D8B030D-6E8A-4147-A177-3AD203B41FA5}">
                      <a16:colId xmlns:a16="http://schemas.microsoft.com/office/drawing/2014/main" val="20001"/>
                    </a:ext>
                  </a:extLst>
                </a:gridCol>
              </a:tblGrid>
              <a:tr h="439478">
                <a:tc>
                  <a:txBody>
                    <a:bodyPr/>
                    <a:lstStyle/>
                    <a:p>
                      <a:pPr algn="ctr"/>
                      <a:r>
                        <a:rPr lang="en-US" sz="2200" dirty="0" err="1">
                          <a:solidFill>
                            <a:schemeClr val="tx1"/>
                          </a:solidFill>
                          <a:latin typeface="Times New Roman" pitchFamily="18" charset="0"/>
                          <a:cs typeface="Times New Roman" pitchFamily="18" charset="0"/>
                        </a:rPr>
                        <a:t>Địa</a:t>
                      </a:r>
                      <a:r>
                        <a:rPr lang="en-US" sz="2200" baseline="0" dirty="0">
                          <a:solidFill>
                            <a:schemeClr val="tx1"/>
                          </a:solidFill>
                          <a:latin typeface="Times New Roman" pitchFamily="18" charset="0"/>
                          <a:cs typeface="Times New Roman" pitchFamily="18" charset="0"/>
                        </a:rPr>
                        <a:t> </a:t>
                      </a:r>
                      <a:r>
                        <a:rPr lang="en-US" sz="2200" baseline="0" dirty="0" err="1">
                          <a:solidFill>
                            <a:schemeClr val="tx1"/>
                          </a:solidFill>
                          <a:latin typeface="Times New Roman" pitchFamily="18" charset="0"/>
                          <a:cs typeface="Times New Roman" pitchFamily="18" charset="0"/>
                        </a:rPr>
                        <a:t>phương</a:t>
                      </a:r>
                      <a:endParaRPr lang="en-US" sz="2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200">
                          <a:solidFill>
                            <a:schemeClr val="tx1"/>
                          </a:solidFill>
                          <a:latin typeface="Times New Roman" pitchFamily="18" charset="0"/>
                          <a:cs typeface="Times New Roman" pitchFamily="18" charset="0"/>
                        </a:rPr>
                        <a:t>Giá trị</a:t>
                      </a:r>
                      <a:r>
                        <a:rPr lang="en-US" sz="2200">
                          <a:solidFill>
                            <a:schemeClr val="tx1"/>
                          </a:solidFill>
                          <a:latin typeface="Times New Roman" pitchFamily="18" charset="0"/>
                          <a:cs typeface="Times New Roman" pitchFamily="18" charset="0"/>
                        </a:rPr>
                        <a:t> (tỷ đồng)</a:t>
                      </a:r>
                      <a:endParaRPr lang="en-US" sz="2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9478">
                <a:tc>
                  <a:txBody>
                    <a:bodyPr/>
                    <a:lstStyle/>
                    <a:p>
                      <a:r>
                        <a:rPr lang="vi-VN" sz="2200">
                          <a:latin typeface="Times New Roman" pitchFamily="18" charset="0"/>
                          <a:cs typeface="Times New Roman" pitchFamily="18" charset="0"/>
                        </a:rPr>
                        <a:t>Quy Nhơn</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200">
                          <a:latin typeface="Times New Roman" pitchFamily="18" charset="0"/>
                          <a:cs typeface="Times New Roman" pitchFamily="18" charset="0"/>
                        </a:rPr>
                        <a:t>10.000</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9478">
                <a:tc>
                  <a:txBody>
                    <a:bodyPr/>
                    <a:lstStyle/>
                    <a:p>
                      <a:r>
                        <a:rPr lang="vi-VN" sz="2200">
                          <a:latin typeface="Times New Roman" pitchFamily="18" charset="0"/>
                          <a:cs typeface="Times New Roman" pitchFamily="18" charset="0"/>
                        </a:rPr>
                        <a:t>An Nhơn</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200">
                          <a:latin typeface="Times New Roman" pitchFamily="18" charset="0"/>
                          <a:cs typeface="Times New Roman" pitchFamily="18" charset="0"/>
                        </a:rPr>
                        <a:t>2.600</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9478">
                <a:tc>
                  <a:txBody>
                    <a:bodyPr/>
                    <a:lstStyle/>
                    <a:p>
                      <a:r>
                        <a:rPr lang="vi-VN" sz="2200">
                          <a:latin typeface="Times New Roman" pitchFamily="18" charset="0"/>
                          <a:cs typeface="Times New Roman" pitchFamily="18" charset="0"/>
                        </a:rPr>
                        <a:t>Hoài Nhơn</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200">
                          <a:latin typeface="Times New Roman" pitchFamily="18" charset="0"/>
                          <a:cs typeface="Times New Roman" pitchFamily="18" charset="0"/>
                        </a:rPr>
                        <a:t>3.884</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9478">
                <a:tc>
                  <a:txBody>
                    <a:bodyPr/>
                    <a:lstStyle/>
                    <a:p>
                      <a:r>
                        <a:rPr lang="nl-NL" sz="2200">
                          <a:latin typeface="Times New Roman" pitchFamily="18" charset="0"/>
                          <a:cs typeface="Times New Roman" pitchFamily="18" charset="0"/>
                        </a:rPr>
                        <a:t>Tuy Phước</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200">
                          <a:latin typeface="Times New Roman" pitchFamily="18" charset="0"/>
                          <a:cs typeface="Times New Roman" pitchFamily="18" charset="0"/>
                        </a:rPr>
                        <a:t>633</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9478">
                <a:tc>
                  <a:txBody>
                    <a:bodyPr/>
                    <a:lstStyle/>
                    <a:p>
                      <a:r>
                        <a:rPr lang="en-US" sz="2200">
                          <a:latin typeface="Times New Roman" pitchFamily="18" charset="0"/>
                          <a:cs typeface="Times New Roman" pitchFamily="18" charset="0"/>
                        </a:rPr>
                        <a:t>Tây</a:t>
                      </a:r>
                      <a:r>
                        <a:rPr lang="en-US" sz="2200" baseline="0">
                          <a:latin typeface="Times New Roman" pitchFamily="18" charset="0"/>
                          <a:cs typeface="Times New Roman" pitchFamily="18" charset="0"/>
                        </a:rPr>
                        <a:t> Sơn</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200">
                          <a:latin typeface="Times New Roman" pitchFamily="18" charset="0"/>
                          <a:cs typeface="Times New Roman" pitchFamily="18" charset="0"/>
                        </a:rPr>
                        <a:t>2.700</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39478">
                <a:tc>
                  <a:txBody>
                    <a:bodyPr/>
                    <a:lstStyle/>
                    <a:p>
                      <a:r>
                        <a:rPr lang="vi-VN" sz="2200">
                          <a:latin typeface="Times New Roman" pitchFamily="18" charset="0"/>
                          <a:cs typeface="Times New Roman" pitchFamily="18" charset="0"/>
                        </a:rPr>
                        <a:t>Phù Cát</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200">
                          <a:latin typeface="Times New Roman" pitchFamily="18" charset="0"/>
                          <a:cs typeface="Times New Roman" pitchFamily="18" charset="0"/>
                        </a:rPr>
                        <a:t>2.500</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39478">
                <a:tc>
                  <a:txBody>
                    <a:bodyPr/>
                    <a:lstStyle/>
                    <a:p>
                      <a:r>
                        <a:rPr lang="vi-VN" sz="2200">
                          <a:latin typeface="Times New Roman" pitchFamily="18" charset="0"/>
                          <a:cs typeface="Times New Roman" pitchFamily="18" charset="0"/>
                        </a:rPr>
                        <a:t>Phù Mỹ</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vi-VN" sz="2200">
                          <a:latin typeface="Times New Roman" pitchFamily="18" charset="0"/>
                          <a:cs typeface="Times New Roman" pitchFamily="18" charset="0"/>
                        </a:rPr>
                        <a:t>1.270</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39478">
                <a:tc>
                  <a:txBody>
                    <a:bodyPr/>
                    <a:lstStyle/>
                    <a:p>
                      <a:r>
                        <a:rPr lang="vi-VN" sz="2200">
                          <a:latin typeface="Times New Roman" pitchFamily="18" charset="0"/>
                          <a:cs typeface="Times New Roman" pitchFamily="18" charset="0"/>
                        </a:rPr>
                        <a:t>Hoài Ân</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a:latin typeface="Times New Roman" pitchFamily="18" charset="0"/>
                          <a:cs typeface="Times New Roman" pitchFamily="18" charset="0"/>
                        </a:rPr>
                        <a:t>660</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39478">
                <a:tc>
                  <a:txBody>
                    <a:bodyPr/>
                    <a:lstStyle/>
                    <a:p>
                      <a:r>
                        <a:rPr lang="vi-VN" sz="2200">
                          <a:latin typeface="Times New Roman" pitchFamily="18" charset="0"/>
                          <a:cs typeface="Times New Roman" pitchFamily="18" charset="0"/>
                        </a:rPr>
                        <a:t>Vân Canh</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a:latin typeface="Times New Roman" pitchFamily="18" charset="0"/>
                          <a:cs typeface="Times New Roman" pitchFamily="18" charset="0"/>
                        </a:rPr>
                        <a:t>126</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39478">
                <a:tc>
                  <a:txBody>
                    <a:bodyPr/>
                    <a:lstStyle/>
                    <a:p>
                      <a:r>
                        <a:rPr lang="vi-VN" sz="2200">
                          <a:latin typeface="Times New Roman" pitchFamily="18" charset="0"/>
                          <a:cs typeface="Times New Roman" pitchFamily="18" charset="0"/>
                        </a:rPr>
                        <a:t>Vĩnh Thạnh</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a:latin typeface="Times New Roman" pitchFamily="18" charset="0"/>
                          <a:cs typeface="Times New Roman" pitchFamily="18" charset="0"/>
                        </a:rPr>
                        <a:t>316</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314406"/>
                  </a:ext>
                </a:extLst>
              </a:tr>
              <a:tr h="439478">
                <a:tc>
                  <a:txBody>
                    <a:bodyPr/>
                    <a:lstStyle/>
                    <a:p>
                      <a:r>
                        <a:rPr lang="en-US" sz="2200" dirty="0">
                          <a:latin typeface="Times New Roman" pitchFamily="18" charset="0"/>
                          <a:cs typeface="Times New Roman" pitchFamily="18" charset="0"/>
                        </a:rPr>
                        <a:t>An </a:t>
                      </a:r>
                      <a:r>
                        <a:rPr lang="en-US" sz="2200" dirty="0" err="1">
                          <a:latin typeface="Times New Roman" pitchFamily="18" charset="0"/>
                          <a:cs typeface="Times New Roman" pitchFamily="18" charset="0"/>
                        </a:rPr>
                        <a:t>Lão</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a:latin typeface="Times New Roman" pitchFamily="18" charset="0"/>
                          <a:cs typeface="Times New Roman" pitchFamily="18" charset="0"/>
                        </a:rPr>
                        <a:t>85</a:t>
                      </a: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39478">
                <a:tc>
                  <a:txBody>
                    <a:bodyPr/>
                    <a:lstStyle/>
                    <a:p>
                      <a:r>
                        <a:rPr lang="en-US" sz="2200" b="1">
                          <a:latin typeface="Times New Roman" pitchFamily="18" charset="0"/>
                          <a:cs typeface="Times New Roman" pitchFamily="18" charset="0"/>
                        </a:rPr>
                        <a:t>TỔNG CỘNG</a:t>
                      </a:r>
                      <a:endParaRPr lang="en-US" sz="22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200" b="1">
                          <a:latin typeface="Times New Roman" pitchFamily="18" charset="0"/>
                          <a:cs typeface="Times New Roman" pitchFamily="18" charset="0"/>
                        </a:rPr>
                        <a:t>24.774</a:t>
                      </a:r>
                      <a:endParaRPr lang="en-US" sz="22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8036186"/>
                  </a:ext>
                </a:extLst>
              </a:tr>
            </a:tbl>
          </a:graphicData>
        </a:graphic>
      </p:graphicFrame>
    </p:spTree>
    <p:extLst>
      <p:ext uri="{BB962C8B-B14F-4D97-AF65-F5344CB8AC3E}">
        <p14:creationId xmlns:p14="http://schemas.microsoft.com/office/powerpoint/2010/main" val="959063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CÁC THÁNG CÒN LẠI (TT)</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1460" y="1109290"/>
            <a:ext cx="11354373" cy="5632311"/>
          </a:xfrm>
          <a:prstGeom prst="rect">
            <a:avLst/>
          </a:prstGeom>
        </p:spPr>
        <p:txBody>
          <a:bodyPr wrap="square">
            <a:spAutoFit/>
          </a:bodyPr>
          <a:lstStyle/>
          <a:p>
            <a:pPr algn="just">
              <a:spcAft>
                <a:spcPts val="1200"/>
              </a:spcAft>
            </a:pPr>
            <a:r>
              <a:rPr lang="it-IT" sz="3000" b="1" dirty="0">
                <a:latin typeface="Times New Roman" pitchFamily="18" charset="0"/>
                <a:cs typeface="Times New Roman" pitchFamily="18" charset="0"/>
              </a:rPr>
              <a:t>Thứ sáu,</a:t>
            </a:r>
            <a:r>
              <a:rPr lang="it-IT" sz="3000" dirty="0">
                <a:latin typeface="Times New Roman" pitchFamily="18" charset="0"/>
                <a:cs typeface="Times New Roman" pitchFamily="18" charset="0"/>
              </a:rPr>
              <a:t> đẩy mạnh thực hiện các biện pháp tăng thu </a:t>
            </a:r>
            <a:r>
              <a:rPr lang="it-IT" sz="3000" b="1" i="1" dirty="0">
                <a:latin typeface="Times New Roman" pitchFamily="18" charset="0"/>
                <a:cs typeface="Times New Roman" pitchFamily="18" charset="0"/>
              </a:rPr>
              <a:t>ngân sách</a:t>
            </a:r>
            <a:r>
              <a:rPr lang="it-IT" sz="3000" dirty="0">
                <a:latin typeface="Times New Roman" pitchFamily="18" charset="0"/>
                <a:cs typeface="Times New Roman" pitchFamily="18" charset="0"/>
              </a:rPr>
              <a:t>. Đảm bảo chi ngân sách tiết kiệm, hiệu quả.</a:t>
            </a:r>
            <a:endParaRPr lang="en-US" sz="3000" dirty="0">
              <a:latin typeface="Times New Roman" pitchFamily="18" charset="0"/>
              <a:cs typeface="Times New Roman" pitchFamily="18" charset="0"/>
            </a:endParaRPr>
          </a:p>
          <a:p>
            <a:pPr algn="just">
              <a:spcAft>
                <a:spcPts val="1200"/>
              </a:spcAft>
            </a:pPr>
            <a:r>
              <a:rPr lang="it-IT" sz="3000" b="1" dirty="0">
                <a:latin typeface="Times New Roman" pitchFamily="18" charset="0"/>
                <a:cs typeface="Times New Roman" pitchFamily="18" charset="0"/>
              </a:rPr>
              <a:t>Thứ bảy,</a:t>
            </a:r>
            <a:r>
              <a:rPr lang="it-IT" sz="3000" dirty="0">
                <a:latin typeface="Times New Roman" pitchFamily="18" charset="0"/>
                <a:cs typeface="Times New Roman" pitchFamily="18" charset="0"/>
              </a:rPr>
              <a:t> tiếp tục </a:t>
            </a:r>
            <a:r>
              <a:rPr lang="it-IT" sz="3000" b="1" i="1" dirty="0">
                <a:latin typeface="Times New Roman" pitchFamily="18" charset="0"/>
                <a:cs typeface="Times New Roman" pitchFamily="18" charset="0"/>
              </a:rPr>
              <a:t>thu hút đầu tư trong và ngoài nước</a:t>
            </a:r>
            <a:r>
              <a:rPr lang="it-IT" sz="3000" dirty="0">
                <a:latin typeface="Times New Roman" pitchFamily="18" charset="0"/>
                <a:cs typeface="Times New Roman" pitchFamily="18" charset="0"/>
              </a:rPr>
              <a:t>. Tập trung đẩy nhanh tiến độ thực hiện và </a:t>
            </a:r>
            <a:r>
              <a:rPr lang="it-IT" sz="3000" b="1" i="1" dirty="0">
                <a:latin typeface="Times New Roman" pitchFamily="18" charset="0"/>
                <a:cs typeface="Times New Roman" pitchFamily="18" charset="0"/>
              </a:rPr>
              <a:t>giải ngân vốn đầu tư công</a:t>
            </a:r>
            <a:r>
              <a:rPr lang="it-IT" sz="3000" dirty="0">
                <a:latin typeface="Times New Roman" pitchFamily="18" charset="0"/>
                <a:cs typeface="Times New Roman" pitchFamily="18" charset="0"/>
              </a:rPr>
              <a:t>, phấn đấu giải ngân hết kế hoạch vốn đã giao.</a:t>
            </a:r>
          </a:p>
          <a:p>
            <a:pPr algn="just">
              <a:spcAft>
                <a:spcPts val="1200"/>
              </a:spcAft>
            </a:pPr>
            <a:r>
              <a:rPr lang="it-IT" sz="3000" b="1" dirty="0">
                <a:latin typeface="Times New Roman" pitchFamily="18" charset="0"/>
                <a:cs typeface="Times New Roman" pitchFamily="18" charset="0"/>
              </a:rPr>
              <a:t>Thứ tám,</a:t>
            </a:r>
            <a:r>
              <a:rPr lang="it-IT" sz="3000" dirty="0">
                <a:latin typeface="Times New Roman" pitchFamily="18" charset="0"/>
                <a:cs typeface="Times New Roman" pitchFamily="18" charset="0"/>
              </a:rPr>
              <a:t> tiếp tục đẩy mạnh và nâng cao chất lượng hoạt động trên các lĩnh vực </a:t>
            </a:r>
            <a:r>
              <a:rPr lang="it-IT" sz="3000" b="1" i="1" dirty="0">
                <a:latin typeface="Times New Roman" pitchFamily="18" charset="0"/>
                <a:cs typeface="Times New Roman" pitchFamily="18" charset="0"/>
              </a:rPr>
              <a:t>văn hóa - xã hội</a:t>
            </a:r>
            <a:r>
              <a:rPr lang="it-IT" sz="3000" dirty="0">
                <a:latin typeface="Times New Roman" pitchFamily="18" charset="0"/>
                <a:cs typeface="Times New Roman" pitchFamily="18" charset="0"/>
              </a:rPr>
              <a:t>; công tác đền ơn đáp nghĩa và bảo đảm an sinh xã hội.</a:t>
            </a:r>
          </a:p>
          <a:p>
            <a:pPr algn="just">
              <a:spcAft>
                <a:spcPts val="1200"/>
              </a:spcAft>
            </a:pPr>
            <a:r>
              <a:rPr lang="it-IT" sz="3000" b="1" dirty="0">
                <a:latin typeface="Times New Roman" pitchFamily="18" charset="0"/>
                <a:cs typeface="Times New Roman" pitchFamily="18" charset="0"/>
              </a:rPr>
              <a:t>Thứ chín,</a:t>
            </a:r>
            <a:r>
              <a:rPr lang="it-IT"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đẩy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ứng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dụng</a:t>
            </a:r>
            <a:r>
              <a:rPr lang="en-US" sz="3000"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công</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nghệ</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thông</a:t>
            </a:r>
            <a:r>
              <a:rPr lang="en-US" sz="3000" b="1" i="1" dirty="0">
                <a:latin typeface="Times New Roman" pitchFamily="18" charset="0"/>
                <a:cs typeface="Times New Roman" pitchFamily="18" charset="0"/>
              </a:rPr>
              <a:t> tin, </a:t>
            </a:r>
            <a:r>
              <a:rPr lang="en-US" sz="3000" b="1" i="1" dirty="0" err="1">
                <a:latin typeface="Times New Roman" pitchFamily="18" charset="0"/>
                <a:cs typeface="Times New Roman" pitchFamily="18" charset="0"/>
              </a:rPr>
              <a:t>chuyển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đổi</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số</a:t>
            </a:r>
            <a:r>
              <a:rPr lang="en-US" sz="3000" b="1" i="1"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triển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khai</a:t>
            </a:r>
            <a:r>
              <a:rPr lang="en-US" sz="3000"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Bộ</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chỉ</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tiêu</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số</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liệu</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thống</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kê</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phục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vụ</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tế</a:t>
            </a: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xã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tỉnh</a:t>
            </a:r>
            <a:r>
              <a:rPr lang="en-US" sz="3000" dirty="0">
                <a:latin typeface="Times New Roman" pitchFamily="18" charset="0"/>
                <a:cs typeface="Times New Roman" pitchFamily="18" charset="0"/>
              </a:rPr>
              <a:t>.</a:t>
            </a:r>
          </a:p>
        </p:txBody>
      </p:sp>
    </p:spTree>
    <p:extLst>
      <p:ext uri="{BB962C8B-B14F-4D97-AF65-F5344CB8AC3E}">
        <p14:creationId xmlns:p14="http://schemas.microsoft.com/office/powerpoint/2010/main" val="3934383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 y="203954"/>
            <a:ext cx="11681460" cy="523220"/>
          </a:xfrm>
          <a:prstGeom prst="rect">
            <a:avLst/>
          </a:prstGeom>
        </p:spPr>
        <p:txBody>
          <a:bodyPr wrap="square">
            <a:spAutoFit/>
          </a:bodyPr>
          <a:lstStyle/>
          <a:p>
            <a:r>
              <a:rPr lang="it-IT" sz="2800" b="1" dirty="0">
                <a:latin typeface="Times New Roman" panose="02020603050405020304" pitchFamily="18" charset="0"/>
                <a:cs typeface="Times New Roman" panose="02020603050405020304" pitchFamily="18" charset="0"/>
              </a:rPr>
              <a:t>NHIỆM VỤ </a:t>
            </a:r>
            <a:r>
              <a:rPr lang="it-IT" sz="2800" b="1">
                <a:latin typeface="Times New Roman" panose="02020603050405020304" pitchFamily="18" charset="0"/>
                <a:cs typeface="Times New Roman" panose="02020603050405020304" pitchFamily="18" charset="0"/>
              </a:rPr>
              <a:t>TRỌNG TÂM THÁNG CÁC THÁNG CÒN LẠI (TT)</a:t>
            </a:r>
            <a:endParaRPr lang="en-US" sz="2800" b="1" dirty="0">
              <a:solidFill>
                <a:srgbClr val="04020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70267" y="873145"/>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 y="949345"/>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95300" y="1010305"/>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1460" y="1363290"/>
            <a:ext cx="11354373" cy="4708981"/>
          </a:xfrm>
          <a:prstGeom prst="rect">
            <a:avLst/>
          </a:prstGeom>
        </p:spPr>
        <p:txBody>
          <a:bodyPr wrap="square">
            <a:spAutoFit/>
          </a:bodyPr>
          <a:lstStyle/>
          <a:p>
            <a:pPr algn="just">
              <a:spcAft>
                <a:spcPts val="1200"/>
              </a:spcAft>
            </a:pPr>
            <a:r>
              <a:rPr lang="it-IT" sz="3000" b="1">
                <a:latin typeface="Times New Roman" pitchFamily="18" charset="0"/>
                <a:cs typeface="Times New Roman" pitchFamily="18" charset="0"/>
              </a:rPr>
              <a:t>Thứ mười,</a:t>
            </a:r>
            <a:r>
              <a:rPr lang="it-IT" sz="3000">
                <a:latin typeface="Times New Roman" pitchFamily="18" charset="0"/>
                <a:cs typeface="Times New Roman" pitchFamily="18" charset="0"/>
              </a:rPr>
              <a:t> tiếp tục triển khai thực hiện kế hoạch </a:t>
            </a:r>
            <a:r>
              <a:rPr lang="it-IT" sz="3000" b="1" i="1">
                <a:latin typeface="Times New Roman" pitchFamily="18" charset="0"/>
                <a:cs typeface="Times New Roman" pitchFamily="18" charset="0"/>
              </a:rPr>
              <a:t>phòng, chống thiên tai </a:t>
            </a:r>
            <a:r>
              <a:rPr lang="it-IT" sz="3000">
                <a:latin typeface="Times New Roman" pitchFamily="18" charset="0"/>
                <a:cs typeface="Times New Roman" pitchFamily="18" charset="0"/>
              </a:rPr>
              <a:t>năm 2022.</a:t>
            </a:r>
          </a:p>
          <a:p>
            <a:pPr algn="just">
              <a:spcAft>
                <a:spcPts val="1200"/>
              </a:spcAft>
            </a:pPr>
            <a:r>
              <a:rPr lang="it-IT" sz="3000" b="1">
                <a:latin typeface="Times New Roman" pitchFamily="18" charset="0"/>
                <a:cs typeface="Times New Roman" pitchFamily="18" charset="0"/>
              </a:rPr>
              <a:t>Thứ mười một,</a:t>
            </a:r>
            <a:r>
              <a:rPr lang="it-IT" sz="3000">
                <a:latin typeface="Times New Roman" pitchFamily="18" charset="0"/>
                <a:cs typeface="Times New Roman" pitchFamily="18" charset="0"/>
              </a:rPr>
              <a:t> tiếp tục chỉ đạo nâng cao chất lượng, hiệu quả hoạt động của hệ thống chính quyền các cấp.</a:t>
            </a:r>
          </a:p>
          <a:p>
            <a:pPr algn="just">
              <a:spcAft>
                <a:spcPts val="1200"/>
              </a:spcAft>
            </a:pPr>
            <a:r>
              <a:rPr lang="it-IT" sz="3000" b="1">
                <a:latin typeface="Times New Roman" pitchFamily="18" charset="0"/>
                <a:cs typeface="Times New Roman" pitchFamily="18" charset="0"/>
              </a:rPr>
              <a:t>Thứ mười hai,</a:t>
            </a:r>
            <a:r>
              <a:rPr lang="it-IT" sz="3000">
                <a:latin typeface="Times New Roman" pitchFamily="18" charset="0"/>
                <a:cs typeface="Times New Roman" pitchFamily="18" charset="0"/>
              </a:rPr>
              <a:t> tăng cường công tác quốc phòng an ninh, bảo đảm trật tự an toàn xã hội.</a:t>
            </a:r>
          </a:p>
          <a:p>
            <a:pPr algn="just">
              <a:spcAft>
                <a:spcPts val="1200"/>
              </a:spcAft>
            </a:pPr>
            <a:r>
              <a:rPr lang="it-IT" sz="3000" b="1">
                <a:latin typeface="Times New Roman" pitchFamily="18" charset="0"/>
                <a:cs typeface="Times New Roman" pitchFamily="18" charset="0"/>
              </a:rPr>
              <a:t>Thứ mười ba,</a:t>
            </a:r>
            <a:r>
              <a:rPr lang="it-IT" sz="3000">
                <a:latin typeface="Times New Roman" pitchFamily="18" charset="0"/>
                <a:cs typeface="Times New Roman" pitchFamily="18" charset="0"/>
              </a:rPr>
              <a:t> </a:t>
            </a:r>
            <a:r>
              <a:rPr lang="es-ES" sz="3000">
                <a:latin typeface="Times New Roman" pitchFamily="18" charset="0"/>
                <a:cs typeface="Times New Roman" pitchFamily="18" charset="0"/>
              </a:rPr>
              <a:t>chuẩn bị các nội dung trình kỳ họp thứ 09, HĐND tỉnh khóa XIII; tổng kết đánh giá tình hình KT-XH năm 2022 và xây dựng kế hoạch phát triển KT-XH năm 2023.</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391345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61663" y="2134438"/>
            <a:ext cx="11354373" cy="1015663"/>
          </a:xfrm>
          <a:prstGeom prst="rect">
            <a:avLst/>
          </a:prstGeom>
        </p:spPr>
        <p:txBody>
          <a:bodyPr wrap="square">
            <a:spAutoFit/>
          </a:bodyPr>
          <a:lstStyle/>
          <a:p>
            <a:pPr algn="ctr"/>
            <a:r>
              <a:rPr lang="en-US" sz="6000" b="1" i="1" err="1">
                <a:solidFill>
                  <a:srgbClr val="000099"/>
                </a:solidFill>
                <a:latin typeface="Times New Roman" panose="02020603050405020304" pitchFamily="18" charset="0"/>
                <a:cs typeface="Times New Roman" panose="02020603050405020304" pitchFamily="18" charset="0"/>
              </a:rPr>
              <a:t>Trân</a:t>
            </a:r>
            <a:r>
              <a:rPr lang="en-US" sz="6000" b="1" i="1">
                <a:solidFill>
                  <a:srgbClr val="000099"/>
                </a:solidFill>
                <a:latin typeface="Times New Roman" panose="02020603050405020304" pitchFamily="18" charset="0"/>
                <a:cs typeface="Times New Roman" panose="02020603050405020304" pitchFamily="18" charset="0"/>
              </a:rPr>
              <a:t> </a:t>
            </a:r>
            <a:r>
              <a:rPr lang="en-US" sz="6000" b="1" i="1" err="1">
                <a:solidFill>
                  <a:srgbClr val="000099"/>
                </a:solidFill>
                <a:latin typeface="Times New Roman" panose="02020603050405020304" pitchFamily="18" charset="0"/>
                <a:cs typeface="Times New Roman" panose="02020603050405020304" pitchFamily="18" charset="0"/>
              </a:rPr>
              <a:t>trọng</a:t>
            </a:r>
            <a:r>
              <a:rPr lang="en-US" sz="6000" b="1" i="1">
                <a:solidFill>
                  <a:srgbClr val="000099"/>
                </a:solidFill>
                <a:latin typeface="Times New Roman" panose="02020603050405020304" pitchFamily="18" charset="0"/>
                <a:cs typeface="Times New Roman" panose="02020603050405020304" pitchFamily="18" charset="0"/>
              </a:rPr>
              <a:t> </a:t>
            </a:r>
            <a:r>
              <a:rPr lang="en-US" sz="6000" b="1" i="1" err="1">
                <a:solidFill>
                  <a:srgbClr val="000099"/>
                </a:solidFill>
                <a:latin typeface="Times New Roman" panose="02020603050405020304" pitchFamily="18" charset="0"/>
                <a:cs typeface="Times New Roman" panose="02020603050405020304" pitchFamily="18" charset="0"/>
              </a:rPr>
              <a:t>cảm</a:t>
            </a:r>
            <a:r>
              <a:rPr lang="en-US" sz="6000" b="1" i="1">
                <a:solidFill>
                  <a:srgbClr val="000099"/>
                </a:solidFill>
                <a:latin typeface="Times New Roman" panose="02020603050405020304" pitchFamily="18" charset="0"/>
                <a:cs typeface="Times New Roman" panose="02020603050405020304" pitchFamily="18" charset="0"/>
              </a:rPr>
              <a:t> </a:t>
            </a:r>
            <a:r>
              <a:rPr lang="en-US" sz="6000" b="1" i="1" err="1">
                <a:solidFill>
                  <a:srgbClr val="000099"/>
                </a:solidFill>
                <a:latin typeface="Times New Roman" panose="02020603050405020304" pitchFamily="18" charset="0"/>
                <a:cs typeface="Times New Roman" panose="02020603050405020304" pitchFamily="18" charset="0"/>
              </a:rPr>
              <a:t>ơn</a:t>
            </a:r>
            <a:r>
              <a:rPr lang="en-US" sz="6000" b="1" i="1">
                <a:solidFill>
                  <a:srgbClr val="000099"/>
                </a:solidFill>
                <a:latin typeface="Times New Roman" panose="02020603050405020304" pitchFamily="18" charset="0"/>
                <a:cs typeface="Times New Roman" panose="02020603050405020304" pitchFamily="18" charset="0"/>
              </a:rPr>
              <a:t>!</a:t>
            </a:r>
            <a:endParaRPr lang="en-US" sz="600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405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5000" fill="hold"/>
                                        <p:tgtEl>
                                          <p:spTgt spid="2"/>
                                        </p:tgtEl>
                                        <p:attrNameLst>
                                          <p:attrName>style.color</p:attrName>
                                        </p:attrNameLst>
                                      </p:cBhvr>
                                      <p:to>
                                        <a:srgbClr val="7030A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68387" y="1672869"/>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9983" y="1736508"/>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01317" y="1627263"/>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319447" y="1909392"/>
            <a:ext cx="11530848" cy="3847207"/>
          </a:xfrm>
          <a:prstGeom prst="rect">
            <a:avLst/>
          </a:prstGeom>
        </p:spPr>
        <p:txBody>
          <a:bodyPr wrap="square">
            <a:spAutoFit/>
          </a:bodyPr>
          <a:lstStyle/>
          <a:p>
            <a:pPr algn="just">
              <a:spcBef>
                <a:spcPts val="600"/>
              </a:spcBef>
              <a:spcAft>
                <a:spcPts val="600"/>
              </a:spcAft>
            </a:pPr>
            <a:r>
              <a:rPr lang="it-IT" sz="2800" dirty="0">
                <a:latin typeface="Times New Roman" pitchFamily="18" charset="0"/>
                <a:cs typeface="Times New Roman" pitchFamily="18" charset="0"/>
              </a:rPr>
              <a:t>Các sở, ngành, địa phương đã tích cực bám sát các </a:t>
            </a:r>
            <a:r>
              <a:rPr lang="it-IT" sz="2800" b="1" dirty="0">
                <a:latin typeface="Times New Roman" pitchFamily="18" charset="0"/>
                <a:cs typeface="Times New Roman" pitchFamily="18" charset="0"/>
              </a:rPr>
              <a:t>chỉ đạo của Chủ tịch UBND tỉnh tại văn bản số 6090/UBND-TH </a:t>
            </a:r>
            <a:r>
              <a:rPr lang="it-IT" sz="2800" b="1">
                <a:latin typeface="Times New Roman" pitchFamily="18" charset="0"/>
                <a:cs typeface="Times New Roman" pitchFamily="18" charset="0"/>
              </a:rPr>
              <a:t>ngày 20/10/2022</a:t>
            </a:r>
            <a:r>
              <a:rPr lang="it-IT" sz="2800" dirty="0">
                <a:latin typeface="Times New Roman" pitchFamily="18" charset="0"/>
                <a:cs typeface="Times New Roman" pitchFamily="18" charset="0"/>
              </a:rPr>
              <a:t>, tổ chức xây dựng kế hoạch, kịch bản triển khai thực hiện của ngành, địa phương phụ trách.</a:t>
            </a:r>
          </a:p>
          <a:p>
            <a:pPr marL="457200" indent="-457200" algn="just">
              <a:spcBef>
                <a:spcPts val="600"/>
              </a:spcBef>
              <a:spcAft>
                <a:spcPts val="600"/>
              </a:spcAft>
              <a:buFontTx/>
              <a:buChar char="-"/>
            </a:pPr>
            <a:r>
              <a:rPr lang="it-IT" sz="2800" dirty="0">
                <a:latin typeface="Times New Roman" pitchFamily="18" charset="0"/>
                <a:cs typeface="Times New Roman" pitchFamily="18" charset="0"/>
              </a:rPr>
              <a:t>Đối với các sở ngành đã tổ chức triển khai và báo cáo kết quả của ngành và đã được tập hợp trong Báo cáo của Hội nghị này.</a:t>
            </a:r>
          </a:p>
          <a:p>
            <a:pPr marL="457200" indent="-457200" algn="just">
              <a:spcBef>
                <a:spcPts val="600"/>
              </a:spcBef>
              <a:spcAft>
                <a:spcPts val="600"/>
              </a:spcAft>
              <a:buFontTx/>
              <a:buChar char="-"/>
            </a:pPr>
            <a:r>
              <a:rPr lang="it-IT" sz="2800" dirty="0">
                <a:latin typeface="Times New Roman" pitchFamily="18" charset="0"/>
                <a:cs typeface="Times New Roman" pitchFamily="18" charset="0"/>
              </a:rPr>
              <a:t>Đối với các địa phương, đã hầu hết xây dựng được phương án</a:t>
            </a:r>
            <a:r>
              <a:rPr lang="en-US" sz="2400" dirty="0">
                <a:latin typeface="Times New Roman" panose="02020603050405020304" pitchFamily="18" charset="0"/>
                <a:cs typeface="Times New Roman" panose="02020603050405020304"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id="{E44EE9E0-4EA3-0404-EFB1-8C6F74BFB274}"/>
              </a:ext>
            </a:extLst>
          </p:cNvPr>
          <p:cNvSpPr/>
          <p:nvPr/>
        </p:nvSpPr>
        <p:spPr>
          <a:xfrm>
            <a:off x="355542" y="978850"/>
            <a:ext cx="10045148" cy="584775"/>
          </a:xfrm>
          <a:prstGeom prst="rect">
            <a:avLst/>
          </a:prstGeom>
        </p:spPr>
        <p:txBody>
          <a:bodyPr wrap="square">
            <a:spAutoFit/>
          </a:bodyPr>
          <a:lstStyle/>
          <a:p>
            <a:pPr algn="just">
              <a:spcBef>
                <a:spcPts val="435"/>
              </a:spcBef>
              <a:buSzPct val="100000"/>
            </a:pP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khai</a:t>
            </a:r>
            <a:r>
              <a:rPr lang="vi-VN" sz="3200" b="1" kern="0" spc="-10" dirty="0">
                <a:solidFill>
                  <a:prstClr val="black"/>
                </a:solidFill>
                <a:latin typeface="Times New Roman" panose="02020603050405020304" pitchFamily="18" charset="0"/>
                <a:cs typeface="Times New Roman" panose="02020603050405020304" pitchFamily="18" charset="0"/>
              </a:rPr>
              <a:t> </a:t>
            </a:r>
            <a:endParaRPr lang="en-US" sz="3200" b="1" kern="0" spc="-10" dirty="0">
              <a:solidFill>
                <a:prstClr val="black"/>
              </a:solidFill>
              <a:latin typeface="Times New Roman" panose="02020603050405020304" pitchFamily="18" charset="0"/>
              <a:cs typeface="Times New Roman" panose="02020603050405020304" pitchFamily="18" charset="0"/>
            </a:endParaRPr>
          </a:p>
        </p:txBody>
      </p:sp>
      <p:sp>
        <p:nvSpPr>
          <p:cNvPr id="4" name="Freeform 7">
            <a:extLst>
              <a:ext uri="{FF2B5EF4-FFF2-40B4-BE49-F238E27FC236}">
                <a16:creationId xmlns:a16="http://schemas.microsoft.com/office/drawing/2014/main" id="{9D2F2080-50A0-6420-BD42-38A92C6AB08D}"/>
              </a:ext>
            </a:extLst>
          </p:cNvPr>
          <p:cNvSpPr/>
          <p:nvPr/>
        </p:nvSpPr>
        <p:spPr>
          <a:xfrm>
            <a:off x="-1" y="0"/>
            <a:ext cx="11850295"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310BDFE0-6C26-8FF6-17BC-7D420AAE6BB9}"/>
              </a:ext>
            </a:extLst>
          </p:cNvPr>
          <p:cNvSpPr/>
          <p:nvPr/>
        </p:nvSpPr>
        <p:spPr>
          <a:xfrm>
            <a:off x="134399" y="185258"/>
            <a:ext cx="11516933" cy="990015"/>
          </a:xfrm>
          <a:prstGeom prst="rect">
            <a:avLst/>
          </a:prstGeom>
        </p:spPr>
        <p:txBody>
          <a:bodyPr wrap="square">
            <a:spAutoFit/>
          </a:bodyPr>
          <a:lstStyle/>
          <a:p>
            <a:pPr>
              <a:spcBef>
                <a:spcPts val="435"/>
              </a:spcBef>
              <a:buSzPct val="100000"/>
            </a:pPr>
            <a:r>
              <a:rPr lang="es-ES" sz="2700" b="1" dirty="0" err="1">
                <a:solidFill>
                  <a:prstClr val="black"/>
                </a:solidFill>
                <a:latin typeface="Times New Roman" panose="02020603050405020304" pitchFamily="18" charset="0"/>
                <a:cs typeface="Times New Roman" panose="02020603050405020304" pitchFamily="18" charset="0"/>
              </a:rPr>
              <a:t>KẾT</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QUẢ</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TRIỂN</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KHAI</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THỰC</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HIỆN</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CHỈ</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ĐẠO</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ĐIỀU</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HÀNH</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CỦA</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TỈNH</a:t>
            </a:r>
            <a:endParaRPr lang="es-ES" sz="2700" b="1" dirty="0">
              <a:solidFill>
                <a:prstClr val="black"/>
              </a:solidFill>
              <a:latin typeface="Times New Roman" panose="02020603050405020304" pitchFamily="18" charset="0"/>
              <a:cs typeface="Times New Roman" panose="02020603050405020304" pitchFamily="18" charset="0"/>
            </a:endParaRPr>
          </a:p>
          <a:p>
            <a:pPr>
              <a:spcBef>
                <a:spcPts val="435"/>
              </a:spcBef>
              <a:buSzPct val="100000"/>
            </a:pPr>
            <a:endParaRPr lang="es-E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256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68387" y="1672869"/>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9983" y="1736508"/>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01317" y="1627263"/>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319447" y="1909392"/>
            <a:ext cx="11530848" cy="2985433"/>
          </a:xfrm>
          <a:prstGeom prst="rect">
            <a:avLst/>
          </a:prstGeom>
        </p:spPr>
        <p:txBody>
          <a:bodyPr wrap="square">
            <a:spAutoFit/>
          </a:bodyPr>
          <a:lstStyle/>
          <a:p>
            <a:pPr algn="just">
              <a:spcBef>
                <a:spcPts val="600"/>
              </a:spcBef>
              <a:spcAft>
                <a:spcPts val="600"/>
              </a:spcAft>
            </a:pP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r>
              <a:rPr lang="en-US" sz="2800" dirty="0">
                <a:latin typeface="Times New Roman" pitchFamily="18" charset="0"/>
                <a:cs typeface="Times New Roman" pitchFamily="18" charset="0"/>
              </a:rPr>
              <a:t>:</a:t>
            </a:r>
          </a:p>
          <a:p>
            <a:pPr algn="just">
              <a:spcBef>
                <a:spcPts val="600"/>
              </a:spcBef>
              <a:spcAft>
                <a:spcPts val="600"/>
              </a:spcAft>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tịch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UBND</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IV/2022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6090/</a:t>
            </a:r>
            <a:r>
              <a:rPr lang="en-US" sz="2800" dirty="0" err="1">
                <a:latin typeface="Times New Roman" pitchFamily="18" charset="0"/>
                <a:cs typeface="Times New Roman" pitchFamily="18" charset="0"/>
              </a:rPr>
              <a:t>UBND</a:t>
            </a:r>
            <a:r>
              <a:rPr lang="en-US" sz="2800" dirty="0">
                <a:latin typeface="Times New Roman" pitchFamily="18" charset="0"/>
                <a:cs typeface="Times New Roman" pitchFamily="18" charset="0"/>
              </a:rPr>
              <a:t>-TH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20/10/2022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UBND</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a:t>
            </a:r>
          </a:p>
          <a:p>
            <a:pPr algn="just">
              <a:spcBef>
                <a:spcPts val="600"/>
              </a:spcBef>
              <a:spcAft>
                <a:spcPts val="600"/>
              </a:spcAft>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pháp</a:t>
            </a:r>
            <a:r>
              <a:rPr lang="en-US" sz="2800">
                <a:latin typeface="Times New Roman" pitchFamily="18" charset="0"/>
                <a:cs typeface="Times New Roman" pitchFamily="18" charset="0"/>
              </a:rPr>
              <a:t> khá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id="{E44EE9E0-4EA3-0404-EFB1-8C6F74BFB274}"/>
              </a:ext>
            </a:extLst>
          </p:cNvPr>
          <p:cNvSpPr/>
          <p:nvPr/>
        </p:nvSpPr>
        <p:spPr>
          <a:xfrm>
            <a:off x="355542" y="978850"/>
            <a:ext cx="10045148" cy="584775"/>
          </a:xfrm>
          <a:prstGeom prst="rect">
            <a:avLst/>
          </a:prstGeom>
        </p:spPr>
        <p:txBody>
          <a:bodyPr wrap="square">
            <a:spAutoFit/>
          </a:bodyPr>
          <a:lstStyle/>
          <a:p>
            <a:pPr algn="just">
              <a:spcBef>
                <a:spcPts val="435"/>
              </a:spcBef>
              <a:buSzPct val="100000"/>
            </a:pP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phương</a:t>
            </a:r>
            <a:endParaRPr lang="en-US" sz="3200" b="1" kern="0" spc="-10" dirty="0">
              <a:solidFill>
                <a:prstClr val="black"/>
              </a:solidFill>
              <a:latin typeface="Times New Roman" panose="02020603050405020304" pitchFamily="18" charset="0"/>
              <a:cs typeface="Times New Roman" panose="02020603050405020304" pitchFamily="18" charset="0"/>
            </a:endParaRPr>
          </a:p>
        </p:txBody>
      </p:sp>
      <p:sp>
        <p:nvSpPr>
          <p:cNvPr id="4" name="Freeform 7">
            <a:extLst>
              <a:ext uri="{FF2B5EF4-FFF2-40B4-BE49-F238E27FC236}">
                <a16:creationId xmlns:a16="http://schemas.microsoft.com/office/drawing/2014/main" id="{9D2F2080-50A0-6420-BD42-38A92C6AB08D}"/>
              </a:ext>
            </a:extLst>
          </p:cNvPr>
          <p:cNvSpPr/>
          <p:nvPr/>
        </p:nvSpPr>
        <p:spPr>
          <a:xfrm>
            <a:off x="-1" y="0"/>
            <a:ext cx="11991976"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310BDFE0-6C26-8FF6-17BC-7D420AAE6BB9}"/>
              </a:ext>
            </a:extLst>
          </p:cNvPr>
          <p:cNvSpPr/>
          <p:nvPr/>
        </p:nvSpPr>
        <p:spPr>
          <a:xfrm>
            <a:off x="134399" y="185258"/>
            <a:ext cx="11715896" cy="507831"/>
          </a:xfrm>
          <a:prstGeom prst="rect">
            <a:avLst/>
          </a:prstGeom>
        </p:spPr>
        <p:txBody>
          <a:bodyPr wrap="square">
            <a:spAutoFit/>
          </a:bodyPr>
          <a:lstStyle/>
          <a:p>
            <a:pPr>
              <a:spcBef>
                <a:spcPts val="435"/>
              </a:spcBef>
              <a:buSzPct val="100000"/>
            </a:pPr>
            <a:r>
              <a:rPr lang="es-ES" sz="2700" b="1" dirty="0" err="1">
                <a:solidFill>
                  <a:prstClr val="black"/>
                </a:solidFill>
                <a:latin typeface="Times New Roman" panose="02020603050405020304" pitchFamily="18" charset="0"/>
                <a:cs typeface="Times New Roman" panose="02020603050405020304" pitchFamily="18" charset="0"/>
              </a:rPr>
              <a:t>KẾT</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QUẢ</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TRIỂN</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KHAI</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THỰC</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HIỆN</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CHỈ</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ĐẠO</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ĐIỀU</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HÀNH</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CỦA</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TỈNH</a:t>
            </a:r>
            <a:endParaRPr lang="es-ES" sz="27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41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68387" y="1672869"/>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9983" y="1736508"/>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01317" y="1627263"/>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319447" y="1909392"/>
            <a:ext cx="11530848" cy="3847207"/>
          </a:xfrm>
          <a:prstGeom prst="rect">
            <a:avLst/>
          </a:prstGeom>
        </p:spPr>
        <p:txBody>
          <a:bodyPr wrap="square">
            <a:spAutoFit/>
          </a:bodyPr>
          <a:lstStyle/>
          <a:p>
            <a:pPr algn="just">
              <a:spcBef>
                <a:spcPts val="600"/>
              </a:spcBef>
              <a:spcAft>
                <a:spcPts val="600"/>
              </a:spcAft>
            </a:pP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a:t>
            </a:r>
          </a:p>
          <a:p>
            <a:pPr algn="just">
              <a:spcBef>
                <a:spcPts val="600"/>
              </a:spcBef>
              <a:spcAft>
                <a:spcPts val="600"/>
              </a:spcAft>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a:t>
            </a:r>
          </a:p>
          <a:p>
            <a:pPr algn="just">
              <a:spcBef>
                <a:spcPts val="600"/>
              </a:spcBef>
              <a:spcAft>
                <a:spcPts val="600"/>
              </a:spcAft>
            </a:pPr>
            <a:r>
              <a:rPr lang="en-US" sz="2800">
                <a:latin typeface="Times New Roman" pitchFamily="18" charset="0"/>
                <a:cs typeface="Times New Roman" pitchFamily="18" charset="0"/>
              </a:rPr>
              <a:t>Hoài </a:t>
            </a:r>
            <a:r>
              <a:rPr lang="en-US" sz="2800" dirty="0" err="1">
                <a:latin typeface="Times New Roman" pitchFamily="18" charset="0"/>
                <a:cs typeface="Times New Roman" pitchFamily="18" charset="0"/>
              </a:rPr>
              <a:t>Nhơn</a:t>
            </a:r>
            <a:r>
              <a:rPr lang="en-US" sz="2800" dirty="0">
                <a:latin typeface="Times New Roman" pitchFamily="18" charset="0"/>
                <a:cs typeface="Times New Roman" pitchFamily="18" charset="0"/>
              </a:rPr>
              <a:t>, An </a:t>
            </a:r>
            <a:r>
              <a:rPr lang="en-US" sz="2800" dirty="0" err="1">
                <a:latin typeface="Times New Roman" pitchFamily="18" charset="0"/>
                <a:cs typeface="Times New Roman" pitchFamily="18" charset="0"/>
              </a:rPr>
              <a:t>Nhơn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Mỹ</a:t>
            </a:r>
            <a:r>
              <a:rPr lang="en-US" sz="2800" dirty="0">
                <a:latin typeface="Times New Roman" pitchFamily="18" charset="0"/>
                <a:cs typeface="Times New Roman" pitchFamily="18" charset="0"/>
              </a:rPr>
              <a:t>, An </a:t>
            </a:r>
            <a:r>
              <a:rPr lang="en-US" sz="2800" dirty="0" err="1">
                <a:latin typeface="Times New Roman" pitchFamily="18" charset="0"/>
                <a:cs typeface="Times New Roman" pitchFamily="18" charset="0"/>
              </a:rPr>
              <a:t>Lão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số liệu liên quan lĩnh vực chăn nuôi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xuất</a:t>
            </a:r>
            <a:r>
              <a:rPr lang="en-US" sz="2800">
                <a:latin typeface="Times New Roman" pitchFamily="18" charset="0"/>
                <a:cs typeface="Times New Roman" pitchFamily="18" charset="0"/>
              </a:rPr>
              <a:t> chuồng…)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02 </a:t>
            </a:r>
            <a:r>
              <a:rPr lang="en-US" sz="2800" dirty="0" err="1">
                <a:latin typeface="Times New Roman" pitchFamily="18" charset="0"/>
                <a:cs typeface="Times New Roman" pitchFamily="18" charset="0"/>
              </a:rPr>
              <a:t>dư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NLTS</a:t>
            </a:r>
            <a:r>
              <a:rPr lang="en-US" sz="2800">
                <a:latin typeface="Times New Roman" pitchFamily="18" charset="0"/>
                <a:cs typeface="Times New Roman" pitchFamily="18" charset="0"/>
              </a:rPr>
              <a:t>. Đề nghị bổ </a:t>
            </a:r>
            <a:r>
              <a:rPr lang="en-US" sz="2800" dirty="0">
                <a:latin typeface="Times New Roman" pitchFamily="18" charset="0"/>
                <a:cs typeface="Times New Roman" pitchFamily="18" charset="0"/>
              </a:rPr>
              <a:t>sung chi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a:t>
            </a:r>
          </a:p>
        </p:txBody>
      </p:sp>
      <p:sp>
        <p:nvSpPr>
          <p:cNvPr id="2" name="Rectangle 1">
            <a:extLst>
              <a:ext uri="{FF2B5EF4-FFF2-40B4-BE49-F238E27FC236}">
                <a16:creationId xmlns:a16="http://schemas.microsoft.com/office/drawing/2014/main" id="{E44EE9E0-4EA3-0404-EFB1-8C6F74BFB274}"/>
              </a:ext>
            </a:extLst>
          </p:cNvPr>
          <p:cNvSpPr/>
          <p:nvPr/>
        </p:nvSpPr>
        <p:spPr>
          <a:xfrm>
            <a:off x="355542" y="978850"/>
            <a:ext cx="10045148" cy="584775"/>
          </a:xfrm>
          <a:prstGeom prst="rect">
            <a:avLst/>
          </a:prstGeom>
        </p:spPr>
        <p:txBody>
          <a:bodyPr wrap="square">
            <a:spAutoFit/>
          </a:bodyPr>
          <a:lstStyle/>
          <a:p>
            <a:pPr algn="just">
              <a:spcBef>
                <a:spcPts val="435"/>
              </a:spcBef>
              <a:buSzPct val="100000"/>
            </a:pP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phương</a:t>
            </a:r>
            <a:endParaRPr lang="en-US" sz="3200" b="1" kern="0" spc="-10" dirty="0">
              <a:solidFill>
                <a:prstClr val="black"/>
              </a:solidFill>
              <a:latin typeface="Times New Roman" panose="02020603050405020304" pitchFamily="18" charset="0"/>
              <a:cs typeface="Times New Roman" panose="02020603050405020304" pitchFamily="18" charset="0"/>
            </a:endParaRPr>
          </a:p>
        </p:txBody>
      </p:sp>
      <p:sp>
        <p:nvSpPr>
          <p:cNvPr id="4" name="Freeform 7">
            <a:extLst>
              <a:ext uri="{FF2B5EF4-FFF2-40B4-BE49-F238E27FC236}">
                <a16:creationId xmlns:a16="http://schemas.microsoft.com/office/drawing/2014/main" id="{9D2F2080-50A0-6420-BD42-38A92C6AB08D}"/>
              </a:ext>
            </a:extLst>
          </p:cNvPr>
          <p:cNvSpPr/>
          <p:nvPr/>
        </p:nvSpPr>
        <p:spPr>
          <a:xfrm>
            <a:off x="-1" y="0"/>
            <a:ext cx="11991976"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310BDFE0-6C26-8FF6-17BC-7D420AAE6BB9}"/>
              </a:ext>
            </a:extLst>
          </p:cNvPr>
          <p:cNvSpPr/>
          <p:nvPr/>
        </p:nvSpPr>
        <p:spPr>
          <a:xfrm>
            <a:off x="134399" y="185258"/>
            <a:ext cx="11715896" cy="507831"/>
          </a:xfrm>
          <a:prstGeom prst="rect">
            <a:avLst/>
          </a:prstGeom>
        </p:spPr>
        <p:txBody>
          <a:bodyPr wrap="square">
            <a:spAutoFit/>
          </a:bodyPr>
          <a:lstStyle/>
          <a:p>
            <a:pPr>
              <a:spcBef>
                <a:spcPts val="435"/>
              </a:spcBef>
              <a:buSzPct val="100000"/>
            </a:pPr>
            <a:r>
              <a:rPr lang="es-ES" sz="2700" b="1" dirty="0" err="1">
                <a:solidFill>
                  <a:prstClr val="black"/>
                </a:solidFill>
                <a:latin typeface="Times New Roman" panose="02020603050405020304" pitchFamily="18" charset="0"/>
                <a:cs typeface="Times New Roman" panose="02020603050405020304" pitchFamily="18" charset="0"/>
              </a:rPr>
              <a:t>KẾT</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QUẢ</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TRIỂN</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KHAI</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THỰC</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HIỆN</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CHỈ</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ĐẠO</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ĐIỀU</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HÀNH</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CỦA</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TỈNH</a:t>
            </a:r>
            <a:endParaRPr lang="es-ES" sz="27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172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68387" y="1672869"/>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9983" y="1736508"/>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01317" y="1627263"/>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319447" y="1909392"/>
            <a:ext cx="11530848" cy="4585871"/>
          </a:xfrm>
          <a:prstGeom prst="rect">
            <a:avLst/>
          </a:prstGeom>
        </p:spPr>
        <p:txBody>
          <a:bodyPr wrap="square">
            <a:spAutoFit/>
          </a:bodyPr>
          <a:lstStyle/>
          <a:p>
            <a:pPr algn="just">
              <a:spcBef>
                <a:spcPts val="600"/>
              </a:spcBef>
              <a:spcAft>
                <a:spcPts val="600"/>
              </a:spcAft>
            </a:pPr>
            <a:r>
              <a:rPr lang="en-US" sz="28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lĩnh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vực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nghiệp</a:t>
            </a:r>
            <a:r>
              <a:rPr lang="en-US" sz="2600" dirty="0">
                <a:latin typeface="Times New Roman" pitchFamily="18" charset="0"/>
                <a:cs typeface="Times New Roman" pitchFamily="18" charset="0"/>
              </a:rPr>
              <a:t>:</a:t>
            </a:r>
          </a:p>
          <a:p>
            <a:pPr algn="just">
              <a:spcBef>
                <a:spcPts val="600"/>
              </a:spcBef>
              <a:spcAft>
                <a:spcPts val="600"/>
              </a:spcAft>
            </a:pPr>
            <a:r>
              <a:rPr lang="en-US" sz="2600" dirty="0" err="1">
                <a:latin typeface="Times New Roman" pitchFamily="18" charset="0"/>
                <a:cs typeface="Times New Roman" pitchFamily="18" charset="0"/>
              </a:rPr>
              <a:t>Hầu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chưa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được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sản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phẩm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nghiệp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chủ</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yếu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doanh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nghiệp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lớn</a:t>
            </a:r>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có sản phẩm có thế mạnh và dư địa phát triển trong Quý IV </a:t>
            </a:r>
            <a:r>
              <a:rPr lang="vi-VN" sz="2600">
                <a:latin typeface="Times New Roman" pitchFamily="18" charset="0"/>
                <a:cs typeface="Times New Roman" pitchFamily="18" charset="0"/>
              </a:rPr>
              <a:t>trên địa</a:t>
            </a:r>
            <a:r>
              <a:rPr lang="en-US" sz="2600">
                <a:latin typeface="Times New Roman" pitchFamily="18" charset="0"/>
                <a:cs typeface="Times New Roman" pitchFamily="18" charset="0"/>
              </a:rPr>
              <a:t> bàn. </a:t>
            </a:r>
            <a:r>
              <a:rPr lang="en-US" sz="2600" dirty="0">
                <a:latin typeface="Times New Roman" pitchFamily="18" charset="0"/>
                <a:cs typeface="Times New Roman" pitchFamily="18" charset="0"/>
              </a:rPr>
              <a:t>Do </a:t>
            </a:r>
            <a:r>
              <a:rPr lang="en-US" sz="2600" dirty="0" err="1">
                <a:latin typeface="Times New Roman" pitchFamily="18" charset="0"/>
                <a:cs typeface="Times New Roman" pitchFamily="18" charset="0"/>
              </a:rPr>
              <a:t>đó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nghị</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bổ</a:t>
            </a:r>
            <a:r>
              <a:rPr lang="en-US" sz="2600" dirty="0">
                <a:latin typeface="Times New Roman" pitchFamily="18" charset="0"/>
                <a:cs typeface="Times New Roman" pitchFamily="18" charset="0"/>
              </a:rPr>
              <a:t> sung </a:t>
            </a:r>
            <a:r>
              <a:rPr lang="en-US" sz="2600" dirty="0" err="1">
                <a:latin typeface="Times New Roman" pitchFamily="18" charset="0"/>
                <a:cs typeface="Times New Roman" pitchFamily="18" charset="0"/>
              </a:rPr>
              <a:t>cụ</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bằng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biểu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bảng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bức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rõ</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ràng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hơn</a:t>
            </a:r>
            <a:r>
              <a:rPr lang="en-US" sz="2600" dirty="0">
                <a:latin typeface="Times New Roman" pitchFamily="18" charset="0"/>
                <a:cs typeface="Times New Roman" pitchFamily="18" charset="0"/>
              </a:rPr>
              <a:t>, qua </a:t>
            </a:r>
            <a:r>
              <a:rPr lang="en-US" sz="2600" dirty="0" err="1">
                <a:latin typeface="Times New Roman" pitchFamily="18" charset="0"/>
                <a:cs typeface="Times New Roman" pitchFamily="18" charset="0"/>
              </a:rPr>
              <a:t>đó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sẽ</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giải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pháp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tháo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doanh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nghiệp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tạo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triển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phương</a:t>
            </a:r>
            <a:r>
              <a:rPr lang="en-US" sz="2600" dirty="0">
                <a:latin typeface="Times New Roman" pitchFamily="18" charset="0"/>
                <a:cs typeface="Times New Roman" pitchFamily="18" charset="0"/>
              </a:rPr>
              <a:t>.</a:t>
            </a:r>
          </a:p>
          <a:p>
            <a:pPr algn="just">
              <a:spcBef>
                <a:spcPts val="600"/>
              </a:spcBef>
              <a:spcAft>
                <a:spcPts val="600"/>
              </a:spcAft>
            </a:pP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dịch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vụ</a:t>
            </a:r>
            <a:r>
              <a:rPr lang="en-US" sz="2600" dirty="0">
                <a:latin typeface="Times New Roman" pitchFamily="18" charset="0"/>
                <a:cs typeface="Times New Roman" pitchFamily="18" charset="0"/>
              </a:rPr>
              <a:t>:</a:t>
            </a:r>
          </a:p>
          <a:p>
            <a:pPr algn="just">
              <a:spcBef>
                <a:spcPts val="600"/>
              </a:spcBef>
              <a:spcAft>
                <a:spcPts val="600"/>
              </a:spcAft>
            </a:pP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chưa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được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Tổng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mức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bán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lẻ</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doanh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dịch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vụ</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bàn</a:t>
            </a:r>
            <a:r>
              <a:rPr lang="en-US" sz="2600" dirty="0">
                <a:latin typeface="Times New Roman" pitchFamily="18" charset="0"/>
                <a:cs typeface="Times New Roman" pitchFamily="18" charset="0"/>
              </a:rPr>
              <a:t>. Do </a:t>
            </a:r>
            <a:r>
              <a:rPr lang="en-US" sz="2600" dirty="0" err="1">
                <a:latin typeface="Times New Roman" pitchFamily="18" charset="0"/>
                <a:cs typeface="Times New Roman" pitchFamily="18" charset="0"/>
              </a:rPr>
              <a:t>đó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nghị</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bổ</a:t>
            </a:r>
            <a:r>
              <a:rPr lang="en-US" sz="2600" dirty="0">
                <a:latin typeface="Times New Roman" pitchFamily="18" charset="0"/>
                <a:cs typeface="Times New Roman" pitchFamily="18" charset="0"/>
              </a:rPr>
              <a:t> sung </a:t>
            </a:r>
            <a:r>
              <a:rPr lang="en-US" sz="2600" dirty="0" err="1">
                <a:latin typeface="Times New Roman" pitchFamily="18" charset="0"/>
                <a:cs typeface="Times New Roman" pitchFamily="18" charset="0"/>
              </a:rPr>
              <a:t>vì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những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trọng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tăng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trưởng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dịch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vụ</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err="1">
                <a:latin typeface="Times New Roman" pitchFamily="18" charset="0"/>
                <a:cs typeface="Times New Roman" pitchFamily="18" charset="0"/>
              </a:rPr>
              <a:t>quý</a:t>
            </a:r>
            <a:r>
              <a:rPr lang="en-US" sz="2600">
                <a:latin typeface="Times New Roman" pitchFamily="18" charset="0"/>
                <a:cs typeface="Times New Roman" pitchFamily="18" charset="0"/>
              </a:rPr>
              <a:t> IV, là </a:t>
            </a:r>
            <a:r>
              <a:rPr lang="en-US" sz="2600" dirty="0" err="1">
                <a:latin typeface="Times New Roman" pitchFamily="18" charset="0"/>
                <a:cs typeface="Times New Roman" pitchFamily="18" charset="0"/>
              </a:rPr>
              <a:t>quý</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cận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những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ngày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lễ</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lớn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a:t>
            </a:r>
          </a:p>
        </p:txBody>
      </p:sp>
      <p:sp>
        <p:nvSpPr>
          <p:cNvPr id="2" name="Rectangle 1">
            <a:extLst>
              <a:ext uri="{FF2B5EF4-FFF2-40B4-BE49-F238E27FC236}">
                <a16:creationId xmlns:a16="http://schemas.microsoft.com/office/drawing/2014/main" id="{E44EE9E0-4EA3-0404-EFB1-8C6F74BFB274}"/>
              </a:ext>
            </a:extLst>
          </p:cNvPr>
          <p:cNvSpPr/>
          <p:nvPr/>
        </p:nvSpPr>
        <p:spPr>
          <a:xfrm>
            <a:off x="355542" y="978850"/>
            <a:ext cx="10045148" cy="584775"/>
          </a:xfrm>
          <a:prstGeom prst="rect">
            <a:avLst/>
          </a:prstGeom>
        </p:spPr>
        <p:txBody>
          <a:bodyPr wrap="square">
            <a:spAutoFit/>
          </a:bodyPr>
          <a:lstStyle/>
          <a:p>
            <a:pPr algn="just">
              <a:spcBef>
                <a:spcPts val="435"/>
              </a:spcBef>
              <a:buSzPct val="100000"/>
            </a:pP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b="1" kern="0" spc="-1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spc="-1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phương</a:t>
            </a:r>
            <a:endParaRPr lang="en-US" sz="3200" b="1" kern="0" spc="-10" dirty="0">
              <a:solidFill>
                <a:prstClr val="black"/>
              </a:solidFill>
              <a:latin typeface="Times New Roman" panose="02020603050405020304" pitchFamily="18" charset="0"/>
              <a:cs typeface="Times New Roman" panose="02020603050405020304" pitchFamily="18" charset="0"/>
            </a:endParaRPr>
          </a:p>
        </p:txBody>
      </p:sp>
      <p:sp>
        <p:nvSpPr>
          <p:cNvPr id="4" name="Freeform 7">
            <a:extLst>
              <a:ext uri="{FF2B5EF4-FFF2-40B4-BE49-F238E27FC236}">
                <a16:creationId xmlns:a16="http://schemas.microsoft.com/office/drawing/2014/main" id="{9D2F2080-50A0-6420-BD42-38A92C6AB08D}"/>
              </a:ext>
            </a:extLst>
          </p:cNvPr>
          <p:cNvSpPr/>
          <p:nvPr/>
        </p:nvSpPr>
        <p:spPr>
          <a:xfrm>
            <a:off x="-1" y="0"/>
            <a:ext cx="11991976"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310BDFE0-6C26-8FF6-17BC-7D420AAE6BB9}"/>
              </a:ext>
            </a:extLst>
          </p:cNvPr>
          <p:cNvSpPr/>
          <p:nvPr/>
        </p:nvSpPr>
        <p:spPr>
          <a:xfrm>
            <a:off x="134399" y="185258"/>
            <a:ext cx="11715896" cy="507831"/>
          </a:xfrm>
          <a:prstGeom prst="rect">
            <a:avLst/>
          </a:prstGeom>
        </p:spPr>
        <p:txBody>
          <a:bodyPr wrap="square">
            <a:spAutoFit/>
          </a:bodyPr>
          <a:lstStyle/>
          <a:p>
            <a:pPr>
              <a:spcBef>
                <a:spcPts val="435"/>
              </a:spcBef>
              <a:buSzPct val="100000"/>
            </a:pPr>
            <a:r>
              <a:rPr lang="es-ES" sz="2700" b="1" dirty="0" err="1">
                <a:solidFill>
                  <a:prstClr val="black"/>
                </a:solidFill>
                <a:latin typeface="Times New Roman" panose="02020603050405020304" pitchFamily="18" charset="0"/>
                <a:cs typeface="Times New Roman" panose="02020603050405020304" pitchFamily="18" charset="0"/>
              </a:rPr>
              <a:t>KẾT</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QUẢ</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TRIỂN</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KHAI</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THỰC</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HIỆN</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CHỈ</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ĐẠO</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ĐIỀU</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HÀNH</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CỦA</a:t>
            </a:r>
            <a:r>
              <a:rPr lang="es-ES" sz="2700" b="1" dirty="0">
                <a:solidFill>
                  <a:prstClr val="black"/>
                </a:solidFill>
                <a:latin typeface="Times New Roman" panose="02020603050405020304" pitchFamily="18" charset="0"/>
                <a:cs typeface="Times New Roman" panose="02020603050405020304" pitchFamily="18" charset="0"/>
              </a:rPr>
              <a:t> </a:t>
            </a:r>
            <a:r>
              <a:rPr lang="es-ES" sz="2700" b="1" dirty="0" err="1">
                <a:solidFill>
                  <a:prstClr val="black"/>
                </a:solidFill>
                <a:latin typeface="Times New Roman" panose="02020603050405020304" pitchFamily="18" charset="0"/>
                <a:cs typeface="Times New Roman" panose="02020603050405020304" pitchFamily="18" charset="0"/>
              </a:rPr>
              <a:t>TỈNH</a:t>
            </a:r>
            <a:endParaRPr lang="es-ES" sz="27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868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68387" y="1672869"/>
            <a:ext cx="2672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9983" y="1736508"/>
            <a:ext cx="55435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01317" y="1627263"/>
            <a:ext cx="4290060" cy="1"/>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2B2B715-653C-5238-09BE-B01B91D4BD2D}"/>
              </a:ext>
            </a:extLst>
          </p:cNvPr>
          <p:cNvSpPr/>
          <p:nvPr/>
        </p:nvSpPr>
        <p:spPr>
          <a:xfrm>
            <a:off x="319447" y="1909392"/>
            <a:ext cx="11530848" cy="4606389"/>
          </a:xfrm>
          <a:prstGeom prst="rect">
            <a:avLst/>
          </a:prstGeom>
        </p:spPr>
        <p:txBody>
          <a:bodyPr wrap="square">
            <a:spAutoFit/>
          </a:bodyPr>
          <a:lstStyle/>
          <a:p>
            <a:pPr marL="0" lvl="1" algn="just">
              <a:spcBef>
                <a:spcPts val="435"/>
              </a:spcBef>
              <a:spcAft>
                <a:spcPts val="1200"/>
              </a:spcAft>
              <a:buSzPct val="100000"/>
            </a:pPr>
            <a:r>
              <a:rPr lang="vi-VN" sz="2400">
                <a:latin typeface="Times New Roman" panose="02020603050405020304" pitchFamily="18" charset="0"/>
                <a:cs typeface="Times New Roman" panose="02020603050405020304" pitchFamily="18" charset="0"/>
              </a:rPr>
              <a:t>- </a:t>
            </a:r>
            <a:r>
              <a:rPr lang="de-DE" sz="2400">
                <a:latin typeface="Times New Roman" panose="02020603050405020304" pitchFamily="18" charset="0"/>
                <a:cs typeface="Times New Roman" panose="02020603050405020304" pitchFamily="18" charset="0"/>
              </a:rPr>
              <a:t>Hoạt </a:t>
            </a:r>
            <a:r>
              <a:rPr lang="de-DE" sz="2400" dirty="0">
                <a:latin typeface="Times New Roman" panose="02020603050405020304" pitchFamily="18" charset="0"/>
                <a:cs typeface="Times New Roman" panose="02020603050405020304" pitchFamily="18" charset="0"/>
              </a:rPr>
              <a:t>động sản xuất nông, lâm nghiệp và thủy sản vẫn giữ mức tăng trưởng </a:t>
            </a:r>
            <a:r>
              <a:rPr lang="de-DE" sz="2400">
                <a:latin typeface="Times New Roman" panose="02020603050405020304" pitchFamily="18" charset="0"/>
                <a:cs typeface="Times New Roman" panose="02020603050405020304" pitchFamily="18" charset="0"/>
              </a:rPr>
              <a:t>ổn định.</a:t>
            </a:r>
          </a:p>
          <a:p>
            <a:pPr marL="0" lvl="1" algn="just">
              <a:spcBef>
                <a:spcPts val="435"/>
              </a:spcBef>
              <a:spcAft>
                <a:spcPts val="1200"/>
              </a:spcAft>
              <a:buSzPct val="100000"/>
            </a:pPr>
            <a:r>
              <a:rPr lang="de-DE"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Diện tích gieo trồng cây hàng năm vụ Mùa năm 20</a:t>
            </a:r>
            <a:r>
              <a:rPr lang="en-US" sz="2400">
                <a:latin typeface="Times New Roman" panose="02020603050405020304" pitchFamily="18" charset="0"/>
                <a:cs typeface="Times New Roman" panose="02020603050405020304" pitchFamily="18" charset="0"/>
              </a:rPr>
              <a:t>22</a:t>
            </a:r>
            <a:r>
              <a:rPr lang="vi-VN" sz="2400">
                <a:latin typeface="Times New Roman" panose="02020603050405020304" pitchFamily="18" charset="0"/>
                <a:cs typeface="Times New Roman" panose="02020603050405020304" pitchFamily="18" charset="0"/>
              </a:rPr>
              <a:t> đạt 1</a:t>
            </a:r>
            <a:r>
              <a:rPr lang="en-US" sz="2400">
                <a:latin typeface="Times New Roman" panose="02020603050405020304" pitchFamily="18" charset="0"/>
                <a:cs typeface="Times New Roman" panose="02020603050405020304" pitchFamily="18" charset="0"/>
              </a:rPr>
              <a:t>5.307,2</a:t>
            </a:r>
            <a:r>
              <a:rPr lang="vi-VN" sz="2400">
                <a:latin typeface="Times New Roman" panose="02020603050405020304" pitchFamily="18" charset="0"/>
                <a:cs typeface="Times New Roman" panose="02020603050405020304" pitchFamily="18" charset="0"/>
              </a:rPr>
              <a:t> ha, giảm </a:t>
            </a:r>
            <a:r>
              <a:rPr lang="en-US" sz="2400">
                <a:latin typeface="Times New Roman" panose="02020603050405020304" pitchFamily="18" charset="0"/>
                <a:cs typeface="Times New Roman" panose="02020603050405020304" pitchFamily="18" charset="0"/>
              </a:rPr>
              <a:t>13,9% </a:t>
            </a:r>
            <a:r>
              <a:rPr lang="vi-VN" sz="2400">
                <a:latin typeface="Times New Roman" panose="02020603050405020304" pitchFamily="18" charset="0"/>
                <a:cs typeface="Times New Roman" panose="02020603050405020304" pitchFamily="18" charset="0"/>
              </a:rPr>
              <a:t>so </a:t>
            </a:r>
            <a:r>
              <a:rPr lang="en-US" sz="2400">
                <a:latin typeface="Times New Roman" panose="02020603050405020304" pitchFamily="18" charset="0"/>
                <a:cs typeface="Times New Roman" panose="02020603050405020304" pitchFamily="18" charset="0"/>
              </a:rPr>
              <a:t>với cùng kỳ; t</a:t>
            </a:r>
            <a:r>
              <a:rPr lang="vi-VN" sz="2400">
                <a:latin typeface="Times New Roman" panose="02020603050405020304" pitchFamily="18" charset="0"/>
                <a:cs typeface="Times New Roman" panose="02020603050405020304" pitchFamily="18" charset="0"/>
              </a:rPr>
              <a:t>rong đó, diện tích cây </a:t>
            </a:r>
            <a:r>
              <a:rPr lang="en-US" sz="2400">
                <a:latin typeface="Times New Roman" panose="02020603050405020304" pitchFamily="18" charset="0"/>
                <a:cs typeface="Times New Roman" panose="02020603050405020304" pitchFamily="18" charset="0"/>
              </a:rPr>
              <a:t>lúa</a:t>
            </a:r>
            <a:r>
              <a:rPr lang="vi-VN" sz="2400">
                <a:latin typeface="Times New Roman" panose="02020603050405020304" pitchFamily="18" charset="0"/>
                <a:cs typeface="Times New Roman" panose="02020603050405020304" pitchFamily="18" charset="0"/>
              </a:rPr>
              <a:t> đạt </a:t>
            </a:r>
            <a:r>
              <a:rPr lang="en-US" sz="2400">
                <a:latin typeface="Times New Roman" panose="02020603050405020304" pitchFamily="18" charset="0"/>
                <a:cs typeface="Times New Roman" panose="02020603050405020304" pitchFamily="18" charset="0"/>
              </a:rPr>
              <a:t>4.251,1</a:t>
            </a:r>
            <a:r>
              <a:rPr lang="vi-VN" sz="2400">
                <a:latin typeface="Times New Roman" panose="02020603050405020304" pitchFamily="18" charset="0"/>
                <a:cs typeface="Times New Roman" panose="02020603050405020304" pitchFamily="18" charset="0"/>
              </a:rPr>
              <a:t> ha, giảm </a:t>
            </a:r>
            <a:r>
              <a:rPr lang="en-US" sz="2400">
                <a:latin typeface="Times New Roman" panose="02020603050405020304" pitchFamily="18" charset="0"/>
                <a:cs typeface="Times New Roman" panose="02020603050405020304" pitchFamily="18" charset="0"/>
              </a:rPr>
              <a:t>38,9%</a:t>
            </a:r>
            <a:r>
              <a:rPr lang="vi-VN" sz="2400">
                <a:latin typeface="Times New Roman" panose="02020603050405020304" pitchFamily="18" charset="0"/>
                <a:cs typeface="Times New Roman" panose="02020603050405020304" pitchFamily="18" charset="0"/>
              </a:rPr>
              <a:t>; diện tích cây </a:t>
            </a:r>
            <a:r>
              <a:rPr lang="en-US" sz="2400">
                <a:latin typeface="Times New Roman" panose="02020603050405020304" pitchFamily="18" charset="0"/>
                <a:cs typeface="Times New Roman" panose="02020603050405020304" pitchFamily="18" charset="0"/>
              </a:rPr>
              <a:t>trồng cạn đạt 11.056,1</a:t>
            </a:r>
            <a:r>
              <a:rPr lang="vi-VN" sz="2400">
                <a:latin typeface="Times New Roman" panose="02020603050405020304" pitchFamily="18" charset="0"/>
                <a:cs typeface="Times New Roman" panose="02020603050405020304" pitchFamily="18" charset="0"/>
              </a:rPr>
              <a:t> ha, </a:t>
            </a:r>
            <a:r>
              <a:rPr lang="en-US" sz="2400">
                <a:latin typeface="Times New Roman" panose="02020603050405020304" pitchFamily="18" charset="0"/>
                <a:cs typeface="Times New Roman" panose="02020603050405020304" pitchFamily="18" charset="0"/>
              </a:rPr>
              <a:t>tăng 2,2% </a:t>
            </a:r>
            <a:r>
              <a:rPr lang="vi-VN" sz="2400">
                <a:latin typeface="Times New Roman" panose="02020603050405020304" pitchFamily="18" charset="0"/>
                <a:cs typeface="Times New Roman" panose="02020603050405020304" pitchFamily="18" charset="0"/>
              </a:rPr>
              <a:t>so với cùng kỳ. Tính chung cả 03 vụ tổng </a:t>
            </a:r>
            <a:r>
              <a:rPr lang="vi-VN" sz="2400" dirty="0">
                <a:latin typeface="Times New Roman" panose="02020603050405020304" pitchFamily="18" charset="0"/>
                <a:cs typeface="Times New Roman" panose="02020603050405020304" pitchFamily="18" charset="0"/>
              </a:rPr>
              <a:t>diện tích gieo </a:t>
            </a:r>
            <a:r>
              <a:rPr lang="vi-VN" sz="2400">
                <a:latin typeface="Times New Roman" panose="02020603050405020304" pitchFamily="18" charset="0"/>
                <a:cs typeface="Times New Roman" panose="02020603050405020304" pitchFamily="18" charset="0"/>
              </a:rPr>
              <a:t>trồng lúa</a:t>
            </a:r>
            <a:r>
              <a:rPr lang="en-US" sz="2400">
                <a:latin typeface="Times New Roman" panose="02020603050405020304" pitchFamily="18" charset="0"/>
                <a:cs typeface="Times New Roman" panose="02020603050405020304" pitchFamily="18" charset="0"/>
              </a:rPr>
              <a:t> đạt</a:t>
            </a:r>
            <a:r>
              <a:rPr lang="en-US" sz="2400" dirty="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94.504 ha, giảm</a:t>
            </a:r>
            <a:r>
              <a:rPr lang="en-US" sz="2400" dirty="0">
                <a:latin typeface="Times New Roman" panose="02020603050405020304" pitchFamily="18" charset="0"/>
                <a:cs typeface="Times New Roman" panose="02020603050405020304" pitchFamily="18" charset="0"/>
              </a:rPr>
              <a:t> 1,5</a:t>
            </a:r>
            <a:r>
              <a:rPr lang="en-US" sz="2400">
                <a:latin typeface="Times New Roman" panose="02020603050405020304" pitchFamily="18" charset="0"/>
                <a:cs typeface="Times New Roman" panose="02020603050405020304" pitchFamily="18" charset="0"/>
              </a:rPr>
              <a:t>% so với cùng kỳ</a:t>
            </a:r>
            <a:r>
              <a:rPr lang="de-DE"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a:p>
            <a:pPr marL="0" lvl="1" algn="just">
              <a:spcBef>
                <a:spcPts val="435"/>
              </a:spcBef>
              <a:spcAft>
                <a:spcPts val="1200"/>
              </a:spcAft>
              <a:buSzPct val="100000"/>
            </a:pPr>
            <a:r>
              <a:rPr lang="vi-VN" sz="2400">
                <a:latin typeface="Times New Roman" panose="02020603050405020304" pitchFamily="18" charset="0"/>
                <a:cs typeface="Times New Roman" panose="02020603050405020304" pitchFamily="18" charset="0"/>
              </a:rPr>
              <a:t>- </a:t>
            </a:r>
            <a:r>
              <a:rPr lang="pt-BR" sz="2400">
                <a:latin typeface="Times New Roman" panose="02020603050405020304" pitchFamily="18" charset="0"/>
                <a:cs typeface="Times New Roman" panose="02020603050405020304" pitchFamily="18" charset="0"/>
              </a:rPr>
              <a:t>Chăn nuôi heo gặp khó khăn do giá thức ăn liên tục tăng </a:t>
            </a:r>
            <a:r>
              <a:rPr lang="en-US" sz="2400">
                <a:latin typeface="Times New Roman" panose="02020603050405020304" pitchFamily="18" charset="0"/>
                <a:cs typeface="Times New Roman" panose="02020603050405020304" pitchFamily="18" charset="0"/>
              </a:rPr>
              <a:t>tuy nhiên </a:t>
            </a:r>
            <a:r>
              <a:rPr lang="pt-BR" sz="2400">
                <a:latin typeface="Times New Roman" panose="02020603050405020304" pitchFamily="18" charset="0"/>
                <a:cs typeface="Times New Roman" panose="02020603050405020304" pitchFamily="18" charset="0"/>
              </a:rPr>
              <a:t>kỳ vọng giá thịt hơi tăng trước Tết Nguyên Đán nên nhiều trang trại, nông hộ chăn nuôi đẩy mạnh tái đàn đàn</a:t>
            </a:r>
            <a:r>
              <a:rPr lang="vi-VN" sz="2400">
                <a:latin typeface="Times New Roman" panose="02020603050405020304" pitchFamily="18" charset="0"/>
                <a:cs typeface="Times New Roman" panose="02020603050405020304" pitchFamily="18" charset="0"/>
              </a:rPr>
              <a:t>.</a:t>
            </a:r>
            <a:endParaRPr lang="nl-NL" sz="2400">
              <a:latin typeface="Times New Roman" panose="02020603050405020304" pitchFamily="18" charset="0"/>
              <a:cs typeface="Times New Roman" panose="02020603050405020304" pitchFamily="18" charset="0"/>
            </a:endParaRPr>
          </a:p>
          <a:p>
            <a:pPr marL="0" lvl="1" algn="just">
              <a:spcBef>
                <a:spcPts val="435"/>
              </a:spcBef>
              <a:spcAft>
                <a:spcPts val="1200"/>
              </a:spcAft>
              <a:buSzPct val="100000"/>
            </a:pPr>
            <a:r>
              <a:rPr lang="es-ES" sz="2400">
                <a:latin typeface="Times New Roman" panose="02020603050405020304" pitchFamily="18" charset="0"/>
                <a:cs typeface="Times New Roman" panose="02020603050405020304" pitchFamily="18" charset="0"/>
              </a:rPr>
              <a:t>- Tổng sản lượng thủy sản đạt 234,7 nghìn tấn, tăng 3,1% so cùng kỳ</a:t>
            </a:r>
            <a:r>
              <a:rPr lang="de-DE" sz="2400">
                <a:latin typeface="Times New Roman" panose="02020603050405020304" pitchFamily="18" charset="0"/>
                <a:cs typeface="Times New Roman" panose="02020603050405020304" pitchFamily="18" charset="0"/>
              </a:rPr>
              <a:t>. Các mô hình nuôi trồng thủy sản tại các địa phương ven biển được khuyến khích nhân rộng</a:t>
            </a:r>
            <a:r>
              <a:rPr lang="vi-VN" sz="2400">
                <a:latin typeface="Times New Roman" panose="02020603050405020304" pitchFamily="18" charset="0"/>
                <a:cs typeface="Times New Roman" panose="02020603050405020304" pitchFamily="18" charset="0"/>
              </a:rPr>
              <a:t>.</a:t>
            </a:r>
          </a:p>
          <a:p>
            <a:pPr marL="0" lvl="1" algn="just">
              <a:spcBef>
                <a:spcPts val="435"/>
              </a:spcBef>
              <a:spcAft>
                <a:spcPts val="1200"/>
              </a:spcAft>
              <a:buSzPct val="100000"/>
            </a:pPr>
            <a:r>
              <a:rPr lang="vi-VN" sz="2400">
                <a:latin typeface="Times New Roman" panose="02020603050405020304" pitchFamily="18" charset="0"/>
                <a:cs typeface="Times New Roman" panose="02020603050405020304" pitchFamily="18" charset="0"/>
              </a:rPr>
              <a:t>- Đã hỗ trợ 931 tỷ đồng cho các</a:t>
            </a:r>
            <a:r>
              <a:rPr lang="es-ES" sz="2400">
                <a:latin typeface="Times New Roman" panose="02020603050405020304" pitchFamily="18" charset="0"/>
                <a:cs typeface="Times New Roman" panose="02020603050405020304" pitchFamily="18" charset="0"/>
              </a:rPr>
              <a:t> ngư dân khai thác hải sản ở vùng biển xa</a:t>
            </a:r>
            <a:r>
              <a:rPr lang="vi-VN" sz="240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44EE9E0-4EA3-0404-EFB1-8C6F74BFB274}"/>
              </a:ext>
            </a:extLst>
          </p:cNvPr>
          <p:cNvSpPr/>
          <p:nvPr/>
        </p:nvSpPr>
        <p:spPr>
          <a:xfrm>
            <a:off x="355542" y="978850"/>
            <a:ext cx="10045148" cy="584775"/>
          </a:xfrm>
          <a:prstGeom prst="rect">
            <a:avLst/>
          </a:prstGeom>
        </p:spPr>
        <p:txBody>
          <a:bodyPr wrap="square">
            <a:spAutoFit/>
          </a:bodyPr>
          <a:lstStyle/>
          <a:p>
            <a:pPr algn="just">
              <a:spcBef>
                <a:spcPts val="435"/>
              </a:spcBef>
              <a:buSzPct val="100000"/>
            </a:pPr>
            <a:r>
              <a:rPr lang="vi-VN" sz="3200" b="1" kern="0" spc="-10" dirty="0">
                <a:solidFill>
                  <a:prstClr val="black"/>
                </a:solidFill>
                <a:latin typeface="+mj-lt"/>
                <a:ea typeface="Times New Roman" panose="02020603050405020304" pitchFamily="18" charset="0"/>
              </a:rPr>
              <a:t>a) Hoạt động sản xuất nông, </a:t>
            </a:r>
            <a:r>
              <a:rPr lang="vi-VN" sz="3200" b="1" kern="0" spc="-10" dirty="0">
                <a:solidFill>
                  <a:prstClr val="black"/>
                </a:solidFill>
                <a:latin typeface="+mj-lt"/>
              </a:rPr>
              <a:t>lâm, </a:t>
            </a:r>
            <a:r>
              <a:rPr lang="vi-VN" sz="3200" b="1" kern="0" spc="-10">
                <a:solidFill>
                  <a:prstClr val="black"/>
                </a:solidFill>
                <a:latin typeface="+mj-lt"/>
              </a:rPr>
              <a:t>thủy sản </a:t>
            </a:r>
            <a:endParaRPr lang="en-US" sz="3200" b="1" kern="0" spc="-10" dirty="0">
              <a:solidFill>
                <a:prstClr val="black"/>
              </a:solidFill>
              <a:latin typeface="+mj-lt"/>
            </a:endParaRPr>
          </a:p>
        </p:txBody>
      </p:sp>
      <p:sp>
        <p:nvSpPr>
          <p:cNvPr id="4" name="Freeform 7">
            <a:extLst>
              <a:ext uri="{FF2B5EF4-FFF2-40B4-BE49-F238E27FC236}">
                <a16:creationId xmlns:a16="http://schemas.microsoft.com/office/drawing/2014/main" id="{9D2F2080-50A0-6420-BD42-38A92C6AB08D}"/>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solidFill>
            <a:schemeClr val="bg1">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310BDFE0-6C26-8FF6-17BC-7D420AAE6BB9}"/>
              </a:ext>
            </a:extLst>
          </p:cNvPr>
          <p:cNvSpPr/>
          <p:nvPr/>
        </p:nvSpPr>
        <p:spPr>
          <a:xfrm>
            <a:off x="134399" y="185258"/>
            <a:ext cx="11516933" cy="523220"/>
          </a:xfrm>
          <a:prstGeom prst="rect">
            <a:avLst/>
          </a:prstGeom>
        </p:spPr>
        <p:txBody>
          <a:bodyPr wrap="square">
            <a:spAutoFit/>
          </a:bodyPr>
          <a:lstStyle/>
          <a:p>
            <a:pPr>
              <a:spcBef>
                <a:spcPts val="435"/>
              </a:spcBef>
              <a:buSzPct val="100000"/>
            </a:pPr>
            <a:r>
              <a:rPr lang="es-ES" sz="2800" b="1">
                <a:solidFill>
                  <a:prstClr val="black"/>
                </a:solidFill>
                <a:latin typeface="Times New Roman" panose="02020603050405020304" pitchFamily="18" charset="0"/>
                <a:cs typeface="Times New Roman" panose="02020603050405020304" pitchFamily="18" charset="0"/>
              </a:rPr>
              <a:t>KẾT QUẢ THỰC HIỆN CÁC NGÀNH, LĨNH VỰC 10 THÁNG 2022</a:t>
            </a:r>
          </a:p>
        </p:txBody>
      </p:sp>
    </p:spTree>
    <p:extLst>
      <p:ext uri="{BB962C8B-B14F-4D97-AF65-F5344CB8AC3E}">
        <p14:creationId xmlns:p14="http://schemas.microsoft.com/office/powerpoint/2010/main" val="1537785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6066</TotalTime>
  <Words>6137</Words>
  <Application>Microsoft Office PowerPoint</Application>
  <PresentationFormat>Widescreen</PresentationFormat>
  <Paragraphs>1188</Paragraphs>
  <Slides>46</Slides>
  <Notes>40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Arial (body)</vt:lpstr>
      <vt:lpstr>Calibri</vt:lpstr>
      <vt:lpstr>Calibri Light</vt:lpstr>
      <vt:lpstr>Times New Roman</vt:lpstr>
      <vt:lpstr>VNI-Times</vt:lpstr>
      <vt:lpstr>Wingdings</vt:lpstr>
      <vt:lpstr>Office Theme</vt:lpstr>
      <vt:lpstr>19_Office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876</cp:revision>
  <cp:lastPrinted>2022-11-06T09:00:40Z</cp:lastPrinted>
  <dcterms:created xsi:type="dcterms:W3CDTF">2021-10-19T01:28:52Z</dcterms:created>
  <dcterms:modified xsi:type="dcterms:W3CDTF">2022-11-06T11:09:00Z</dcterms:modified>
</cp:coreProperties>
</file>