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147474108" r:id="rId2"/>
    <p:sldId id="2147474109" r:id="rId3"/>
    <p:sldId id="2147473838" r:id="rId4"/>
    <p:sldId id="2147473839" r:id="rId5"/>
    <p:sldId id="2147473856" r:id="rId6"/>
    <p:sldId id="2147476380" r:id="rId7"/>
    <p:sldId id="2147476381" r:id="rId8"/>
    <p:sldId id="2147476382" r:id="rId9"/>
    <p:sldId id="2147476383" r:id="rId10"/>
    <p:sldId id="2147476384" r:id="rId11"/>
    <p:sldId id="2147476379" r:id="rId12"/>
    <p:sldId id="2147476388" r:id="rId13"/>
    <p:sldId id="2147476366" r:id="rId14"/>
    <p:sldId id="2147476370" r:id="rId15"/>
    <p:sldId id="2147476371" r:id="rId16"/>
    <p:sldId id="2147476372" r:id="rId17"/>
    <p:sldId id="2147476373" r:id="rId18"/>
    <p:sldId id="2147476374" r:id="rId19"/>
    <p:sldId id="2147476375" r:id="rId20"/>
    <p:sldId id="2147476376" r:id="rId21"/>
    <p:sldId id="2147476377" r:id="rId22"/>
    <p:sldId id="2147476378" r:id="rId23"/>
    <p:sldId id="2147476365" r:id="rId24"/>
    <p:sldId id="2147476323" r:id="rId25"/>
    <p:sldId id="2147476367" r:id="rId26"/>
    <p:sldId id="2147473909" r:id="rId27"/>
    <p:sldId id="2147476387" r:id="rId28"/>
    <p:sldId id="2147473664" r:id="rId29"/>
    <p:sldId id="2147473737" r:id="rId30"/>
    <p:sldId id="2147476324" r:id="rId31"/>
    <p:sldId id="2147473749" r:id="rId32"/>
    <p:sldId id="2147476335" r:id="rId33"/>
    <p:sldId id="2147473681" r:id="rId34"/>
    <p:sldId id="2147476283" r:id="rId35"/>
    <p:sldId id="2147473797" r:id="rId36"/>
    <p:sldId id="2147476333" r:id="rId37"/>
    <p:sldId id="2147476353" r:id="rId38"/>
    <p:sldId id="2147476355" r:id="rId39"/>
    <p:sldId id="2147476354" r:id="rId40"/>
    <p:sldId id="2147476351" r:id="rId41"/>
    <p:sldId id="2147476385" r:id="rId42"/>
    <p:sldId id="2147476326" r:id="rId43"/>
    <p:sldId id="2147476386" r:id="rId44"/>
    <p:sldId id="2147476279" r:id="rId45"/>
    <p:sldId id="2147476330" r:id="rId46"/>
    <p:sldId id="2147476331" r:id="rId47"/>
    <p:sldId id="2147476332" r:id="rId48"/>
    <p:sldId id="2147476329" r:id="rId49"/>
    <p:sldId id="2147476359" r:id="rId50"/>
    <p:sldId id="2147476337" r:id="rId51"/>
    <p:sldId id="2147476338" r:id="rId52"/>
    <p:sldId id="2147476368" r:id="rId53"/>
    <p:sldId id="2147473590" r:id="rId54"/>
    <p:sldId id="2147474111" r:id="rId55"/>
    <p:sldId id="2147476307" r:id="rId56"/>
    <p:sldId id="2147476309" r:id="rId57"/>
    <p:sldId id="2147476308" r:id="rId58"/>
    <p:sldId id="2147476364" r:id="rId59"/>
    <p:sldId id="2147476339" r:id="rId60"/>
    <p:sldId id="2147476340" r:id="rId61"/>
    <p:sldId id="2147476341" r:id="rId62"/>
    <p:sldId id="2147476342" r:id="rId63"/>
    <p:sldId id="2147476343" r:id="rId64"/>
    <p:sldId id="2147476344" r:id="rId65"/>
    <p:sldId id="2147476345" r:id="rId66"/>
    <p:sldId id="2147476346" r:id="rId67"/>
    <p:sldId id="2147476347" r:id="rId68"/>
    <p:sldId id="2147473466" r:id="rId6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100717"/>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2FBFA-ED90-4375-9936-6A7A04FC5178}" v="7" dt="2024-06-06T10:33:05.770"/>
    <p1510:client id="{F1436A85-A06C-4425-9451-314869ECACDE}" v="2" dt="2024-06-06T09:13:43.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62799" autoAdjust="0"/>
  </p:normalViewPr>
  <p:slideViewPr>
    <p:cSldViewPr snapToGrid="0">
      <p:cViewPr varScale="1">
        <p:scale>
          <a:sx n="79" d="100"/>
          <a:sy n="79" d="100"/>
        </p:scale>
        <p:origin x="888" y="53"/>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F1436A85-A06C-4425-9451-314869ECACDE}"/>
    <pc:docChg chg="undo custSel addSld delSld modSld">
      <pc:chgData name="Tường SKHĐT" userId="ab9568c39a88b08a" providerId="LiveId" clId="{F1436A85-A06C-4425-9451-314869ECACDE}" dt="2024-06-06T10:16:39.199" v="2150" actId="20577"/>
      <pc:docMkLst>
        <pc:docMk/>
      </pc:docMkLst>
      <pc:sldChg chg="modSp mod modAnim">
        <pc:chgData name="Tường SKHĐT" userId="ab9568c39a88b08a" providerId="LiveId" clId="{F1436A85-A06C-4425-9451-314869ECACDE}" dt="2024-06-06T10:12:31.175" v="2120" actId="403"/>
        <pc:sldMkLst>
          <pc:docMk/>
          <pc:sldMk cId="3397864268" sldId="2147473590"/>
        </pc:sldMkLst>
        <pc:spChg chg="mod">
          <ac:chgData name="Tường SKHĐT" userId="ab9568c39a88b08a" providerId="LiveId" clId="{F1436A85-A06C-4425-9451-314869ECACDE}" dt="2024-06-06T09:22:00.988" v="426" actId="20577"/>
          <ac:spMkLst>
            <pc:docMk/>
            <pc:sldMk cId="3397864268" sldId="2147473590"/>
            <ac:spMk id="2" creationId="{3C05F405-77A8-295C-5EC2-552D05A0E53C}"/>
          </ac:spMkLst>
        </pc:spChg>
        <pc:spChg chg="mod">
          <ac:chgData name="Tường SKHĐT" userId="ab9568c39a88b08a" providerId="LiveId" clId="{F1436A85-A06C-4425-9451-314869ECACDE}" dt="2024-06-06T10:12:31.175" v="2120" actId="403"/>
          <ac:spMkLst>
            <pc:docMk/>
            <pc:sldMk cId="3397864268" sldId="2147473590"/>
            <ac:spMk id="10" creationId="{8124D21E-909E-1450-16D0-117CABF0D840}"/>
          </ac:spMkLst>
        </pc:spChg>
      </pc:sldChg>
      <pc:sldChg chg="modSp mod">
        <pc:chgData name="Tường SKHĐT" userId="ab9568c39a88b08a" providerId="LiveId" clId="{F1436A85-A06C-4425-9451-314869ECACDE}" dt="2024-06-06T09:51:39.877" v="1483" actId="20577"/>
        <pc:sldMkLst>
          <pc:docMk/>
          <pc:sldMk cId="2148431958" sldId="2147473749"/>
        </pc:sldMkLst>
        <pc:graphicFrameChg chg="mod modGraphic">
          <ac:chgData name="Tường SKHĐT" userId="ab9568c39a88b08a" providerId="LiveId" clId="{F1436A85-A06C-4425-9451-314869ECACDE}" dt="2024-06-06T09:51:39.877" v="1483"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F1436A85-A06C-4425-9451-314869ECACDE}" dt="2024-06-06T09:49:51.636" v="1469" actId="404"/>
        <pc:sldMkLst>
          <pc:docMk/>
          <pc:sldMk cId="1957643202" sldId="2147473838"/>
        </pc:sldMkLst>
        <pc:graphicFrameChg chg="modGraphic">
          <ac:chgData name="Tường SKHĐT" userId="ab9568c39a88b08a" providerId="LiveId" clId="{F1436A85-A06C-4425-9451-314869ECACDE}" dt="2024-06-06T09:49:51.636" v="1469" actId="404"/>
          <ac:graphicFrameMkLst>
            <pc:docMk/>
            <pc:sldMk cId="1957643202" sldId="2147473838"/>
            <ac:graphicFrameMk id="3" creationId="{E8D888CF-4471-5BDD-6979-3419CB6F8D4F}"/>
          </ac:graphicFrameMkLst>
        </pc:graphicFrameChg>
      </pc:sldChg>
      <pc:sldChg chg="modSp mod">
        <pc:chgData name="Tường SKHĐT" userId="ab9568c39a88b08a" providerId="LiveId" clId="{F1436A85-A06C-4425-9451-314869ECACDE}" dt="2024-06-06T10:15:01.239" v="2129" actId="404"/>
        <pc:sldMkLst>
          <pc:docMk/>
          <pc:sldMk cId="3676880401" sldId="2147473856"/>
        </pc:sldMkLst>
        <pc:graphicFrameChg chg="mod modGraphic">
          <ac:chgData name="Tường SKHĐT" userId="ab9568c39a88b08a" providerId="LiveId" clId="{F1436A85-A06C-4425-9451-314869ECACDE}" dt="2024-06-06T10:15:01.239" v="2129" actId="404"/>
          <ac:graphicFrameMkLst>
            <pc:docMk/>
            <pc:sldMk cId="3676880401" sldId="2147473856"/>
            <ac:graphicFrameMk id="3" creationId="{147BBE17-B93F-B514-0556-659B112B05EE}"/>
          </ac:graphicFrameMkLst>
        </pc:graphicFrameChg>
      </pc:sldChg>
      <pc:sldChg chg="modSp del mod">
        <pc:chgData name="Tường SKHĐT" userId="ab9568c39a88b08a" providerId="LiveId" clId="{F1436A85-A06C-4425-9451-314869ECACDE}" dt="2024-06-06T09:20:44.471" v="380" actId="2696"/>
        <pc:sldMkLst>
          <pc:docMk/>
          <pc:sldMk cId="2464111991" sldId="2147473931"/>
        </pc:sldMkLst>
        <pc:spChg chg="mod">
          <ac:chgData name="Tường SKHĐT" userId="ab9568c39a88b08a" providerId="LiveId" clId="{F1436A85-A06C-4425-9451-314869ECACDE}" dt="2024-06-06T09:18:43.451" v="375" actId="1076"/>
          <ac:spMkLst>
            <pc:docMk/>
            <pc:sldMk cId="2464111991" sldId="2147473931"/>
            <ac:spMk id="2" creationId="{7E85904C-0816-BCFE-A790-528F626BBCB7}"/>
          </ac:spMkLst>
        </pc:spChg>
        <pc:graphicFrameChg chg="mod modGraphic">
          <ac:chgData name="Tường SKHĐT" userId="ab9568c39a88b08a" providerId="LiveId" clId="{F1436A85-A06C-4425-9451-314869ECACDE}" dt="2024-06-06T09:19:24.959" v="378" actId="20577"/>
          <ac:graphicFrameMkLst>
            <pc:docMk/>
            <pc:sldMk cId="2464111991" sldId="2147473931"/>
            <ac:graphicFrameMk id="10" creationId="{83C0D92A-467E-3F41-0043-586F35EFB2C8}"/>
          </ac:graphicFrameMkLst>
        </pc:graphicFrameChg>
      </pc:sldChg>
      <pc:sldChg chg="modSp mod">
        <pc:chgData name="Tường SKHĐT" userId="ab9568c39a88b08a" providerId="LiveId" clId="{F1436A85-A06C-4425-9451-314869ECACDE}" dt="2024-06-06T09:57:55.109" v="1668" actId="1076"/>
        <pc:sldMkLst>
          <pc:docMk/>
          <pc:sldMk cId="2446367148" sldId="2147476279"/>
        </pc:sldMkLst>
        <pc:graphicFrameChg chg="mod modGraphic">
          <ac:chgData name="Tường SKHĐT" userId="ab9568c39a88b08a" providerId="LiveId" clId="{F1436A85-A06C-4425-9451-314869ECACDE}" dt="2024-06-06T09:57:55.109" v="1668" actId="1076"/>
          <ac:graphicFrameMkLst>
            <pc:docMk/>
            <pc:sldMk cId="2446367148" sldId="2147476279"/>
            <ac:graphicFrameMk id="8" creationId="{B5E5335D-2EED-82AF-3A59-FAE8BB94EAE1}"/>
          </ac:graphicFrameMkLst>
        </pc:graphicFrameChg>
      </pc:sldChg>
      <pc:sldChg chg="modSp mod">
        <pc:chgData name="Tường SKHĐT" userId="ab9568c39a88b08a" providerId="LiveId" clId="{F1436A85-A06C-4425-9451-314869ECACDE}" dt="2024-06-06T09:57:25.986" v="1662" actId="404"/>
        <pc:sldMkLst>
          <pc:docMk/>
          <pc:sldMk cId="3671866131" sldId="2147476307"/>
        </pc:sldMkLst>
        <pc:graphicFrameChg chg="mod modGraphic">
          <ac:chgData name="Tường SKHĐT" userId="ab9568c39a88b08a" providerId="LiveId" clId="{F1436A85-A06C-4425-9451-314869ECACDE}" dt="2024-06-06T09:57:25.986" v="1662" actId="404"/>
          <ac:graphicFrameMkLst>
            <pc:docMk/>
            <pc:sldMk cId="3671866131" sldId="2147476307"/>
            <ac:graphicFrameMk id="2" creationId="{FF345DD7-220E-A262-E9B6-916197F59CB8}"/>
          </ac:graphicFrameMkLst>
        </pc:graphicFrameChg>
      </pc:sldChg>
      <pc:sldChg chg="modSp mod">
        <pc:chgData name="Tường SKHĐT" userId="ab9568c39a88b08a" providerId="LiveId" clId="{F1436A85-A06C-4425-9451-314869ECACDE}" dt="2024-06-06T09:56:39.028" v="1644" actId="20577"/>
        <pc:sldMkLst>
          <pc:docMk/>
          <pc:sldMk cId="3507308410" sldId="2147476308"/>
        </pc:sldMkLst>
        <pc:graphicFrameChg chg="modGraphic">
          <ac:chgData name="Tường SKHĐT" userId="ab9568c39a88b08a" providerId="LiveId" clId="{F1436A85-A06C-4425-9451-314869ECACDE}" dt="2024-06-06T09:56:39.028" v="1644" actId="20577"/>
          <ac:graphicFrameMkLst>
            <pc:docMk/>
            <pc:sldMk cId="3507308410" sldId="2147476308"/>
            <ac:graphicFrameMk id="4" creationId="{FFD1CF4A-1FFA-AB94-E6A4-DA7B26E750DA}"/>
          </ac:graphicFrameMkLst>
        </pc:graphicFrameChg>
      </pc:sldChg>
      <pc:sldChg chg="modSp mod">
        <pc:chgData name="Tường SKHĐT" userId="ab9568c39a88b08a" providerId="LiveId" clId="{F1436A85-A06C-4425-9451-314869ECACDE}" dt="2024-06-06T09:57:30.944" v="1663" actId="403"/>
        <pc:sldMkLst>
          <pc:docMk/>
          <pc:sldMk cId="2708796945" sldId="2147476309"/>
        </pc:sldMkLst>
        <pc:graphicFrameChg chg="modGraphic">
          <ac:chgData name="Tường SKHĐT" userId="ab9568c39a88b08a" providerId="LiveId" clId="{F1436A85-A06C-4425-9451-314869ECACDE}" dt="2024-06-06T09:57:30.944" v="1663" actId="403"/>
          <ac:graphicFrameMkLst>
            <pc:docMk/>
            <pc:sldMk cId="2708796945" sldId="2147476309"/>
            <ac:graphicFrameMk id="4" creationId="{8474A63A-CC1C-0E90-E888-D611B8A42D86}"/>
          </ac:graphicFrameMkLst>
        </pc:graphicFrameChg>
      </pc:sldChg>
      <pc:sldChg chg="modSp mod">
        <pc:chgData name="Tường SKHĐT" userId="ab9568c39a88b08a" providerId="LiveId" clId="{F1436A85-A06C-4425-9451-314869ECACDE}" dt="2024-06-06T09:50:43.803" v="1482" actId="120"/>
        <pc:sldMkLst>
          <pc:docMk/>
          <pc:sldMk cId="2103619683" sldId="2147476314"/>
        </pc:sldMkLst>
        <pc:graphicFrameChg chg="mod modGraphic">
          <ac:chgData name="Tường SKHĐT" userId="ab9568c39a88b08a" providerId="LiveId" clId="{F1436A85-A06C-4425-9451-314869ECACDE}" dt="2024-06-06T09:50:43.803" v="1482" actId="120"/>
          <ac:graphicFrameMkLst>
            <pc:docMk/>
            <pc:sldMk cId="2103619683" sldId="2147476314"/>
            <ac:graphicFrameMk id="3" creationId="{4484016F-92DD-8857-BC49-3681A286032B}"/>
          </ac:graphicFrameMkLst>
        </pc:graphicFrameChg>
      </pc:sldChg>
      <pc:sldChg chg="modSp mod">
        <pc:chgData name="Tường SKHĐT" userId="ab9568c39a88b08a" providerId="LiveId" clId="{F1436A85-A06C-4425-9451-314869ECACDE}" dt="2024-06-06T09:12:29.840" v="53" actId="207"/>
        <pc:sldMkLst>
          <pc:docMk/>
          <pc:sldMk cId="3852474045" sldId="2147476326"/>
        </pc:sldMkLst>
        <pc:graphicFrameChg chg="modGraphic">
          <ac:chgData name="Tường SKHĐT" userId="ab9568c39a88b08a" providerId="LiveId" clId="{F1436A85-A06C-4425-9451-314869ECACDE}" dt="2024-06-06T09:12:29.840" v="53" actId="207"/>
          <ac:graphicFrameMkLst>
            <pc:docMk/>
            <pc:sldMk cId="3852474045" sldId="2147476326"/>
            <ac:graphicFrameMk id="2" creationId="{74B1E4D7-B7B7-4B5E-0FF4-D10404E8E288}"/>
          </ac:graphicFrameMkLst>
        </pc:graphicFrameChg>
      </pc:sldChg>
      <pc:sldChg chg="modSp mod">
        <pc:chgData name="Tường SKHĐT" userId="ab9568c39a88b08a" providerId="LiveId" clId="{F1436A85-A06C-4425-9451-314869ECACDE}" dt="2024-06-06T09:48:30.757" v="1444" actId="20577"/>
        <pc:sldMkLst>
          <pc:docMk/>
          <pc:sldMk cId="3378022959" sldId="2147476329"/>
        </pc:sldMkLst>
        <pc:graphicFrameChg chg="modGraphic">
          <ac:chgData name="Tường SKHĐT" userId="ab9568c39a88b08a" providerId="LiveId" clId="{F1436A85-A06C-4425-9451-314869ECACDE}" dt="2024-06-06T09:48:30.757" v="1444"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F1436A85-A06C-4425-9451-314869ECACDE}" dt="2024-06-06T09:53:59.547" v="1522" actId="1076"/>
        <pc:sldMkLst>
          <pc:docMk/>
          <pc:sldMk cId="423907985" sldId="2147476330"/>
        </pc:sldMkLst>
        <pc:graphicFrameChg chg="mod modGraphic">
          <ac:chgData name="Tường SKHĐT" userId="ab9568c39a88b08a" providerId="LiveId" clId="{F1436A85-A06C-4425-9451-314869ECACDE}" dt="2024-06-06T09:53:59.547" v="1522" actId="1076"/>
          <ac:graphicFrameMkLst>
            <pc:docMk/>
            <pc:sldMk cId="423907985" sldId="2147476330"/>
            <ac:graphicFrameMk id="5" creationId="{FCD81441-6287-7131-06BD-FC7F3E7BEDCF}"/>
          </ac:graphicFrameMkLst>
        </pc:graphicFrameChg>
        <pc:graphicFrameChg chg="mod modGraphic">
          <ac:chgData name="Tường SKHĐT" userId="ab9568c39a88b08a" providerId="LiveId" clId="{F1436A85-A06C-4425-9451-314869ECACDE}" dt="2024-06-06T09:53:57.162" v="1521" actId="1076"/>
          <ac:graphicFrameMkLst>
            <pc:docMk/>
            <pc:sldMk cId="423907985" sldId="2147476330"/>
            <ac:graphicFrameMk id="6" creationId="{EC08DEE4-3098-93BC-55B7-C174729470AF}"/>
          </ac:graphicFrameMkLst>
        </pc:graphicFrameChg>
      </pc:sldChg>
      <pc:sldChg chg="addSp delSp modSp mod">
        <pc:chgData name="Tường SKHĐT" userId="ab9568c39a88b08a" providerId="LiveId" clId="{F1436A85-A06C-4425-9451-314869ECACDE}" dt="2024-06-06T10:16:39.199" v="2150" actId="20577"/>
        <pc:sldMkLst>
          <pc:docMk/>
          <pc:sldMk cId="1453076751" sldId="2147476333"/>
        </pc:sldMkLst>
        <pc:graphicFrameChg chg="mod modGraphic">
          <ac:chgData name="Tường SKHĐT" userId="ab9568c39a88b08a" providerId="LiveId" clId="{F1436A85-A06C-4425-9451-314869ECACDE}" dt="2024-06-06T10:16:39.199" v="2150" actId="20577"/>
          <ac:graphicFrameMkLst>
            <pc:docMk/>
            <pc:sldMk cId="1453076751" sldId="2147476333"/>
            <ac:graphicFrameMk id="2" creationId="{207C86B0-DBF4-FD20-221B-BD96FD50EA79}"/>
          </ac:graphicFrameMkLst>
        </pc:graphicFrameChg>
        <pc:picChg chg="del">
          <ac:chgData name="Tường SKHĐT" userId="ab9568c39a88b08a" providerId="LiveId" clId="{F1436A85-A06C-4425-9451-314869ECACDE}" dt="2024-06-06T09:11:19.576" v="42" actId="21"/>
          <ac:picMkLst>
            <pc:docMk/>
            <pc:sldMk cId="1453076751" sldId="2147476333"/>
            <ac:picMk id="4" creationId="{63722903-EBA2-60FB-CBC8-B50A54BB4F87}"/>
          </ac:picMkLst>
        </pc:picChg>
        <pc:picChg chg="add mod">
          <ac:chgData name="Tường SKHĐT" userId="ab9568c39a88b08a" providerId="LiveId" clId="{F1436A85-A06C-4425-9451-314869ECACDE}" dt="2024-06-06T09:11:53.450" v="50" actId="14100"/>
          <ac:picMkLst>
            <pc:docMk/>
            <pc:sldMk cId="1453076751" sldId="2147476333"/>
            <ac:picMk id="5" creationId="{B8CFF9BA-08F6-C692-EFBB-10C3CEF0DB90}"/>
          </ac:picMkLst>
        </pc:picChg>
        <pc:picChg chg="del">
          <ac:chgData name="Tường SKHĐT" userId="ab9568c39a88b08a" providerId="LiveId" clId="{F1436A85-A06C-4425-9451-314869ECACDE}" dt="2024-06-06T09:11:50.131" v="48" actId="21"/>
          <ac:picMkLst>
            <pc:docMk/>
            <pc:sldMk cId="1453076751" sldId="2147476333"/>
            <ac:picMk id="6" creationId="{45CD76DB-7D15-2C61-77AC-AA74C6CC6943}"/>
          </ac:picMkLst>
        </pc:picChg>
      </pc:sldChg>
      <pc:sldChg chg="modSp mod">
        <pc:chgData name="Tường SKHĐT" userId="ab9568c39a88b08a" providerId="LiveId" clId="{F1436A85-A06C-4425-9451-314869ECACDE}" dt="2024-06-06T09:52:52.922" v="1492" actId="20577"/>
        <pc:sldMkLst>
          <pc:docMk/>
          <pc:sldMk cId="3998300180" sldId="2147476335"/>
        </pc:sldMkLst>
        <pc:graphicFrameChg chg="modGraphic">
          <ac:chgData name="Tường SKHĐT" userId="ab9568c39a88b08a" providerId="LiveId" clId="{F1436A85-A06C-4425-9451-314869ECACDE}" dt="2024-06-06T09:52:52.922" v="1492" actId="20577"/>
          <ac:graphicFrameMkLst>
            <pc:docMk/>
            <pc:sldMk cId="3998300180" sldId="2147476335"/>
            <ac:graphicFrameMk id="8" creationId="{B5E5335D-2EED-82AF-3A59-FAE8BB94EAE1}"/>
          </ac:graphicFrameMkLst>
        </pc:graphicFrameChg>
      </pc:sldChg>
      <pc:sldChg chg="delSp modSp mod">
        <pc:chgData name="Tường SKHĐT" userId="ab9568c39a88b08a" providerId="LiveId" clId="{F1436A85-A06C-4425-9451-314869ECACDE}" dt="2024-06-06T09:47:16.675" v="1428" actId="20577"/>
        <pc:sldMkLst>
          <pc:docMk/>
          <pc:sldMk cId="3655630329" sldId="2147476337"/>
        </pc:sldMkLst>
        <pc:spChg chg="mod">
          <ac:chgData name="Tường SKHĐT" userId="ab9568c39a88b08a" providerId="LiveId" clId="{F1436A85-A06C-4425-9451-314869ECACDE}" dt="2024-06-06T09:47:16.675" v="1428" actId="20577"/>
          <ac:spMkLst>
            <pc:docMk/>
            <pc:sldMk cId="3655630329" sldId="2147476337"/>
            <ac:spMk id="3" creationId="{B0E1E633-D255-1218-5C50-869F2AB0F13A}"/>
          </ac:spMkLst>
        </pc:spChg>
        <pc:picChg chg="del">
          <ac:chgData name="Tường SKHĐT" userId="ab9568c39a88b08a" providerId="LiveId" clId="{F1436A85-A06C-4425-9451-314869ECACDE}" dt="2024-06-06T09:37:50.915" v="833" actId="21"/>
          <ac:picMkLst>
            <pc:docMk/>
            <pc:sldMk cId="3655630329" sldId="2147476337"/>
            <ac:picMk id="2" creationId="{186E7AAF-81A4-4387-CD9A-E83A7AB00022}"/>
          </ac:picMkLst>
        </pc:picChg>
        <pc:picChg chg="del">
          <ac:chgData name="Tường SKHĐT" userId="ab9568c39a88b08a" providerId="LiveId" clId="{F1436A85-A06C-4425-9451-314869ECACDE}" dt="2024-06-06T09:37:52.705" v="834" actId="21"/>
          <ac:picMkLst>
            <pc:docMk/>
            <pc:sldMk cId="3655630329" sldId="2147476337"/>
            <ac:picMk id="6" creationId="{0BE24DB1-1BA6-9892-B2AD-F02A86DE788C}"/>
          </ac:picMkLst>
        </pc:picChg>
      </pc:sldChg>
      <pc:sldChg chg="modSp">
        <pc:chgData name="Tường SKHĐT" userId="ab9568c39a88b08a" providerId="LiveId" clId="{F1436A85-A06C-4425-9451-314869ECACDE}" dt="2024-06-06T09:56:02.682" v="1638" actId="20577"/>
        <pc:sldMkLst>
          <pc:docMk/>
          <pc:sldMk cId="1520649457" sldId="2147476339"/>
        </pc:sldMkLst>
        <pc:graphicFrameChg chg="mod">
          <ac:chgData name="Tường SKHĐT" userId="ab9568c39a88b08a" providerId="LiveId" clId="{F1436A85-A06C-4425-9451-314869ECACDE}" dt="2024-06-06T09:56:02.682" v="1638" actId="20577"/>
          <ac:graphicFrameMkLst>
            <pc:docMk/>
            <pc:sldMk cId="1520649457" sldId="2147476339"/>
            <ac:graphicFrameMk id="2" creationId="{E51302D5-F56B-B44A-4B39-242555EDA128}"/>
          </ac:graphicFrameMkLst>
        </pc:graphicFrameChg>
      </pc:sldChg>
      <pc:sldChg chg="modSp add mod">
        <pc:chgData name="Tường SKHĐT" userId="ab9568c39a88b08a" providerId="LiveId" clId="{F1436A85-A06C-4425-9451-314869ECACDE}" dt="2024-06-06T10:07:23.806" v="2065" actId="20577"/>
        <pc:sldMkLst>
          <pc:docMk/>
          <pc:sldMk cId="3835396376" sldId="2147476368"/>
        </pc:sldMkLst>
        <pc:spChg chg="mod">
          <ac:chgData name="Tường SKHĐT" userId="ab9568c39a88b08a" providerId="LiveId" clId="{F1436A85-A06C-4425-9451-314869ECACDE}" dt="2024-06-06T09:21:54.307" v="412" actId="403"/>
          <ac:spMkLst>
            <pc:docMk/>
            <pc:sldMk cId="3835396376" sldId="2147476368"/>
            <ac:spMk id="2" creationId="{7E85904C-0816-BCFE-A790-528F626BBCB7}"/>
          </ac:spMkLst>
        </pc:spChg>
        <pc:graphicFrameChg chg="mod modGraphic">
          <ac:chgData name="Tường SKHĐT" userId="ab9568c39a88b08a" providerId="LiveId" clId="{F1436A85-A06C-4425-9451-314869ECACDE}" dt="2024-06-06T10:07:23.806" v="2065" actId="20577"/>
          <ac:graphicFrameMkLst>
            <pc:docMk/>
            <pc:sldMk cId="3835396376" sldId="2147476368"/>
            <ac:graphicFrameMk id="10" creationId="{83C0D92A-467E-3F41-0043-586F35EFB2C8}"/>
          </ac:graphicFrameMkLst>
        </pc:graphicFrameChg>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Tường SKHĐT" userId="ab9568c39a88b08a" providerId="LiveId" clId="{BF26DD22-B540-4830-BD60-D425B6730396}"/>
    <pc:docChg chg="undo redo custSel addSld delSld modSld">
      <pc:chgData name="Tường SKHĐT" userId="ab9568c39a88b08a" providerId="LiveId" clId="{BF26DD22-B540-4830-BD60-D425B6730396}" dt="2024-06-06T06:31:39.374" v="8513" actId="20577"/>
      <pc:docMkLst>
        <pc:docMk/>
      </pc:docMkLst>
      <pc:sldChg chg="modSp add mod">
        <pc:chgData name="Tường SKHĐT" userId="ab9568c39a88b08a" providerId="LiveId" clId="{BF26DD22-B540-4830-BD60-D425B6730396}" dt="2024-06-04T09:56:21.666" v="5695" actId="2711"/>
        <pc:sldMkLst>
          <pc:docMk/>
          <pc:sldMk cId="3397864268" sldId="2147473590"/>
        </pc:sldMkLst>
        <pc:spChg chg="mod">
          <ac:chgData name="Tường SKHĐT" userId="ab9568c39a88b08a" providerId="LiveId" clId="{BF26DD22-B540-4830-BD60-D425B6730396}" dt="2024-06-04T09:36:26.942" v="5533" actId="20577"/>
          <ac:spMkLst>
            <pc:docMk/>
            <pc:sldMk cId="3397864268" sldId="2147473590"/>
            <ac:spMk id="2" creationId="{3C05F405-77A8-295C-5EC2-552D05A0E53C}"/>
          </ac:spMkLst>
        </pc:spChg>
        <pc:spChg chg="mod">
          <ac:chgData name="Tường SKHĐT" userId="ab9568c39a88b08a" providerId="LiveId" clId="{BF26DD22-B540-4830-BD60-D425B6730396}" dt="2024-06-04T09:56:21.666" v="5695" actId="2711"/>
          <ac:spMkLst>
            <pc:docMk/>
            <pc:sldMk cId="3397864268" sldId="2147473590"/>
            <ac:spMk id="10" creationId="{8124D21E-909E-1450-16D0-117CABF0D840}"/>
          </ac:spMkLst>
        </pc:spChg>
      </pc:sldChg>
      <pc:sldChg chg="addSp modSp mod">
        <pc:chgData name="Tường SKHĐT" userId="ab9568c39a88b08a" providerId="LiveId" clId="{BF26DD22-B540-4830-BD60-D425B6730396}" dt="2024-06-03T08:50:28.741" v="3251" actId="20577"/>
        <pc:sldMkLst>
          <pc:docMk/>
          <pc:sldMk cId="293803616" sldId="2147473681"/>
        </pc:sldMkLst>
        <pc:graphicFrameChg chg="mod modGraphic">
          <ac:chgData name="Tường SKHĐT" userId="ab9568c39a88b08a" providerId="LiveId" clId="{BF26DD22-B540-4830-BD60-D425B6730396}" dt="2024-06-03T08:50:28.741" v="3251" actId="20577"/>
          <ac:graphicFrameMkLst>
            <pc:docMk/>
            <pc:sldMk cId="293803616" sldId="2147473681"/>
            <ac:graphicFrameMk id="8" creationId="{B5E5335D-2EED-82AF-3A59-FAE8BB94EAE1}"/>
          </ac:graphicFrameMkLst>
        </pc:graphicFrameChg>
        <pc:picChg chg="add mod">
          <ac:chgData name="Tường SKHĐT" userId="ab9568c39a88b08a" providerId="LiveId" clId="{BF26DD22-B540-4830-BD60-D425B6730396}" dt="2024-06-03T08:49:53.840" v="3195" actId="14100"/>
          <ac:picMkLst>
            <pc:docMk/>
            <pc:sldMk cId="293803616" sldId="2147473681"/>
            <ac:picMk id="2" creationId="{F7E3A9DD-BA1D-FBDE-63BF-51A9253890F3}"/>
          </ac:picMkLst>
        </pc:picChg>
        <pc:picChg chg="mod">
          <ac:chgData name="Tường SKHĐT" userId="ab9568c39a88b08a" providerId="LiveId" clId="{BF26DD22-B540-4830-BD60-D425B6730396}" dt="2024-06-03T08:49:56.944" v="3197" actId="14100"/>
          <ac:picMkLst>
            <pc:docMk/>
            <pc:sldMk cId="293803616" sldId="2147473681"/>
            <ac:picMk id="4" creationId="{473B1434-00EE-10B0-62E8-8E8262E73F11}"/>
          </ac:picMkLst>
        </pc:picChg>
      </pc:sldChg>
      <pc:sldChg chg="delSp modSp mod">
        <pc:chgData name="Tường SKHĐT" userId="ab9568c39a88b08a" providerId="LiveId" clId="{BF26DD22-B540-4830-BD60-D425B6730396}" dt="2024-06-05T04:20:32.645" v="7144" actId="404"/>
        <pc:sldMkLst>
          <pc:docMk/>
          <pc:sldMk cId="3744426745" sldId="2147473737"/>
        </pc:sldMkLst>
        <pc:graphicFrameChg chg="mod modGraphic">
          <ac:chgData name="Tường SKHĐT" userId="ab9568c39a88b08a" providerId="LiveId" clId="{BF26DD22-B540-4830-BD60-D425B6730396}" dt="2024-06-05T04:20:32.645" v="7144" actId="404"/>
          <ac:graphicFrameMkLst>
            <pc:docMk/>
            <pc:sldMk cId="3744426745" sldId="2147473737"/>
            <ac:graphicFrameMk id="3" creationId="{1243D2EC-FD70-31EF-486E-0289B57D5A19}"/>
          </ac:graphicFrameMkLst>
        </pc:graphicFrameChg>
        <pc:picChg chg="mod">
          <ac:chgData name="Tường SKHĐT" userId="ab9568c39a88b08a" providerId="LiveId" clId="{BF26DD22-B540-4830-BD60-D425B6730396}" dt="2024-06-03T09:25:33.191" v="3306" actId="1076"/>
          <ac:picMkLst>
            <pc:docMk/>
            <pc:sldMk cId="3744426745" sldId="2147473737"/>
            <ac:picMk id="2" creationId="{56062293-557D-4F7E-7A6A-F260FA8216F1}"/>
          </ac:picMkLst>
        </pc:picChg>
        <pc:picChg chg="del">
          <ac:chgData name="Tường SKHĐT" userId="ab9568c39a88b08a" providerId="LiveId" clId="{BF26DD22-B540-4830-BD60-D425B6730396}" dt="2024-06-03T09:25:31.364" v="3305" actId="21"/>
          <ac:picMkLst>
            <pc:docMk/>
            <pc:sldMk cId="3744426745" sldId="2147473737"/>
            <ac:picMk id="5" creationId="{7A793CCB-A0C1-21A3-A0B2-7B5AEF2B3314}"/>
          </ac:picMkLst>
        </pc:picChg>
      </pc:sldChg>
      <pc:sldChg chg="modSp add mod">
        <pc:chgData name="Tường SKHĐT" userId="ab9568c39a88b08a" providerId="LiveId" clId="{BF26DD22-B540-4830-BD60-D425B6730396}" dt="2024-06-05T04:00:28.010" v="6608" actId="20577"/>
        <pc:sldMkLst>
          <pc:docMk/>
          <pc:sldMk cId="2148431958" sldId="2147473749"/>
        </pc:sldMkLst>
        <pc:graphicFrameChg chg="modGraphic">
          <ac:chgData name="Tường SKHĐT" userId="ab9568c39a88b08a" providerId="LiveId" clId="{BF26DD22-B540-4830-BD60-D425B6730396}" dt="2024-06-05T00:10:21.776" v="5924" actId="20577"/>
          <ac:graphicFrameMkLst>
            <pc:docMk/>
            <pc:sldMk cId="2148431958" sldId="2147473749"/>
            <ac:graphicFrameMk id="5" creationId="{3BF9F00E-0C95-BB01-5663-156262C9BFCD}"/>
          </ac:graphicFrameMkLst>
        </pc:graphicFrameChg>
        <pc:graphicFrameChg chg="mod modGraphic">
          <ac:chgData name="Tường SKHĐT" userId="ab9568c39a88b08a" providerId="LiveId" clId="{BF26DD22-B540-4830-BD60-D425B6730396}" dt="2024-06-05T04:00:28.010" v="6608" actId="20577"/>
          <ac:graphicFrameMkLst>
            <pc:docMk/>
            <pc:sldMk cId="2148431958" sldId="2147473749"/>
            <ac:graphicFrameMk id="8" creationId="{B5E5335D-2EED-82AF-3A59-FAE8BB94EAE1}"/>
          </ac:graphicFrameMkLst>
        </pc:graphicFrameChg>
      </pc:sldChg>
      <pc:sldChg chg="del">
        <pc:chgData name="Tường SKHĐT" userId="ab9568c39a88b08a" providerId="LiveId" clId="{BF26DD22-B540-4830-BD60-D425B6730396}" dt="2024-06-03T09:50:16.029" v="3506" actId="2696"/>
        <pc:sldMkLst>
          <pc:docMk/>
          <pc:sldMk cId="1076555901" sldId="2147473768"/>
        </pc:sldMkLst>
      </pc:sldChg>
      <pc:sldChg chg="addSp delSp modSp add mod">
        <pc:chgData name="Tường SKHĐT" userId="ab9568c39a88b08a" providerId="LiveId" clId="{BF26DD22-B540-4830-BD60-D425B6730396}" dt="2024-06-05T04:11:51.891" v="6984" actId="20577"/>
        <pc:sldMkLst>
          <pc:docMk/>
          <pc:sldMk cId="374992807" sldId="2147473797"/>
        </pc:sldMkLst>
        <pc:spChg chg="mod">
          <ac:chgData name="Tường SKHĐT" userId="ab9568c39a88b08a" providerId="LiveId" clId="{BF26DD22-B540-4830-BD60-D425B6730396}" dt="2024-06-03T10:06:58.713" v="3970" actId="20577"/>
          <ac:spMkLst>
            <pc:docMk/>
            <pc:sldMk cId="374992807" sldId="2147473797"/>
            <ac:spMk id="17" creationId="{819C62AF-660F-4A4C-8D60-DED895CA4F86}"/>
          </ac:spMkLst>
        </pc:spChg>
        <pc:spChg chg="mod">
          <ac:chgData name="Tường SKHĐT" userId="ab9568c39a88b08a" providerId="LiveId" clId="{BF26DD22-B540-4830-BD60-D425B6730396}" dt="2024-06-03T10:06:47.115" v="3963" actId="108"/>
          <ac:spMkLst>
            <pc:docMk/>
            <pc:sldMk cId="374992807" sldId="2147473797"/>
            <ac:spMk id="38" creationId="{E99E09BE-73DB-3EA0-743A-B6780F7EC077}"/>
          </ac:spMkLst>
        </pc:spChg>
        <pc:spChg chg="mod">
          <ac:chgData name="Tường SKHĐT" userId="ab9568c39a88b08a" providerId="LiveId" clId="{BF26DD22-B540-4830-BD60-D425B6730396}" dt="2024-06-03T10:05:50.308" v="3915" actId="20577"/>
          <ac:spMkLst>
            <pc:docMk/>
            <pc:sldMk cId="374992807" sldId="2147473797"/>
            <ac:spMk id="39" creationId="{7264A84C-57F7-F74D-C532-6F7E2AD94E1E}"/>
          </ac:spMkLst>
        </pc:spChg>
        <pc:spChg chg="mod">
          <ac:chgData name="Tường SKHĐT" userId="ab9568c39a88b08a" providerId="LiveId" clId="{BF26DD22-B540-4830-BD60-D425B6730396}" dt="2024-06-03T10:07:04.708" v="3973" actId="20577"/>
          <ac:spMkLst>
            <pc:docMk/>
            <pc:sldMk cId="374992807" sldId="2147473797"/>
            <ac:spMk id="43" creationId="{30203544-5CA4-077B-B78C-B19B96F8FC77}"/>
          </ac:spMkLst>
        </pc:spChg>
        <pc:spChg chg="del">
          <ac:chgData name="Tường SKHĐT" userId="ab9568c39a88b08a" providerId="LiveId" clId="{BF26DD22-B540-4830-BD60-D425B6730396}" dt="2024-06-03T10:05:58.959" v="3924" actId="21"/>
          <ac:spMkLst>
            <pc:docMk/>
            <pc:sldMk cId="374992807" sldId="2147473797"/>
            <ac:spMk id="44" creationId="{50C95BBD-E23A-B1B8-65E6-50F0672F1BF9}"/>
          </ac:spMkLst>
        </pc:spChg>
        <pc:spChg chg="del">
          <ac:chgData name="Tường SKHĐT" userId="ab9568c39a88b08a" providerId="LiveId" clId="{BF26DD22-B540-4830-BD60-D425B6730396}" dt="2024-06-03T10:06:11.537" v="3944" actId="21"/>
          <ac:spMkLst>
            <pc:docMk/>
            <pc:sldMk cId="374992807" sldId="2147473797"/>
            <ac:spMk id="45" creationId="{CFBD9A4B-0FDC-858C-D3AD-8AD513C11683}"/>
          </ac:spMkLst>
        </pc:spChg>
        <pc:grpChg chg="del">
          <ac:chgData name="Tường SKHĐT" userId="ab9568c39a88b08a" providerId="LiveId" clId="{BF26DD22-B540-4830-BD60-D425B6730396}" dt="2024-06-05T00:17:31.185" v="5927" actId="478"/>
          <ac:grpSpMkLst>
            <pc:docMk/>
            <pc:sldMk cId="374992807" sldId="2147473797"/>
            <ac:grpSpMk id="4" creationId="{DD6FE299-8573-1A4B-3C63-313A94891E7F}"/>
          </ac:grpSpMkLst>
        </pc:grpChg>
        <pc:grpChg chg="del">
          <ac:chgData name="Tường SKHĐT" userId="ab9568c39a88b08a" providerId="LiveId" clId="{BF26DD22-B540-4830-BD60-D425B6730396}" dt="2024-06-05T00:17:31.185" v="5927" actId="478"/>
          <ac:grpSpMkLst>
            <pc:docMk/>
            <pc:sldMk cId="374992807" sldId="2147473797"/>
            <ac:grpSpMk id="6" creationId="{E56EEAD7-BA7C-5393-023B-57E291DB0A7A}"/>
          </ac:grpSpMkLst>
        </pc:grpChg>
        <pc:graphicFrameChg chg="add mod modGraphic">
          <ac:chgData name="Tường SKHĐT" userId="ab9568c39a88b08a" providerId="LiveId" clId="{BF26DD22-B540-4830-BD60-D425B6730396}" dt="2024-06-05T04:09:48.421" v="6722" actId="20577"/>
          <ac:graphicFrameMkLst>
            <pc:docMk/>
            <pc:sldMk cId="374992807" sldId="2147473797"/>
            <ac:graphicFrameMk id="2" creationId="{0DCEDBE7-5717-07DB-A45E-C98816171781}"/>
          </ac:graphicFrameMkLst>
        </pc:graphicFrameChg>
        <pc:graphicFrameChg chg="mod modGraphic">
          <ac:chgData name="Tường SKHĐT" userId="ab9568c39a88b08a" providerId="LiveId" clId="{BF26DD22-B540-4830-BD60-D425B6730396}" dt="2024-06-05T04:11:51.891" v="6984" actId="20577"/>
          <ac:graphicFrameMkLst>
            <pc:docMk/>
            <pc:sldMk cId="374992807" sldId="2147473797"/>
            <ac:graphicFrameMk id="5" creationId="{623C9657-954D-219B-C03C-7393E8600955}"/>
          </ac:graphicFrameMkLst>
        </pc:graphicFrameChg>
        <pc:graphicFrameChg chg="mod modGraphic">
          <ac:chgData name="Tường SKHĐT" userId="ab9568c39a88b08a" providerId="LiveId" clId="{BF26DD22-B540-4830-BD60-D425B6730396}" dt="2024-06-05T04:11:10.395" v="6939" actId="20577"/>
          <ac:graphicFrameMkLst>
            <pc:docMk/>
            <pc:sldMk cId="374992807" sldId="2147473797"/>
            <ac:graphicFrameMk id="7" creationId="{8C111DB2-3155-8868-4AD6-91C52E56A6E9}"/>
          </ac:graphicFrameMkLst>
        </pc:graphicFrameChg>
        <pc:picChg chg="del">
          <ac:chgData name="Tường SKHĐT" userId="ab9568c39a88b08a" providerId="LiveId" clId="{BF26DD22-B540-4830-BD60-D425B6730396}" dt="2024-06-05T00:17:39.043" v="5929" actId="21"/>
          <ac:picMkLst>
            <pc:docMk/>
            <pc:sldMk cId="374992807" sldId="2147473797"/>
            <ac:picMk id="2" creationId="{5FCB53AA-6BFD-342E-CE53-282CBE00B9C3}"/>
          </ac:picMkLst>
        </pc:picChg>
        <pc:picChg chg="del">
          <ac:chgData name="Tường SKHĐT" userId="ab9568c39a88b08a" providerId="LiveId" clId="{BF26DD22-B540-4830-BD60-D425B6730396}" dt="2024-06-05T00:17:37.027" v="5928" actId="21"/>
          <ac:picMkLst>
            <pc:docMk/>
            <pc:sldMk cId="374992807" sldId="2147473797"/>
            <ac:picMk id="10" creationId="{1E5AC274-1FDC-ED10-46A7-61EEC50075A0}"/>
          </ac:picMkLst>
        </pc:picChg>
      </pc:sldChg>
      <pc:sldChg chg="delSp modSp mod">
        <pc:chgData name="Tường SKHĐT" userId="ab9568c39a88b08a" providerId="LiveId" clId="{BF26DD22-B540-4830-BD60-D425B6730396}" dt="2024-06-06T04:19:47.421" v="8400" actId="20577"/>
        <pc:sldMkLst>
          <pc:docMk/>
          <pc:sldMk cId="1957643202" sldId="2147473838"/>
        </pc:sldMkLst>
        <pc:graphicFrameChg chg="del">
          <ac:chgData name="Tường SKHĐT" userId="ab9568c39a88b08a" providerId="LiveId" clId="{BF26DD22-B540-4830-BD60-D425B6730396}" dt="2024-06-03T07:39:22.398" v="1" actId="21"/>
          <ac:graphicFrameMkLst>
            <pc:docMk/>
            <pc:sldMk cId="1957643202" sldId="2147473838"/>
            <ac:graphicFrameMk id="2" creationId="{3D10C42C-A72A-8A5A-1651-5B1873DA348D}"/>
          </ac:graphicFrameMkLst>
        </pc:graphicFrameChg>
        <pc:graphicFrameChg chg="mod modGraphic">
          <ac:chgData name="Tường SKHĐT" userId="ab9568c39a88b08a" providerId="LiveId" clId="{BF26DD22-B540-4830-BD60-D425B6730396}" dt="2024-06-06T04:19:47.421" v="8400" actId="20577"/>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BF26DD22-B540-4830-BD60-D425B6730396}" dt="2024-06-06T06:31:39.374" v="8513" actId="20577"/>
        <pc:sldMkLst>
          <pc:docMk/>
          <pc:sldMk cId="3752301376" sldId="2147473839"/>
        </pc:sldMkLst>
        <pc:graphicFrameChg chg="del">
          <ac:chgData name="Tường SKHĐT" userId="ab9568c39a88b08a" providerId="LiveId" clId="{BF26DD22-B540-4830-BD60-D425B6730396}" dt="2024-06-03T07:41:50.609" v="10" actId="21"/>
          <ac:graphicFrameMkLst>
            <pc:docMk/>
            <pc:sldMk cId="3752301376" sldId="2147473839"/>
            <ac:graphicFrameMk id="2" creationId="{A9FB60DC-7853-E7DC-D06C-BB2C51468E98}"/>
          </ac:graphicFrameMkLst>
        </pc:graphicFrameChg>
        <pc:graphicFrameChg chg="mod modGraphic">
          <ac:chgData name="Tường SKHĐT" userId="ab9568c39a88b08a" providerId="LiveId" clId="{BF26DD22-B540-4830-BD60-D425B6730396}" dt="2024-06-06T06:31:39.374" v="8513" actId="20577"/>
          <ac:graphicFrameMkLst>
            <pc:docMk/>
            <pc:sldMk cId="3752301376" sldId="2147473839"/>
            <ac:graphicFrameMk id="3" creationId="{3A0F476A-9818-2794-EFBD-4ACC922C21B3}"/>
          </ac:graphicFrameMkLst>
        </pc:graphicFrameChg>
      </pc:sldChg>
      <pc:sldChg chg="del">
        <pc:chgData name="Tường SKHĐT" userId="ab9568c39a88b08a" providerId="LiveId" clId="{BF26DD22-B540-4830-BD60-D425B6730396}" dt="2024-06-03T08:47:43.555" v="3137" actId="2696"/>
        <pc:sldMkLst>
          <pc:docMk/>
          <pc:sldMk cId="595962106" sldId="2147473854"/>
        </pc:sldMkLst>
      </pc:sldChg>
      <pc:sldChg chg="delSp modSp mod">
        <pc:chgData name="Tường SKHĐT" userId="ab9568c39a88b08a" providerId="LiveId" clId="{BF26DD22-B540-4830-BD60-D425B6730396}" dt="2024-06-06T06:25:04.946" v="8475" actId="20577"/>
        <pc:sldMkLst>
          <pc:docMk/>
          <pc:sldMk cId="3676880401" sldId="2147473856"/>
        </pc:sldMkLst>
        <pc:graphicFrameChg chg="del">
          <ac:chgData name="Tường SKHĐT" userId="ab9568c39a88b08a" providerId="LiveId" clId="{BF26DD22-B540-4830-BD60-D425B6730396}" dt="2024-06-03T07:46:27.058" v="28" actId="21"/>
          <ac:graphicFrameMkLst>
            <pc:docMk/>
            <pc:sldMk cId="3676880401" sldId="2147473856"/>
            <ac:graphicFrameMk id="2" creationId="{15707C4E-E9BB-24D4-9927-942DF0690C1B}"/>
          </ac:graphicFrameMkLst>
        </pc:graphicFrameChg>
        <pc:graphicFrameChg chg="mod modGraphic">
          <ac:chgData name="Tường SKHĐT" userId="ab9568c39a88b08a" providerId="LiveId" clId="{BF26DD22-B540-4830-BD60-D425B6730396}" dt="2024-06-06T06:25:04.946" v="8475" actId="20577"/>
          <ac:graphicFrameMkLst>
            <pc:docMk/>
            <pc:sldMk cId="3676880401" sldId="2147473856"/>
            <ac:graphicFrameMk id="3" creationId="{147BBE17-B93F-B514-0556-659B112B05EE}"/>
          </ac:graphicFrameMkLst>
        </pc:graphicFrameChg>
      </pc:sldChg>
      <pc:sldChg chg="delSp modSp mod">
        <pc:chgData name="Tường SKHĐT" userId="ab9568c39a88b08a" providerId="LiveId" clId="{BF26DD22-B540-4830-BD60-D425B6730396}" dt="2024-06-05T04:21:31.805" v="7150" actId="20577"/>
        <pc:sldMkLst>
          <pc:docMk/>
          <pc:sldMk cId="667538659" sldId="2147473909"/>
        </pc:sldMkLst>
        <pc:graphicFrameChg chg="mod modGraphic">
          <ac:chgData name="Tường SKHĐT" userId="ab9568c39a88b08a" providerId="LiveId" clId="{BF26DD22-B540-4830-BD60-D425B6730396}" dt="2024-06-05T04:21:31.805" v="7150" actId="20577"/>
          <ac:graphicFrameMkLst>
            <pc:docMk/>
            <pc:sldMk cId="667538659" sldId="2147473909"/>
            <ac:graphicFrameMk id="6" creationId="{47027231-95EF-C8CE-4215-B126B807487B}"/>
          </ac:graphicFrameMkLst>
        </pc:graphicFrameChg>
        <pc:picChg chg="del">
          <ac:chgData name="Tường SKHĐT" userId="ab9568c39a88b08a" providerId="LiveId" clId="{BF26DD22-B540-4830-BD60-D425B6730396}" dt="2024-06-03T08:37:34.578" v="2800" actId="21"/>
          <ac:picMkLst>
            <pc:docMk/>
            <pc:sldMk cId="667538659" sldId="2147473909"/>
            <ac:picMk id="5" creationId="{9F8C8348-F47A-1927-E9B2-B4BD8A2CEB5C}"/>
          </ac:picMkLst>
        </pc:picChg>
        <pc:picChg chg="del">
          <ac:chgData name="Tường SKHĐT" userId="ab9568c39a88b08a" providerId="LiveId" clId="{BF26DD22-B540-4830-BD60-D425B6730396}" dt="2024-06-03T08:37:32.517" v="2799" actId="21"/>
          <ac:picMkLst>
            <pc:docMk/>
            <pc:sldMk cId="667538659" sldId="2147473909"/>
            <ac:picMk id="10" creationId="{2C7B1E7E-4E93-92F6-CD6E-A6ADB8E7D35C}"/>
          </ac:picMkLst>
        </pc:picChg>
      </pc:sldChg>
      <pc:sldChg chg="modSp add mod">
        <pc:chgData name="Tường SKHĐT" userId="ab9568c39a88b08a" providerId="LiveId" clId="{BF26DD22-B540-4830-BD60-D425B6730396}" dt="2024-06-05T07:43:39.707" v="7828" actId="20577"/>
        <pc:sldMkLst>
          <pc:docMk/>
          <pc:sldMk cId="2464111991" sldId="2147473931"/>
        </pc:sldMkLst>
        <pc:spChg chg="mod">
          <ac:chgData name="Tường SKHĐT" userId="ab9568c39a88b08a" providerId="LiveId" clId="{BF26DD22-B540-4830-BD60-D425B6730396}" dt="2024-06-04T09:36:12.903" v="5529" actId="20577"/>
          <ac:spMkLst>
            <pc:docMk/>
            <pc:sldMk cId="2464111991" sldId="2147473931"/>
            <ac:spMk id="2" creationId="{7E85904C-0816-BCFE-A790-528F626BBCB7}"/>
          </ac:spMkLst>
        </pc:spChg>
        <pc:graphicFrameChg chg="mod modGraphic">
          <ac:chgData name="Tường SKHĐT" userId="ab9568c39a88b08a" providerId="LiveId" clId="{BF26DD22-B540-4830-BD60-D425B6730396}" dt="2024-06-05T07:43:39.707" v="7828" actId="20577"/>
          <ac:graphicFrameMkLst>
            <pc:docMk/>
            <pc:sldMk cId="2464111991" sldId="2147473931"/>
            <ac:graphicFrameMk id="10" creationId="{83C0D92A-467E-3F41-0043-586F35EFB2C8}"/>
          </ac:graphicFrameMkLst>
        </pc:graphicFrameChg>
      </pc:sldChg>
      <pc:sldChg chg="add del">
        <pc:chgData name="Tường SKHĐT" userId="ab9568c39a88b08a" providerId="LiveId" clId="{BF26DD22-B540-4830-BD60-D425B6730396}" dt="2024-06-04T09:36:22.887" v="5530" actId="2696"/>
        <pc:sldMkLst>
          <pc:docMk/>
          <pc:sldMk cId="4292532031" sldId="2147473932"/>
        </pc:sldMkLst>
      </pc:sldChg>
      <pc:sldChg chg="del">
        <pc:chgData name="Tường SKHĐT" userId="ab9568c39a88b08a" providerId="LiveId" clId="{BF26DD22-B540-4830-BD60-D425B6730396}" dt="2024-06-03T10:02:10.604" v="3791" actId="2696"/>
        <pc:sldMkLst>
          <pc:docMk/>
          <pc:sldMk cId="2698442417" sldId="2147473941"/>
        </pc:sldMkLst>
      </pc:sldChg>
      <pc:sldChg chg="delSp modSp del mod">
        <pc:chgData name="Tường SKHĐT" userId="ab9568c39a88b08a" providerId="LiveId" clId="{BF26DD22-B540-4830-BD60-D425B6730396}" dt="2024-06-06T06:25:59.948" v="8477" actId="2696"/>
        <pc:sldMkLst>
          <pc:docMk/>
          <pc:sldMk cId="2336329201" sldId="2147474029"/>
        </pc:sldMkLst>
        <pc:graphicFrameChg chg="mod modGraphic">
          <ac:chgData name="Tường SKHĐT" userId="ab9568c39a88b08a" providerId="LiveId" clId="{BF26DD22-B540-4830-BD60-D425B6730396}" dt="2024-06-03T08:36:40.655" v="2768" actId="1076"/>
          <ac:graphicFrameMkLst>
            <pc:docMk/>
            <pc:sldMk cId="2336329201" sldId="2147474029"/>
            <ac:graphicFrameMk id="5" creationId="{803F5A21-C851-F4CD-D6D0-98750525D970}"/>
          </ac:graphicFrameMkLst>
        </pc:graphicFrameChg>
        <pc:graphicFrameChg chg="del mod">
          <ac:chgData name="Tường SKHĐT" userId="ab9568c39a88b08a" providerId="LiveId" clId="{BF26DD22-B540-4830-BD60-D425B6730396}" dt="2024-06-03T08:37:20.010" v="2798" actId="21"/>
          <ac:graphicFrameMkLst>
            <pc:docMk/>
            <pc:sldMk cId="2336329201" sldId="2147474029"/>
            <ac:graphicFrameMk id="7" creationId="{F7F63D90-2D03-D7B0-B54A-ACAE3A2514D1}"/>
          </ac:graphicFrameMkLst>
        </pc:graphicFrameChg>
      </pc:sldChg>
      <pc:sldChg chg="del">
        <pc:chgData name="Tường SKHĐT" userId="ab9568c39a88b08a" providerId="LiveId" clId="{BF26DD22-B540-4830-BD60-D425B6730396}" dt="2024-06-06T06:27:06.279" v="8493" actId="2696"/>
        <pc:sldMkLst>
          <pc:docMk/>
          <pc:sldMk cId="3281434389" sldId="2147474030"/>
        </pc:sldMkLst>
      </pc:sldChg>
      <pc:sldChg chg="del">
        <pc:chgData name="Tường SKHĐT" userId="ab9568c39a88b08a" providerId="LiveId" clId="{BF26DD22-B540-4830-BD60-D425B6730396}" dt="2024-06-03T08:40:51.802" v="2802" actId="2696"/>
        <pc:sldMkLst>
          <pc:docMk/>
          <pc:sldMk cId="193244852" sldId="2147474035"/>
        </pc:sldMkLst>
      </pc:sldChg>
      <pc:sldChg chg="add del">
        <pc:chgData name="Tường SKHĐT" userId="ab9568c39a88b08a" providerId="LiveId" clId="{BF26DD22-B540-4830-BD60-D425B6730396}" dt="2024-06-03T08:15:54.141" v="475" actId="2696"/>
        <pc:sldMkLst>
          <pc:docMk/>
          <pc:sldMk cId="742557594" sldId="2147474058"/>
        </pc:sldMkLst>
      </pc:sldChg>
      <pc:sldChg chg="modSp">
        <pc:chgData name="Tường SKHĐT" userId="ab9568c39a88b08a" providerId="LiveId" clId="{BF26DD22-B540-4830-BD60-D425B6730396}" dt="2024-06-03T07:57:04.180" v="195" actId="20577"/>
        <pc:sldMkLst>
          <pc:docMk/>
          <pc:sldMk cId="1717178828" sldId="2147474062"/>
        </pc:sldMkLst>
        <pc:graphicFrameChg chg="mod">
          <ac:chgData name="Tường SKHĐT" userId="ab9568c39a88b08a" providerId="LiveId" clId="{BF26DD22-B540-4830-BD60-D425B6730396}" dt="2024-06-03T07:57:04.180" v="195" actId="20577"/>
          <ac:graphicFrameMkLst>
            <pc:docMk/>
            <pc:sldMk cId="1717178828" sldId="2147474062"/>
            <ac:graphicFrameMk id="4" creationId="{05525E3A-345C-05CF-789A-93E9F1CA2ECD}"/>
          </ac:graphicFrameMkLst>
        </pc:graphicFrameChg>
      </pc:sldChg>
      <pc:sldChg chg="del">
        <pc:chgData name="Tường SKHĐT" userId="ab9568c39a88b08a" providerId="LiveId" clId="{BF26DD22-B540-4830-BD60-D425B6730396}" dt="2024-06-03T08:47:47.110" v="3138" actId="2696"/>
        <pc:sldMkLst>
          <pc:docMk/>
          <pc:sldMk cId="3467510938" sldId="2147474066"/>
        </pc:sldMkLst>
      </pc:sldChg>
      <pc:sldChg chg="del">
        <pc:chgData name="Tường SKHĐT" userId="ab9568c39a88b08a" providerId="LiveId" clId="{BF26DD22-B540-4830-BD60-D425B6730396}" dt="2024-06-03T09:51:43.070" v="3578" actId="2696"/>
        <pc:sldMkLst>
          <pc:docMk/>
          <pc:sldMk cId="1945692351" sldId="2147474072"/>
        </pc:sldMkLst>
      </pc:sldChg>
      <pc:sldChg chg="del">
        <pc:chgData name="Tường SKHĐT" userId="ab9568c39a88b08a" providerId="LiveId" clId="{BF26DD22-B540-4830-BD60-D425B6730396}" dt="2024-06-03T09:51:47.151" v="3579" actId="2696"/>
        <pc:sldMkLst>
          <pc:docMk/>
          <pc:sldMk cId="3262629240" sldId="2147474087"/>
        </pc:sldMkLst>
      </pc:sldChg>
      <pc:sldChg chg="del">
        <pc:chgData name="Tường SKHĐT" userId="ab9568c39a88b08a" providerId="LiveId" clId="{BF26DD22-B540-4830-BD60-D425B6730396}" dt="2024-06-03T09:51:52.870" v="3580" actId="2696"/>
        <pc:sldMkLst>
          <pc:docMk/>
          <pc:sldMk cId="2883300989" sldId="2147474089"/>
        </pc:sldMkLst>
      </pc:sldChg>
      <pc:sldChg chg="del">
        <pc:chgData name="Tường SKHĐT" userId="ab9568c39a88b08a" providerId="LiveId" clId="{BF26DD22-B540-4830-BD60-D425B6730396}" dt="2024-06-03T09:51:52.870" v="3580" actId="2696"/>
        <pc:sldMkLst>
          <pc:docMk/>
          <pc:sldMk cId="3050222322" sldId="2147474090"/>
        </pc:sldMkLst>
      </pc:sldChg>
      <pc:sldChg chg="del">
        <pc:chgData name="Tường SKHĐT" userId="ab9568c39a88b08a" providerId="LiveId" clId="{BF26DD22-B540-4830-BD60-D425B6730396}" dt="2024-06-03T09:51:52.870" v="3580" actId="2696"/>
        <pc:sldMkLst>
          <pc:docMk/>
          <pc:sldMk cId="4203442311" sldId="2147474091"/>
        </pc:sldMkLst>
      </pc:sldChg>
      <pc:sldChg chg="del">
        <pc:chgData name="Tường SKHĐT" userId="ab9568c39a88b08a" providerId="LiveId" clId="{BF26DD22-B540-4830-BD60-D425B6730396}" dt="2024-06-03T09:51:52.870" v="3580" actId="2696"/>
        <pc:sldMkLst>
          <pc:docMk/>
          <pc:sldMk cId="2331025929" sldId="2147474093"/>
        </pc:sldMkLst>
      </pc:sldChg>
      <pc:sldChg chg="delSp modSp add del mod">
        <pc:chgData name="Tường SKHĐT" userId="ab9568c39a88b08a" providerId="LiveId" clId="{BF26DD22-B540-4830-BD60-D425B6730396}" dt="2024-06-05T07:20:03.042" v="7288" actId="2696"/>
        <pc:sldMkLst>
          <pc:docMk/>
          <pc:sldMk cId="1429449759" sldId="2147474098"/>
        </pc:sldMkLst>
        <pc:spChg chg="mod">
          <ac:chgData name="Tường SKHĐT" userId="ab9568c39a88b08a" providerId="LiveId" clId="{BF26DD22-B540-4830-BD60-D425B6730396}" dt="2024-06-03T10:00:14.989" v="3708" actId="14100"/>
          <ac:spMkLst>
            <pc:docMk/>
            <pc:sldMk cId="1429449759" sldId="2147474098"/>
            <ac:spMk id="2" creationId="{80B010A5-BE7C-125F-5306-6787FBC54788}"/>
          </ac:spMkLst>
        </pc:spChg>
        <pc:graphicFrameChg chg="del mod">
          <ac:chgData name="Tường SKHĐT" userId="ab9568c39a88b08a" providerId="LiveId" clId="{BF26DD22-B540-4830-BD60-D425B6730396}" dt="2024-06-03T10:00:11.856" v="3707" actId="21"/>
          <ac:graphicFrameMkLst>
            <pc:docMk/>
            <pc:sldMk cId="1429449759" sldId="2147474098"/>
            <ac:graphicFrameMk id="3" creationId="{2C742E60-ED4F-C870-F665-DD535A28480A}"/>
          </ac:graphicFrameMkLst>
        </pc:graphicFrameChg>
      </pc:sldChg>
      <pc:sldChg chg="del">
        <pc:chgData name="Tường SKHĐT" userId="ab9568c39a88b08a" providerId="LiveId" clId="{BF26DD22-B540-4830-BD60-D425B6730396}" dt="2024-06-03T09:48:39.593" v="3499" actId="2696"/>
        <pc:sldMkLst>
          <pc:docMk/>
          <pc:sldMk cId="3810782053" sldId="2147476267"/>
        </pc:sldMkLst>
      </pc:sldChg>
      <pc:sldChg chg="del">
        <pc:chgData name="Tường SKHĐT" userId="ab9568c39a88b08a" providerId="LiveId" clId="{BF26DD22-B540-4830-BD60-D425B6730396}" dt="2024-06-03T09:49:30.669" v="3503" actId="2696"/>
        <pc:sldMkLst>
          <pc:docMk/>
          <pc:sldMk cId="658060976" sldId="2147476268"/>
        </pc:sldMkLst>
      </pc:sldChg>
      <pc:sldChg chg="del">
        <pc:chgData name="Tường SKHĐT" userId="ab9568c39a88b08a" providerId="LiveId" clId="{BF26DD22-B540-4830-BD60-D425B6730396}" dt="2024-06-03T09:50:12.388" v="3505" actId="2696"/>
        <pc:sldMkLst>
          <pc:docMk/>
          <pc:sldMk cId="2537962088" sldId="2147476269"/>
        </pc:sldMkLst>
      </pc:sldChg>
      <pc:sldChg chg="del">
        <pc:chgData name="Tường SKHĐT" userId="ab9568c39a88b08a" providerId="LiveId" clId="{BF26DD22-B540-4830-BD60-D425B6730396}" dt="2024-06-03T09:02:14.205" v="3257" actId="2696"/>
        <pc:sldMkLst>
          <pc:docMk/>
          <pc:sldMk cId="21564158" sldId="2147476270"/>
        </pc:sldMkLst>
      </pc:sldChg>
      <pc:sldChg chg="del">
        <pc:chgData name="Tường SKHĐT" userId="ab9568c39a88b08a" providerId="LiveId" clId="{BF26DD22-B540-4830-BD60-D425B6730396}" dt="2024-06-03T09:50:21.863" v="3507" actId="2696"/>
        <pc:sldMkLst>
          <pc:docMk/>
          <pc:sldMk cId="1126041171" sldId="2147476273"/>
        </pc:sldMkLst>
      </pc:sldChg>
      <pc:sldChg chg="del">
        <pc:chgData name="Tường SKHĐT" userId="ab9568c39a88b08a" providerId="LiveId" clId="{BF26DD22-B540-4830-BD60-D425B6730396}" dt="2024-06-03T09:49:17.187" v="3501" actId="2696"/>
        <pc:sldMkLst>
          <pc:docMk/>
          <pc:sldMk cId="1113046406" sldId="2147476274"/>
        </pc:sldMkLst>
      </pc:sldChg>
      <pc:sldChg chg="del">
        <pc:chgData name="Tường SKHĐT" userId="ab9568c39a88b08a" providerId="LiveId" clId="{BF26DD22-B540-4830-BD60-D425B6730396}" dt="2024-06-03T08:48:29.681" v="3142" actId="2696"/>
        <pc:sldMkLst>
          <pc:docMk/>
          <pc:sldMk cId="3584243345" sldId="2147476276"/>
        </pc:sldMkLst>
      </pc:sldChg>
      <pc:sldChg chg="del">
        <pc:chgData name="Tường SKHĐT" userId="ab9568c39a88b08a" providerId="LiveId" clId="{BF26DD22-B540-4830-BD60-D425B6730396}" dt="2024-06-03T09:02:38.593" v="3260" actId="2696"/>
        <pc:sldMkLst>
          <pc:docMk/>
          <pc:sldMk cId="162674851" sldId="2147476278"/>
        </pc:sldMkLst>
      </pc:sldChg>
      <pc:sldChg chg="addSp delSp modSp add del mod">
        <pc:chgData name="Tường SKHĐT" userId="ab9568c39a88b08a" providerId="LiveId" clId="{BF26DD22-B540-4830-BD60-D425B6730396}" dt="2024-06-06T03:56:54.314" v="8336" actId="1076"/>
        <pc:sldMkLst>
          <pc:docMk/>
          <pc:sldMk cId="2446367148" sldId="2147476279"/>
        </pc:sldMkLst>
        <pc:spChg chg="add del mod">
          <ac:chgData name="Tường SKHĐT" userId="ab9568c39a88b08a" providerId="LiveId" clId="{BF26DD22-B540-4830-BD60-D425B6730396}" dt="2024-06-03T09:04:15.359" v="3265" actId="20577"/>
          <ac:spMkLst>
            <pc:docMk/>
            <pc:sldMk cId="2446367148" sldId="2147476279"/>
            <ac:spMk id="2" creationId="{E3F2BF9A-C482-E244-621B-6DF71CDC208B}"/>
          </ac:spMkLst>
        </pc:spChg>
        <pc:graphicFrameChg chg="mod modGraphic">
          <ac:chgData name="Tường SKHĐT" userId="ab9568c39a88b08a" providerId="LiveId" clId="{BF26DD22-B540-4830-BD60-D425B6730396}" dt="2024-06-06T03:56:54.314" v="8336" actId="1076"/>
          <ac:graphicFrameMkLst>
            <pc:docMk/>
            <pc:sldMk cId="2446367148" sldId="2147476279"/>
            <ac:graphicFrameMk id="8" creationId="{B5E5335D-2EED-82AF-3A59-FAE8BB94EAE1}"/>
          </ac:graphicFrameMkLst>
        </pc:graphicFrameChg>
      </pc:sldChg>
      <pc:sldChg chg="del">
        <pc:chgData name="Tường SKHĐT" userId="ab9568c39a88b08a" providerId="LiveId" clId="{BF26DD22-B540-4830-BD60-D425B6730396}" dt="2024-06-03T09:02:22.239" v="3259" actId="2696"/>
        <pc:sldMkLst>
          <pc:docMk/>
          <pc:sldMk cId="1661513993" sldId="2147476280"/>
        </pc:sldMkLst>
      </pc:sldChg>
      <pc:sldChg chg="del">
        <pc:chgData name="Tường SKHĐT" userId="ab9568c39a88b08a" providerId="LiveId" clId="{BF26DD22-B540-4830-BD60-D425B6730396}" dt="2024-06-03T09:01:34.703" v="3253" actId="2696"/>
        <pc:sldMkLst>
          <pc:docMk/>
          <pc:sldMk cId="450195679" sldId="2147476281"/>
        </pc:sldMkLst>
      </pc:sldChg>
      <pc:sldChg chg="del">
        <pc:chgData name="Tường SKHĐT" userId="ab9568c39a88b08a" providerId="LiveId" clId="{BF26DD22-B540-4830-BD60-D425B6730396}" dt="2024-06-03T09:51:52.870" v="3580" actId="2696"/>
        <pc:sldMkLst>
          <pc:docMk/>
          <pc:sldMk cId="3540580074" sldId="2147476282"/>
        </pc:sldMkLst>
      </pc:sldChg>
      <pc:sldChg chg="addSp delSp modSp mod">
        <pc:chgData name="Tường SKHĐT" userId="ab9568c39a88b08a" providerId="LiveId" clId="{BF26DD22-B540-4830-BD60-D425B6730396}" dt="2024-06-05T00:26:30.397" v="6036" actId="1076"/>
        <pc:sldMkLst>
          <pc:docMk/>
          <pc:sldMk cId="2587634274" sldId="2147476283"/>
        </pc:sldMkLst>
        <pc:graphicFrameChg chg="add mod">
          <ac:chgData name="Tường SKHĐT" userId="ab9568c39a88b08a" providerId="LiveId" clId="{BF26DD22-B540-4830-BD60-D425B6730396}" dt="2024-06-05T00:22:38.436" v="5965"/>
          <ac:graphicFrameMkLst>
            <pc:docMk/>
            <pc:sldMk cId="2587634274" sldId="2147476283"/>
            <ac:graphicFrameMk id="2" creationId="{129FCC4A-DC83-1E4A-072F-D180BF04B7C7}"/>
          </ac:graphicFrameMkLst>
        </pc:graphicFrameChg>
        <pc:graphicFrameChg chg="del">
          <ac:chgData name="Tường SKHĐT" userId="ab9568c39a88b08a" providerId="LiveId" clId="{BF26DD22-B540-4830-BD60-D425B6730396}" dt="2024-06-03T10:01:42.699" v="3788" actId="21"/>
          <ac:graphicFrameMkLst>
            <pc:docMk/>
            <pc:sldMk cId="2587634274" sldId="2147476283"/>
            <ac:graphicFrameMk id="2" creationId="{F78C65D7-1EFB-F3E0-2872-D1AB9E9D24D7}"/>
          </ac:graphicFrameMkLst>
        </pc:graphicFrameChg>
        <pc:graphicFrameChg chg="mod modGraphic">
          <ac:chgData name="Tường SKHĐT" userId="ab9568c39a88b08a" providerId="LiveId" clId="{BF26DD22-B540-4830-BD60-D425B6730396}" dt="2024-06-05T00:24:55.821" v="5988" actId="1076"/>
          <ac:graphicFrameMkLst>
            <pc:docMk/>
            <pc:sldMk cId="2587634274" sldId="2147476283"/>
            <ac:graphicFrameMk id="3" creationId="{0B2274AF-63B0-4ECE-D2AB-7AE7B50BCD17}"/>
          </ac:graphicFrameMkLst>
        </pc:graphicFrameChg>
        <pc:graphicFrameChg chg="del mod modGraphic">
          <ac:chgData name="Tường SKHĐT" userId="ab9568c39a88b08a" providerId="LiveId" clId="{BF26DD22-B540-4830-BD60-D425B6730396}" dt="2024-06-05T00:23:24.888" v="5972" actId="21"/>
          <ac:graphicFrameMkLst>
            <pc:docMk/>
            <pc:sldMk cId="2587634274" sldId="2147476283"/>
            <ac:graphicFrameMk id="4" creationId="{474455DF-E469-C7CD-A6FE-5B11C2A5F113}"/>
          </ac:graphicFrameMkLst>
        </pc:graphicFrameChg>
        <pc:graphicFrameChg chg="mod modGraphic">
          <ac:chgData name="Tường SKHĐT" userId="ab9568c39a88b08a" providerId="LiveId" clId="{BF26DD22-B540-4830-BD60-D425B6730396}" dt="2024-06-05T00:26:24.457" v="6028" actId="6549"/>
          <ac:graphicFrameMkLst>
            <pc:docMk/>
            <pc:sldMk cId="2587634274" sldId="2147476283"/>
            <ac:graphicFrameMk id="5" creationId="{D718C9CE-2313-B2A8-8E3A-99BAB0CCA16C}"/>
          </ac:graphicFrameMkLst>
        </pc:graphicFrameChg>
        <pc:graphicFrameChg chg="add mod modGraphic">
          <ac:chgData name="Tường SKHĐT" userId="ab9568c39a88b08a" providerId="LiveId" clId="{BF26DD22-B540-4830-BD60-D425B6730396}" dt="2024-06-05T00:26:30.397" v="6036" actId="1076"/>
          <ac:graphicFrameMkLst>
            <pc:docMk/>
            <pc:sldMk cId="2587634274" sldId="2147476283"/>
            <ac:graphicFrameMk id="8" creationId="{9C4B0F0C-CA79-4774-2E1B-3F392FCFA3AA}"/>
          </ac:graphicFrameMkLst>
        </pc:graphicFrameChg>
      </pc:sldChg>
      <pc:sldChg chg="del">
        <pc:chgData name="Tường SKHĐT" userId="ab9568c39a88b08a" providerId="LiveId" clId="{BF26DD22-B540-4830-BD60-D425B6730396}" dt="2024-06-03T09:04:44.759" v="3267" actId="2696"/>
        <pc:sldMkLst>
          <pc:docMk/>
          <pc:sldMk cId="2059360754" sldId="2147476284"/>
        </pc:sldMkLst>
      </pc:sldChg>
      <pc:sldChg chg="del">
        <pc:chgData name="Tường SKHĐT" userId="ab9568c39a88b08a" providerId="LiveId" clId="{BF26DD22-B540-4830-BD60-D425B6730396}" dt="2024-06-03T09:49:22.350" v="3502" actId="2696"/>
        <pc:sldMkLst>
          <pc:docMk/>
          <pc:sldMk cId="1477445291" sldId="2147476285"/>
        </pc:sldMkLst>
      </pc:sldChg>
      <pc:sldChg chg="delSp modSp add mod">
        <pc:chgData name="Tường SKHĐT" userId="ab9568c39a88b08a" providerId="LiveId" clId="{BF26DD22-B540-4830-BD60-D425B6730396}" dt="2024-06-06T04:43:17.514" v="8469" actId="20577"/>
        <pc:sldMkLst>
          <pc:docMk/>
          <pc:sldMk cId="1148494934" sldId="2147476289"/>
        </pc:sldMkLst>
        <pc:spChg chg="del">
          <ac:chgData name="Tường SKHĐT" userId="ab9568c39a88b08a" providerId="LiveId" clId="{BF26DD22-B540-4830-BD60-D425B6730396}" dt="2024-06-04T00:39:54.760" v="3984" actId="21"/>
          <ac:spMkLst>
            <pc:docMk/>
            <pc:sldMk cId="1148494934" sldId="2147476289"/>
            <ac:spMk id="3" creationId="{4CFE866E-47DC-E6E9-E9C9-8F0831EE5DBC}"/>
          </ac:spMkLst>
        </pc:spChg>
        <pc:graphicFrameChg chg="mod modGraphic">
          <ac:chgData name="Tường SKHĐT" userId="ab9568c39a88b08a" providerId="LiveId" clId="{BF26DD22-B540-4830-BD60-D425B6730396}" dt="2024-06-06T04:43:17.514" v="8469" actId="20577"/>
          <ac:graphicFrameMkLst>
            <pc:docMk/>
            <pc:sldMk cId="1148494934" sldId="2147476289"/>
            <ac:graphicFrameMk id="2" creationId="{10C5F233-6621-7622-EA80-075EC4FE2515}"/>
          </ac:graphicFrameMkLst>
        </pc:graphicFrameChg>
        <pc:graphicFrameChg chg="del">
          <ac:chgData name="Tường SKHĐT" userId="ab9568c39a88b08a" providerId="LiveId" clId="{BF26DD22-B540-4830-BD60-D425B6730396}" dt="2024-06-04T00:39:57.944" v="3985" actId="21"/>
          <ac:graphicFrameMkLst>
            <pc:docMk/>
            <pc:sldMk cId="1148494934" sldId="2147476289"/>
            <ac:graphicFrameMk id="4" creationId="{DB4DD8AF-E777-1B9B-49AB-93CC1CCA9E25}"/>
          </ac:graphicFrameMkLst>
        </pc:graphicFrameChg>
      </pc:sldChg>
      <pc:sldChg chg="delSp modSp add mod">
        <pc:chgData name="Tường SKHĐT" userId="ab9568c39a88b08a" providerId="LiveId" clId="{BF26DD22-B540-4830-BD60-D425B6730396}" dt="2024-06-05T08:58:30.643" v="8222"/>
        <pc:sldMkLst>
          <pc:docMk/>
          <pc:sldMk cId="688313979" sldId="2147476290"/>
        </pc:sldMkLst>
        <pc:spChg chg="del">
          <ac:chgData name="Tường SKHĐT" userId="ab9568c39a88b08a" providerId="LiveId" clId="{BF26DD22-B540-4830-BD60-D425B6730396}" dt="2024-06-04T00:40:08.686" v="3989" actId="21"/>
          <ac:spMkLst>
            <pc:docMk/>
            <pc:sldMk cId="688313979" sldId="2147476290"/>
            <ac:spMk id="2" creationId="{6ACB1248-0124-DF0A-79BC-EF336CBCA9D4}"/>
          </ac:spMkLst>
        </pc:spChg>
        <pc:spChg chg="mod">
          <ac:chgData name="Tường SKHĐT" userId="ab9568c39a88b08a" providerId="LiveId" clId="{BF26DD22-B540-4830-BD60-D425B6730396}" dt="2024-06-05T08:57:44.999" v="8218" actId="1076"/>
          <ac:spMkLst>
            <pc:docMk/>
            <pc:sldMk cId="688313979" sldId="2147476290"/>
            <ac:spMk id="5" creationId="{85B0C6AB-4906-5932-12D4-5FAF7DC72C97}"/>
          </ac:spMkLst>
        </pc:spChg>
        <pc:graphicFrameChg chg="mod modGraphic">
          <ac:chgData name="Tường SKHĐT" userId="ab9568c39a88b08a" providerId="LiveId" clId="{BF26DD22-B540-4830-BD60-D425B6730396}" dt="2024-06-05T08:58:30.643" v="8222"/>
          <ac:graphicFrameMkLst>
            <pc:docMk/>
            <pc:sldMk cId="688313979" sldId="2147476290"/>
            <ac:graphicFrameMk id="2" creationId="{0706E620-4038-A2FB-B0E9-1D9A26E521F4}"/>
          </ac:graphicFrameMkLst>
        </pc:graphicFrameChg>
        <pc:graphicFrameChg chg="del">
          <ac:chgData name="Tường SKHĐT" userId="ab9568c39a88b08a" providerId="LiveId" clId="{BF26DD22-B540-4830-BD60-D425B6730396}" dt="2024-06-04T00:40:06.005" v="3988" actId="21"/>
          <ac:graphicFrameMkLst>
            <pc:docMk/>
            <pc:sldMk cId="688313979" sldId="2147476290"/>
            <ac:graphicFrameMk id="3" creationId="{46012D10-E0AB-6CFB-5133-01CEEB25A586}"/>
          </ac:graphicFrameMkLst>
        </pc:graphicFrameChg>
      </pc:sldChg>
      <pc:sldChg chg="del">
        <pc:chgData name="Tường SKHĐT" userId="ab9568c39a88b08a" providerId="LiveId" clId="{BF26DD22-B540-4830-BD60-D425B6730396}" dt="2024-06-03T09:07:32.653" v="3300" actId="2696"/>
        <pc:sldMkLst>
          <pc:docMk/>
          <pc:sldMk cId="3777797239" sldId="2147476291"/>
        </pc:sldMkLst>
      </pc:sldChg>
      <pc:sldChg chg="delSp add mod">
        <pc:chgData name="Tường SKHĐT" userId="ab9568c39a88b08a" providerId="LiveId" clId="{BF26DD22-B540-4830-BD60-D425B6730396}" dt="2024-06-04T00:56:07.449" v="3998" actId="21"/>
        <pc:sldMkLst>
          <pc:docMk/>
          <pc:sldMk cId="3750809582" sldId="2147476292"/>
        </pc:sldMkLst>
        <pc:spChg chg="del">
          <ac:chgData name="Tường SKHĐT" userId="ab9568c39a88b08a" providerId="LiveId" clId="{BF26DD22-B540-4830-BD60-D425B6730396}" dt="2024-06-04T00:56:07.449" v="3998" actId="21"/>
          <ac:spMkLst>
            <pc:docMk/>
            <pc:sldMk cId="3750809582" sldId="2147476292"/>
            <ac:spMk id="2" creationId="{F286F751-E411-3955-FCC7-EC79FA24EA93}"/>
          </ac:spMkLst>
        </pc:spChg>
        <pc:graphicFrameChg chg="del">
          <ac:chgData name="Tường SKHĐT" userId="ab9568c39a88b08a" providerId="LiveId" clId="{BF26DD22-B540-4830-BD60-D425B6730396}" dt="2024-06-04T00:55:59.661" v="3995" actId="21"/>
          <ac:graphicFrameMkLst>
            <pc:docMk/>
            <pc:sldMk cId="3750809582" sldId="2147476292"/>
            <ac:graphicFrameMk id="3" creationId="{C864B965-FE7B-6C75-98D3-101AD5A751D3}"/>
          </ac:graphicFrameMkLst>
        </pc:graphicFrameChg>
      </pc:sldChg>
      <pc:sldChg chg="delSp modSp add del mod">
        <pc:chgData name="Tường SKHĐT" userId="ab9568c39a88b08a" providerId="LiveId" clId="{BF26DD22-B540-4830-BD60-D425B6730396}" dt="2024-06-04T07:48:15.580" v="4849" actId="2696"/>
        <pc:sldMkLst>
          <pc:docMk/>
          <pc:sldMk cId="1622498757" sldId="2147476293"/>
        </pc:sldMkLst>
        <pc:spChg chg="del">
          <ac:chgData name="Tường SKHĐT" userId="ab9568c39a88b08a" providerId="LiveId" clId="{BF26DD22-B540-4830-BD60-D425B6730396}" dt="2024-06-04T00:56:16.167" v="4000" actId="21"/>
          <ac:spMkLst>
            <pc:docMk/>
            <pc:sldMk cId="1622498757" sldId="2147476293"/>
            <ac:spMk id="3" creationId="{AA2CD85F-79C8-0382-BBB9-F23139FEC934}"/>
          </ac:spMkLst>
        </pc:spChg>
        <pc:graphicFrameChg chg="del">
          <ac:chgData name="Tường SKHĐT" userId="ab9568c39a88b08a" providerId="LiveId" clId="{BF26DD22-B540-4830-BD60-D425B6730396}" dt="2024-06-04T00:56:18.212" v="4001" actId="21"/>
          <ac:graphicFrameMkLst>
            <pc:docMk/>
            <pc:sldMk cId="1622498757" sldId="2147476293"/>
            <ac:graphicFrameMk id="2" creationId="{52B417EC-48C0-BE0E-D2F0-9893CF18F79E}"/>
          </ac:graphicFrameMkLst>
        </pc:graphicFrameChg>
        <pc:graphicFrameChg chg="mod modGraphic">
          <ac:chgData name="Tường SKHĐT" userId="ab9568c39a88b08a" providerId="LiveId" clId="{BF26DD22-B540-4830-BD60-D425B6730396}" dt="2024-06-04T01:00:49.907" v="4017" actId="255"/>
          <ac:graphicFrameMkLst>
            <pc:docMk/>
            <pc:sldMk cId="1622498757" sldId="2147476293"/>
            <ac:graphicFrameMk id="4" creationId="{97EBC3A3-F5DF-90E8-870F-0D4910AF8292}"/>
          </ac:graphicFrameMkLst>
        </pc:graphicFrameChg>
      </pc:sldChg>
      <pc:sldChg chg="delSp modSp add mod">
        <pc:chgData name="Tường SKHĐT" userId="ab9568c39a88b08a" providerId="LiveId" clId="{BF26DD22-B540-4830-BD60-D425B6730396}" dt="2024-06-05T08:58:06.953" v="8221" actId="2164"/>
        <pc:sldMkLst>
          <pc:docMk/>
          <pc:sldMk cId="2878178469" sldId="2147476294"/>
        </pc:sldMkLst>
        <pc:spChg chg="del">
          <ac:chgData name="Tường SKHĐT" userId="ab9568c39a88b08a" providerId="LiveId" clId="{BF26DD22-B540-4830-BD60-D425B6730396}" dt="2024-06-04T00:40:03.436" v="3987" actId="21"/>
          <ac:spMkLst>
            <pc:docMk/>
            <pc:sldMk cId="2878178469" sldId="2147476294"/>
            <ac:spMk id="2" creationId="{A513152F-280A-085C-8EEE-7C5BB6076E47}"/>
          </ac:spMkLst>
        </pc:spChg>
        <pc:spChg chg="mod">
          <ac:chgData name="Tường SKHĐT" userId="ab9568c39a88b08a" providerId="LiveId" clId="{BF26DD22-B540-4830-BD60-D425B6730396}" dt="2024-06-04T00:58:03.565" v="4011" actId="1076"/>
          <ac:spMkLst>
            <pc:docMk/>
            <pc:sldMk cId="2878178469" sldId="2147476294"/>
            <ac:spMk id="5" creationId="{85B0C6AB-4906-5932-12D4-5FAF7DC72C97}"/>
          </ac:spMkLst>
        </pc:spChg>
        <pc:graphicFrameChg chg="del mod modGraphic">
          <ac:chgData name="Tường SKHĐT" userId="ab9568c39a88b08a" providerId="LiveId" clId="{BF26DD22-B540-4830-BD60-D425B6730396}" dt="2024-06-04T06:47:54.733" v="4032" actId="21"/>
          <ac:graphicFrameMkLst>
            <pc:docMk/>
            <pc:sldMk cId="2878178469" sldId="2147476294"/>
            <ac:graphicFrameMk id="2" creationId="{4353A0F4-183E-7954-F2CF-79CFF192E017}"/>
          </ac:graphicFrameMkLst>
        </pc:graphicFrameChg>
        <pc:graphicFrameChg chg="mod modGraphic">
          <ac:chgData name="Tường SKHĐT" userId="ab9568c39a88b08a" providerId="LiveId" clId="{BF26DD22-B540-4830-BD60-D425B6730396}" dt="2024-06-05T08:58:06.953" v="8221" actId="2164"/>
          <ac:graphicFrameMkLst>
            <pc:docMk/>
            <pc:sldMk cId="2878178469" sldId="2147476294"/>
            <ac:graphicFrameMk id="2" creationId="{890EDF08-E5AA-2197-F0D3-0FF1FD40CEC3}"/>
          </ac:graphicFrameMkLst>
        </pc:graphicFrameChg>
        <pc:graphicFrameChg chg="del mod modGraphic">
          <ac:chgData name="Tường SKHĐT" userId="ab9568c39a88b08a" providerId="LiveId" clId="{BF26DD22-B540-4830-BD60-D425B6730396}" dt="2024-06-05T08:46:48.801" v="8169" actId="21"/>
          <ac:graphicFrameMkLst>
            <pc:docMk/>
            <pc:sldMk cId="2878178469" sldId="2147476294"/>
            <ac:graphicFrameMk id="3" creationId="{86BB0C32-79B8-8931-9097-E3126675F0B9}"/>
          </ac:graphicFrameMkLst>
        </pc:graphicFrameChg>
        <pc:graphicFrameChg chg="del">
          <ac:chgData name="Tường SKHĐT" userId="ab9568c39a88b08a" providerId="LiveId" clId="{BF26DD22-B540-4830-BD60-D425B6730396}" dt="2024-06-04T00:40:00.969" v="3986" actId="21"/>
          <ac:graphicFrameMkLst>
            <pc:docMk/>
            <pc:sldMk cId="2878178469" sldId="2147476294"/>
            <ac:graphicFrameMk id="4" creationId="{F29C71C5-EB27-45ED-ED8C-32DD69490B75}"/>
          </ac:graphicFrameMkLst>
        </pc:graphicFrameChg>
      </pc:sldChg>
      <pc:sldChg chg="delSp modSp add mod">
        <pc:chgData name="Tường SKHĐT" userId="ab9568c39a88b08a" providerId="LiveId" clId="{BF26DD22-B540-4830-BD60-D425B6730396}" dt="2024-06-06T04:18:14.386" v="8398" actId="1076"/>
        <pc:sldMkLst>
          <pc:docMk/>
          <pc:sldMk cId="3597625721" sldId="2147476295"/>
        </pc:sldMkLst>
        <pc:spChg chg="del">
          <ac:chgData name="Tường SKHĐT" userId="ab9568c39a88b08a" providerId="LiveId" clId="{BF26DD22-B540-4830-BD60-D425B6730396}" dt="2024-06-04T00:40:13.722" v="3991" actId="21"/>
          <ac:spMkLst>
            <pc:docMk/>
            <pc:sldMk cId="3597625721" sldId="2147476295"/>
            <ac:spMk id="2" creationId="{6E418A37-D855-4267-1B9A-53B0DCF69EA2}"/>
          </ac:spMkLst>
        </pc:spChg>
        <pc:spChg chg="mod">
          <ac:chgData name="Tường SKHĐT" userId="ab9568c39a88b08a" providerId="LiveId" clId="{BF26DD22-B540-4830-BD60-D425B6730396}" dt="2024-06-06T04:18:14.386" v="8398" actId="1076"/>
          <ac:spMkLst>
            <pc:docMk/>
            <pc:sldMk cId="3597625721" sldId="2147476295"/>
            <ac:spMk id="5" creationId="{85B0C6AB-4906-5932-12D4-5FAF7DC72C97}"/>
          </ac:spMkLst>
        </pc:spChg>
        <pc:graphicFrameChg chg="del mod modGraphic">
          <ac:chgData name="Tường SKHĐT" userId="ab9568c39a88b08a" providerId="LiveId" clId="{BF26DD22-B540-4830-BD60-D425B6730396}" dt="2024-06-05T08:59:31.184" v="8223" actId="21"/>
          <ac:graphicFrameMkLst>
            <pc:docMk/>
            <pc:sldMk cId="3597625721" sldId="2147476295"/>
            <ac:graphicFrameMk id="2" creationId="{7949FFC6-8E9D-E637-FFB6-4952900E422A}"/>
          </ac:graphicFrameMkLst>
        </pc:graphicFrameChg>
        <pc:graphicFrameChg chg="del">
          <ac:chgData name="Tường SKHĐT" userId="ab9568c39a88b08a" providerId="LiveId" clId="{BF26DD22-B540-4830-BD60-D425B6730396}" dt="2024-06-06T04:17:12.834" v="8386" actId="21"/>
          <ac:graphicFrameMkLst>
            <pc:docMk/>
            <pc:sldMk cId="3597625721" sldId="2147476295"/>
            <ac:graphicFrameMk id="2" creationId="{D34F2357-D934-79D3-A54F-E489D34D2B48}"/>
          </ac:graphicFrameMkLst>
        </pc:graphicFrameChg>
        <pc:graphicFrameChg chg="mod modGraphic">
          <ac:chgData name="Tường SKHĐT" userId="ab9568c39a88b08a" providerId="LiveId" clId="{BF26DD22-B540-4830-BD60-D425B6730396}" dt="2024-06-06T04:18:12.363" v="8397" actId="1076"/>
          <ac:graphicFrameMkLst>
            <pc:docMk/>
            <pc:sldMk cId="3597625721" sldId="2147476295"/>
            <ac:graphicFrameMk id="3" creationId="{01035512-31C4-EE18-0699-E3683F741487}"/>
          </ac:graphicFrameMkLst>
        </pc:graphicFrameChg>
        <pc:graphicFrameChg chg="del">
          <ac:chgData name="Tường SKHĐT" userId="ab9568c39a88b08a" providerId="LiveId" clId="{BF26DD22-B540-4830-BD60-D425B6730396}" dt="2024-06-04T00:40:11.382" v="3990" actId="21"/>
          <ac:graphicFrameMkLst>
            <pc:docMk/>
            <pc:sldMk cId="3597625721" sldId="2147476295"/>
            <ac:graphicFrameMk id="3" creationId="{9121F1FA-62B7-86F5-B67C-38A15D0CB229}"/>
          </ac:graphicFrameMkLst>
        </pc:graphicFrameChg>
      </pc:sldChg>
      <pc:sldChg chg="delSp add mod">
        <pc:chgData name="Tường SKHĐT" userId="ab9568c39a88b08a" providerId="LiveId" clId="{BF26DD22-B540-4830-BD60-D425B6730396}" dt="2024-06-04T00:55:54.295" v="3993" actId="21"/>
        <pc:sldMkLst>
          <pc:docMk/>
          <pc:sldMk cId="3503445169" sldId="2147476296"/>
        </pc:sldMkLst>
        <pc:spChg chg="del">
          <ac:chgData name="Tường SKHĐT" userId="ab9568c39a88b08a" providerId="LiveId" clId="{BF26DD22-B540-4830-BD60-D425B6730396}" dt="2024-06-04T00:55:54.295" v="3993" actId="21"/>
          <ac:spMkLst>
            <pc:docMk/>
            <pc:sldMk cId="3503445169" sldId="2147476296"/>
            <ac:spMk id="3" creationId="{0E6E3BDF-70B3-3FA4-8395-958BFC1DD3B7}"/>
          </ac:spMkLst>
        </pc:spChg>
        <pc:graphicFrameChg chg="del">
          <ac:chgData name="Tường SKHĐT" userId="ab9568c39a88b08a" providerId="LiveId" clId="{BF26DD22-B540-4830-BD60-D425B6730396}" dt="2024-06-04T00:55:51.944" v="3992" actId="21"/>
          <ac:graphicFrameMkLst>
            <pc:docMk/>
            <pc:sldMk cId="3503445169" sldId="2147476296"/>
            <ac:graphicFrameMk id="2" creationId="{63B64B00-9B3D-C118-3447-A40F4BC26D40}"/>
          </ac:graphicFrameMkLst>
        </pc:graphicFrameChg>
      </pc:sldChg>
      <pc:sldChg chg="delSp add mod">
        <pc:chgData name="Tường SKHĐT" userId="ab9568c39a88b08a" providerId="LiveId" clId="{BF26DD22-B540-4830-BD60-D425B6730396}" dt="2024-06-04T00:56:10.296" v="3999" actId="21"/>
        <pc:sldMkLst>
          <pc:docMk/>
          <pc:sldMk cId="57984394" sldId="2147476297"/>
        </pc:sldMkLst>
        <pc:spChg chg="del">
          <ac:chgData name="Tường SKHĐT" userId="ab9568c39a88b08a" providerId="LiveId" clId="{BF26DD22-B540-4830-BD60-D425B6730396}" dt="2024-06-04T00:56:10.296" v="3999" actId="21"/>
          <ac:spMkLst>
            <pc:docMk/>
            <pc:sldMk cId="57984394" sldId="2147476297"/>
            <ac:spMk id="2" creationId="{A627AEB3-4F31-F607-DC5A-BB768E4E1C76}"/>
          </ac:spMkLst>
        </pc:spChg>
        <pc:graphicFrameChg chg="del">
          <ac:chgData name="Tường SKHĐT" userId="ab9568c39a88b08a" providerId="LiveId" clId="{BF26DD22-B540-4830-BD60-D425B6730396}" dt="2024-06-04T00:55:57.368" v="3994" actId="21"/>
          <ac:graphicFrameMkLst>
            <pc:docMk/>
            <pc:sldMk cId="57984394" sldId="2147476297"/>
            <ac:graphicFrameMk id="3" creationId="{94AB81E9-7361-D149-967C-EBB0931F3C9A}"/>
          </ac:graphicFrameMkLst>
        </pc:graphicFrameChg>
      </pc:sldChg>
      <pc:sldChg chg="delSp modSp add mod">
        <pc:chgData name="Tường SKHĐT" userId="ab9568c39a88b08a" providerId="LiveId" clId="{BF26DD22-B540-4830-BD60-D425B6730396}" dt="2024-06-05T08:55:37.654" v="8200" actId="21"/>
        <pc:sldMkLst>
          <pc:docMk/>
          <pc:sldMk cId="1396951847" sldId="2147476299"/>
        </pc:sldMkLst>
        <pc:spChg chg="del">
          <ac:chgData name="Tường SKHĐT" userId="ab9568c39a88b08a" providerId="LiveId" clId="{BF26DD22-B540-4830-BD60-D425B6730396}" dt="2024-06-04T00:56:31.507" v="4005" actId="21"/>
          <ac:spMkLst>
            <pc:docMk/>
            <pc:sldMk cId="1396951847" sldId="2147476299"/>
            <ac:spMk id="3" creationId="{41EE0388-26AF-84F9-5A9B-F994A9F4CFAE}"/>
          </ac:spMkLst>
        </pc:spChg>
        <pc:graphicFrameChg chg="del">
          <ac:chgData name="Tường SKHĐT" userId="ab9568c39a88b08a" providerId="LiveId" clId="{BF26DD22-B540-4830-BD60-D425B6730396}" dt="2024-06-04T00:56:02.131" v="3996" actId="21"/>
          <ac:graphicFrameMkLst>
            <pc:docMk/>
            <pc:sldMk cId="1396951847" sldId="2147476299"/>
            <ac:graphicFrameMk id="2" creationId="{EAB82F56-F0E3-445B-2B47-A19CF82C3089}"/>
          </ac:graphicFrameMkLst>
        </pc:graphicFrameChg>
        <pc:graphicFrameChg chg="del mod modGraphic">
          <ac:chgData name="Tường SKHĐT" userId="ab9568c39a88b08a" providerId="LiveId" clId="{BF26DD22-B540-4830-BD60-D425B6730396}" dt="2024-06-05T08:55:37.654" v="8200" actId="21"/>
          <ac:graphicFrameMkLst>
            <pc:docMk/>
            <pc:sldMk cId="1396951847" sldId="2147476299"/>
            <ac:graphicFrameMk id="4" creationId="{AE606332-9F4F-37F5-4763-577DD82F566C}"/>
          </ac:graphicFrameMkLst>
        </pc:graphicFrameChg>
      </pc:sldChg>
      <pc:sldChg chg="delSp modSp add mod">
        <pc:chgData name="Tường SKHĐT" userId="ab9568c39a88b08a" providerId="LiveId" clId="{BF26DD22-B540-4830-BD60-D425B6730396}" dt="2024-06-05T09:02:19.439" v="8242" actId="1076"/>
        <pc:sldMkLst>
          <pc:docMk/>
          <pc:sldMk cId="2109460124" sldId="2147476300"/>
        </pc:sldMkLst>
        <pc:spChg chg="del">
          <ac:chgData name="Tường SKHĐT" userId="ab9568c39a88b08a" providerId="LiveId" clId="{BF26DD22-B540-4830-BD60-D425B6730396}" dt="2024-06-04T00:56:27.993" v="4004" actId="21"/>
          <ac:spMkLst>
            <pc:docMk/>
            <pc:sldMk cId="2109460124" sldId="2147476300"/>
            <ac:spMk id="2" creationId="{74CD7810-7BAD-12E6-03A3-26B497E3AD4A}"/>
          </ac:spMkLst>
        </pc:spChg>
        <pc:spChg chg="mod">
          <ac:chgData name="Tường SKHĐT" userId="ab9568c39a88b08a" providerId="LiveId" clId="{BF26DD22-B540-4830-BD60-D425B6730396}" dt="2024-06-05T09:02:19.439" v="8242" actId="1076"/>
          <ac:spMkLst>
            <pc:docMk/>
            <pc:sldMk cId="2109460124" sldId="2147476300"/>
            <ac:spMk id="5" creationId="{85B0C6AB-4906-5932-12D4-5FAF7DC72C97}"/>
          </ac:spMkLst>
        </pc:spChg>
        <pc:graphicFrameChg chg="mod modGraphic">
          <ac:chgData name="Tường SKHĐT" userId="ab9568c39a88b08a" providerId="LiveId" clId="{BF26DD22-B540-4830-BD60-D425B6730396}" dt="2024-06-05T09:02:17.627" v="8241" actId="1076"/>
          <ac:graphicFrameMkLst>
            <pc:docMk/>
            <pc:sldMk cId="2109460124" sldId="2147476300"/>
            <ac:graphicFrameMk id="2" creationId="{2B7F8A9F-C093-4EF3-CD9A-79CC68C82826}"/>
          </ac:graphicFrameMkLst>
        </pc:graphicFrameChg>
        <pc:graphicFrameChg chg="del">
          <ac:chgData name="Tường SKHĐT" userId="ab9568c39a88b08a" providerId="LiveId" clId="{BF26DD22-B540-4830-BD60-D425B6730396}" dt="2024-06-04T00:56:04.610" v="3997" actId="21"/>
          <ac:graphicFrameMkLst>
            <pc:docMk/>
            <pc:sldMk cId="2109460124" sldId="2147476300"/>
            <ac:graphicFrameMk id="3" creationId="{C2DC9862-746D-6EEA-F22A-5F1F66F1C601}"/>
          </ac:graphicFrameMkLst>
        </pc:graphicFrameChg>
      </pc:sldChg>
      <pc:sldChg chg="delSp modSp add mod">
        <pc:chgData name="Tường SKHĐT" userId="ab9568c39a88b08a" providerId="LiveId" clId="{BF26DD22-B540-4830-BD60-D425B6730396}" dt="2024-06-05T08:59:35.870" v="8224" actId="21"/>
        <pc:sldMkLst>
          <pc:docMk/>
          <pc:sldMk cId="167876669" sldId="2147476301"/>
        </pc:sldMkLst>
        <pc:spChg chg="del">
          <ac:chgData name="Tường SKHĐT" userId="ab9568c39a88b08a" providerId="LiveId" clId="{BF26DD22-B540-4830-BD60-D425B6730396}" dt="2024-06-04T00:56:22.107" v="4002" actId="21"/>
          <ac:spMkLst>
            <pc:docMk/>
            <pc:sldMk cId="167876669" sldId="2147476301"/>
            <ac:spMk id="3" creationId="{B69FBE8C-067D-133D-7983-1E84276DBA22}"/>
          </ac:spMkLst>
        </pc:spChg>
        <pc:spChg chg="mod">
          <ac:chgData name="Tường SKHĐT" userId="ab9568c39a88b08a" providerId="LiveId" clId="{BF26DD22-B540-4830-BD60-D425B6730396}" dt="2024-06-04T01:02:02.424" v="4022" actId="1076"/>
          <ac:spMkLst>
            <pc:docMk/>
            <pc:sldMk cId="167876669" sldId="2147476301"/>
            <ac:spMk id="5" creationId="{85B0C6AB-4906-5932-12D4-5FAF7DC72C97}"/>
          </ac:spMkLst>
        </pc:spChg>
        <pc:graphicFrameChg chg="del">
          <ac:chgData name="Tường SKHĐT" userId="ab9568c39a88b08a" providerId="LiveId" clId="{BF26DD22-B540-4830-BD60-D425B6730396}" dt="2024-06-04T00:56:24.615" v="4003" actId="21"/>
          <ac:graphicFrameMkLst>
            <pc:docMk/>
            <pc:sldMk cId="167876669" sldId="2147476301"/>
            <ac:graphicFrameMk id="2" creationId="{8B6CFCBE-20E0-F07A-A0D4-942C428C03F5}"/>
          </ac:graphicFrameMkLst>
        </pc:graphicFrameChg>
        <pc:graphicFrameChg chg="del mod modGraphic">
          <ac:chgData name="Tường SKHĐT" userId="ab9568c39a88b08a" providerId="LiveId" clId="{BF26DD22-B540-4830-BD60-D425B6730396}" dt="2024-06-05T08:59:35.870" v="8224" actId="21"/>
          <ac:graphicFrameMkLst>
            <pc:docMk/>
            <pc:sldMk cId="167876669" sldId="2147476301"/>
            <ac:graphicFrameMk id="4" creationId="{F6A643B1-AED6-2BDD-924A-8CB2D2008CC8}"/>
          </ac:graphicFrameMkLst>
        </pc:graphicFrameChg>
      </pc:sldChg>
      <pc:sldChg chg="modSp mod">
        <pc:chgData name="Tường SKHĐT" userId="ab9568c39a88b08a" providerId="LiveId" clId="{BF26DD22-B540-4830-BD60-D425B6730396}" dt="2024-06-03T08:45:16.419" v="3127" actId="404"/>
        <pc:sldMkLst>
          <pc:docMk/>
          <pc:sldMk cId="4268301146" sldId="2147476302"/>
        </pc:sldMkLst>
        <pc:spChg chg="mod">
          <ac:chgData name="Tường SKHĐT" userId="ab9568c39a88b08a" providerId="LiveId" clId="{BF26DD22-B540-4830-BD60-D425B6730396}" dt="2024-06-03T08:08:07.886" v="233" actId="20577"/>
          <ac:spMkLst>
            <pc:docMk/>
            <pc:sldMk cId="4268301146" sldId="2147476302"/>
            <ac:spMk id="3" creationId="{9C4B6EDD-2FF8-1579-A98A-96F6002EC4FF}"/>
          </ac:spMkLst>
        </pc:spChg>
        <pc:spChg chg="mod">
          <ac:chgData name="Tường SKHĐT" userId="ab9568c39a88b08a" providerId="LiveId" clId="{BF26DD22-B540-4830-BD60-D425B6730396}" dt="2024-06-03T08:45:16.419" v="3127" actId="404"/>
          <ac:spMkLst>
            <pc:docMk/>
            <pc:sldMk cId="4268301146" sldId="2147476302"/>
            <ac:spMk id="4" creationId="{6F7A86B9-0DB5-3970-A9B2-D9B62430A14A}"/>
          </ac:spMkLst>
        </pc:spChg>
        <pc:spChg chg="mod">
          <ac:chgData name="Tường SKHĐT" userId="ab9568c39a88b08a" providerId="LiveId" clId="{BF26DD22-B540-4830-BD60-D425B6730396}" dt="2024-06-03T08:13:06.359" v="424" actId="1076"/>
          <ac:spMkLst>
            <pc:docMk/>
            <pc:sldMk cId="4268301146" sldId="2147476302"/>
            <ac:spMk id="6" creationId="{06D03D79-0B62-8633-2463-3F508B07C798}"/>
          </ac:spMkLst>
        </pc:spChg>
        <pc:spChg chg="mod">
          <ac:chgData name="Tường SKHĐT" userId="ab9568c39a88b08a" providerId="LiveId" clId="{BF26DD22-B540-4830-BD60-D425B6730396}" dt="2024-06-03T08:12:55.771" v="391" actId="1076"/>
          <ac:spMkLst>
            <pc:docMk/>
            <pc:sldMk cId="4268301146" sldId="2147476302"/>
            <ac:spMk id="7" creationId="{E6639C72-69F2-1AB3-FDD1-BBD1532EF732}"/>
          </ac:spMkLst>
        </pc:spChg>
        <pc:graphicFrameChg chg="mod">
          <ac:chgData name="Tường SKHĐT" userId="ab9568c39a88b08a" providerId="LiveId" clId="{BF26DD22-B540-4830-BD60-D425B6730396}" dt="2024-06-03T08:12:44.470" v="348"/>
          <ac:graphicFrameMkLst>
            <pc:docMk/>
            <pc:sldMk cId="4268301146" sldId="2147476302"/>
            <ac:graphicFrameMk id="2" creationId="{346F163C-66BC-C7A6-BB15-9C16C1787CC5}"/>
          </ac:graphicFrameMkLst>
        </pc:graphicFrameChg>
        <pc:graphicFrameChg chg="mod">
          <ac:chgData name="Tường SKHĐT" userId="ab9568c39a88b08a" providerId="LiveId" clId="{BF26DD22-B540-4830-BD60-D425B6730396}" dt="2024-06-03T08:09:38.410" v="291"/>
          <ac:graphicFrameMkLst>
            <pc:docMk/>
            <pc:sldMk cId="4268301146" sldId="2147476302"/>
            <ac:graphicFrameMk id="5" creationId="{75A55BE3-D598-1BB1-2774-416D11B1FB7C}"/>
          </ac:graphicFrameMkLst>
        </pc:graphicFrameChg>
      </pc:sldChg>
      <pc:sldChg chg="del">
        <pc:chgData name="Tường SKHĐT" userId="ab9568c39a88b08a" providerId="LiveId" clId="{BF26DD22-B540-4830-BD60-D425B6730396}" dt="2024-06-03T09:51:30.069" v="3577" actId="2696"/>
        <pc:sldMkLst>
          <pc:docMk/>
          <pc:sldMk cId="403413558" sldId="2147476305"/>
        </pc:sldMkLst>
      </pc:sldChg>
      <pc:sldChg chg="modSp del">
        <pc:chgData name="Tường SKHĐT" userId="ab9568c39a88b08a" providerId="LiveId" clId="{BF26DD22-B540-4830-BD60-D425B6730396}" dt="2024-06-03T09:51:02.641" v="3575" actId="2696"/>
        <pc:sldMkLst>
          <pc:docMk/>
          <pc:sldMk cId="2684027591" sldId="2147476306"/>
        </pc:sldMkLst>
        <pc:graphicFrameChg chg="mod">
          <ac:chgData name="Tường SKHĐT" userId="ab9568c39a88b08a" providerId="LiveId" clId="{BF26DD22-B540-4830-BD60-D425B6730396}" dt="2024-06-03T09:07:09.778" v="3299" actId="20577"/>
          <ac:graphicFrameMkLst>
            <pc:docMk/>
            <pc:sldMk cId="2684027591" sldId="2147476306"/>
            <ac:graphicFrameMk id="6" creationId="{3C28C46B-D524-DA33-E029-5802ABC9CE66}"/>
          </ac:graphicFrameMkLst>
        </pc:graphicFrameChg>
      </pc:sldChg>
      <pc:sldChg chg="delSp modSp mod">
        <pc:chgData name="Tường SKHĐT" userId="ab9568c39a88b08a" providerId="LiveId" clId="{BF26DD22-B540-4830-BD60-D425B6730396}" dt="2024-06-05T03:54:02.364" v="6517" actId="403"/>
        <pc:sldMkLst>
          <pc:docMk/>
          <pc:sldMk cId="3671866131" sldId="2147476307"/>
        </pc:sldMkLst>
        <pc:spChg chg="mod">
          <ac:chgData name="Tường SKHĐT" userId="ab9568c39a88b08a" providerId="LiveId" clId="{BF26DD22-B540-4830-BD60-D425B6730396}" dt="2024-06-03T07:47:33.665" v="68" actId="20577"/>
          <ac:spMkLst>
            <pc:docMk/>
            <pc:sldMk cId="3671866131" sldId="2147476307"/>
            <ac:spMk id="3" creationId="{41F7B89A-950B-BCEA-7B34-24C31F06EEAE}"/>
          </ac:spMkLst>
        </pc:spChg>
        <pc:graphicFrameChg chg="mod modGraphic">
          <ac:chgData name="Tường SKHĐT" userId="ab9568c39a88b08a" providerId="LiveId" clId="{BF26DD22-B540-4830-BD60-D425B6730396}" dt="2024-06-05T03:54:02.364" v="6517" actId="403"/>
          <ac:graphicFrameMkLst>
            <pc:docMk/>
            <pc:sldMk cId="3671866131" sldId="2147476307"/>
            <ac:graphicFrameMk id="2" creationId="{FF345DD7-220E-A262-E9B6-916197F59CB8}"/>
          </ac:graphicFrameMkLst>
        </pc:graphicFrameChg>
        <pc:graphicFrameChg chg="del">
          <ac:chgData name="Tường SKHĐT" userId="ab9568c39a88b08a" providerId="LiveId" clId="{BF26DD22-B540-4830-BD60-D425B6730396}" dt="2024-06-03T07:47:46.299" v="70" actId="21"/>
          <ac:graphicFrameMkLst>
            <pc:docMk/>
            <pc:sldMk cId="3671866131" sldId="2147476307"/>
            <ac:graphicFrameMk id="7" creationId="{44DF5160-FAD9-6BB3-47D7-3D885B32156A}"/>
          </ac:graphicFrameMkLst>
        </pc:graphicFrameChg>
      </pc:sldChg>
      <pc:sldChg chg="delSp modSp mod">
        <pc:chgData name="Tường SKHĐT" userId="ab9568c39a88b08a" providerId="LiveId" clId="{BF26DD22-B540-4830-BD60-D425B6730396}" dt="2024-06-06T04:06:44.903" v="8384" actId="20577"/>
        <pc:sldMkLst>
          <pc:docMk/>
          <pc:sldMk cId="3507308410" sldId="2147476308"/>
        </pc:sldMkLst>
        <pc:spChg chg="mod">
          <ac:chgData name="Tường SKHĐT" userId="ab9568c39a88b08a" providerId="LiveId" clId="{BF26DD22-B540-4830-BD60-D425B6730396}" dt="2024-06-03T07:51:41.206" v="137"/>
          <ac:spMkLst>
            <pc:docMk/>
            <pc:sldMk cId="3507308410" sldId="2147476308"/>
            <ac:spMk id="3" creationId="{41F7B89A-950B-BCEA-7B34-24C31F06EEAE}"/>
          </ac:spMkLst>
        </pc:spChg>
        <pc:graphicFrameChg chg="del">
          <ac:chgData name="Tường SKHĐT" userId="ab9568c39a88b08a" providerId="LiveId" clId="{BF26DD22-B540-4830-BD60-D425B6730396}" dt="2024-06-03T07:51:35.179" v="136" actId="21"/>
          <ac:graphicFrameMkLst>
            <pc:docMk/>
            <pc:sldMk cId="3507308410" sldId="2147476308"/>
            <ac:graphicFrameMk id="2" creationId="{31E293B0-03EB-1126-CC36-0FB46D860D19}"/>
          </ac:graphicFrameMkLst>
        </pc:graphicFrameChg>
        <pc:graphicFrameChg chg="mod modGraphic">
          <ac:chgData name="Tường SKHĐT" userId="ab9568c39a88b08a" providerId="LiveId" clId="{BF26DD22-B540-4830-BD60-D425B6730396}" dt="2024-06-06T04:06:44.903" v="8384" actId="20577"/>
          <ac:graphicFrameMkLst>
            <pc:docMk/>
            <pc:sldMk cId="3507308410" sldId="2147476308"/>
            <ac:graphicFrameMk id="4" creationId="{FFD1CF4A-1FFA-AB94-E6A4-DA7B26E750DA}"/>
          </ac:graphicFrameMkLst>
        </pc:graphicFrameChg>
      </pc:sldChg>
      <pc:sldChg chg="delSp modSp mod">
        <pc:chgData name="Tường SKHĐT" userId="ab9568c39a88b08a" providerId="LiveId" clId="{BF26DD22-B540-4830-BD60-D425B6730396}" dt="2024-06-05T03:53:32.724" v="6515" actId="20577"/>
        <pc:sldMkLst>
          <pc:docMk/>
          <pc:sldMk cId="2708796945" sldId="2147476309"/>
        </pc:sldMkLst>
        <pc:spChg chg="mod">
          <ac:chgData name="Tường SKHĐT" userId="ab9568c39a88b08a" providerId="LiveId" clId="{BF26DD22-B540-4830-BD60-D425B6730396}" dt="2024-06-03T07:51:12.644" v="128" actId="20577"/>
          <ac:spMkLst>
            <pc:docMk/>
            <pc:sldMk cId="2708796945" sldId="2147476309"/>
            <ac:spMk id="3" creationId="{41F7B89A-950B-BCEA-7B34-24C31F06EEAE}"/>
          </ac:spMkLst>
        </pc:spChg>
        <pc:graphicFrameChg chg="del">
          <ac:chgData name="Tường SKHĐT" userId="ab9568c39a88b08a" providerId="LiveId" clId="{BF26DD22-B540-4830-BD60-D425B6730396}" dt="2024-06-03T07:50:37.231" v="91" actId="21"/>
          <ac:graphicFrameMkLst>
            <pc:docMk/>
            <pc:sldMk cId="2708796945" sldId="2147476309"/>
            <ac:graphicFrameMk id="2" creationId="{A71EE609-E73A-BAEF-94F0-790BCB3668E1}"/>
          </ac:graphicFrameMkLst>
        </pc:graphicFrameChg>
        <pc:graphicFrameChg chg="mod modGraphic">
          <ac:chgData name="Tường SKHĐT" userId="ab9568c39a88b08a" providerId="LiveId" clId="{BF26DD22-B540-4830-BD60-D425B6730396}" dt="2024-06-05T03:53:32.724" v="6515" actId="20577"/>
          <ac:graphicFrameMkLst>
            <pc:docMk/>
            <pc:sldMk cId="2708796945" sldId="2147476309"/>
            <ac:graphicFrameMk id="4" creationId="{8474A63A-CC1C-0E90-E888-D611B8A42D86}"/>
          </ac:graphicFrameMkLst>
        </pc:graphicFrameChg>
      </pc:sldChg>
      <pc:sldChg chg="modSp add mod">
        <pc:chgData name="Tường SKHĐT" userId="ab9568c39a88b08a" providerId="LiveId" clId="{BF26DD22-B540-4830-BD60-D425B6730396}" dt="2024-06-05T07:13:59.138" v="7172" actId="27918"/>
        <pc:sldMkLst>
          <pc:docMk/>
          <pc:sldMk cId="2103619683" sldId="2147476314"/>
        </pc:sldMkLst>
        <pc:graphicFrameChg chg="mod modGraphic">
          <ac:chgData name="Tường SKHĐT" userId="ab9568c39a88b08a" providerId="LiveId" clId="{BF26DD22-B540-4830-BD60-D425B6730396}" dt="2024-06-05T07:12:46.843" v="7152" actId="122"/>
          <ac:graphicFrameMkLst>
            <pc:docMk/>
            <pc:sldMk cId="2103619683" sldId="2147476314"/>
            <ac:graphicFrameMk id="3" creationId="{4484016F-92DD-8857-BC49-3681A286032B}"/>
          </ac:graphicFrameMkLst>
        </pc:graphicFrameChg>
      </pc:sldChg>
      <pc:sldChg chg="del">
        <pc:chgData name="Tường SKHĐT" userId="ab9568c39a88b08a" providerId="LiveId" clId="{BF26DD22-B540-4830-BD60-D425B6730396}" dt="2024-06-03T09:02:18.590" v="3258" actId="2696"/>
        <pc:sldMkLst>
          <pc:docMk/>
          <pc:sldMk cId="1140677742" sldId="2147476315"/>
        </pc:sldMkLst>
      </pc:sldChg>
      <pc:sldChg chg="add del">
        <pc:chgData name="Tường SKHĐT" userId="ab9568c39a88b08a" providerId="LiveId" clId="{BF26DD22-B540-4830-BD60-D425B6730396}" dt="2024-06-03T07:46:20.721" v="27" actId="2696"/>
        <pc:sldMkLst>
          <pc:docMk/>
          <pc:sldMk cId="564282670" sldId="2147476316"/>
        </pc:sldMkLst>
      </pc:sldChg>
      <pc:sldChg chg="add del">
        <pc:chgData name="Tường SKHĐT" userId="ab9568c39a88b08a" providerId="LiveId" clId="{BF26DD22-B540-4830-BD60-D425B6730396}" dt="2024-06-03T07:55:44.058" v="151" actId="2696"/>
        <pc:sldMkLst>
          <pc:docMk/>
          <pc:sldMk cId="1279947551" sldId="2147476316"/>
        </pc:sldMkLst>
      </pc:sldChg>
      <pc:sldChg chg="add del">
        <pc:chgData name="Tường SKHĐT" userId="ab9568c39a88b08a" providerId="LiveId" clId="{BF26DD22-B540-4830-BD60-D425B6730396}" dt="2024-06-03T07:51:29.038" v="134" actId="2696"/>
        <pc:sldMkLst>
          <pc:docMk/>
          <pc:sldMk cId="1603981444" sldId="2147476316"/>
        </pc:sldMkLst>
      </pc:sldChg>
      <pc:sldChg chg="add del">
        <pc:chgData name="Tường SKHĐT" userId="ab9568c39a88b08a" providerId="LiveId" clId="{BF26DD22-B540-4830-BD60-D425B6730396}" dt="2024-06-03T07:41:00.179" v="8" actId="2696"/>
        <pc:sldMkLst>
          <pc:docMk/>
          <pc:sldMk cId="2881898848" sldId="2147476316"/>
        </pc:sldMkLst>
      </pc:sldChg>
      <pc:sldChg chg="add del">
        <pc:chgData name="Tường SKHĐT" userId="ab9568c39a88b08a" providerId="LiveId" clId="{BF26DD22-B540-4830-BD60-D425B6730396}" dt="2024-06-03T07:50:13.286" v="89" actId="2696"/>
        <pc:sldMkLst>
          <pc:docMk/>
          <pc:sldMk cId="3399756842" sldId="2147476316"/>
        </pc:sldMkLst>
      </pc:sldChg>
      <pc:sldChg chg="modSp add mod">
        <pc:chgData name="Tường SKHĐT" userId="ab9568c39a88b08a" providerId="LiveId" clId="{BF26DD22-B540-4830-BD60-D425B6730396}" dt="2024-06-04T09:37:11.818" v="5539" actId="14100"/>
        <pc:sldMkLst>
          <pc:docMk/>
          <pc:sldMk cId="3898654211" sldId="2147476316"/>
        </pc:sldMkLst>
        <pc:spChg chg="mod">
          <ac:chgData name="Tường SKHĐT" userId="ab9568c39a88b08a" providerId="LiveId" clId="{BF26DD22-B540-4830-BD60-D425B6730396}" dt="2024-06-04T09:37:11.818" v="5539" actId="14100"/>
          <ac:spMkLst>
            <pc:docMk/>
            <pc:sldMk cId="3898654211" sldId="2147476316"/>
            <ac:spMk id="2" creationId="{238CF968-F5F9-238F-7A5F-34A03AE42E1B}"/>
          </ac:spMkLst>
        </pc:spChg>
        <pc:graphicFrameChg chg="mod">
          <ac:chgData name="Tường SKHĐT" userId="ab9568c39a88b08a" providerId="LiveId" clId="{BF26DD22-B540-4830-BD60-D425B6730396}" dt="2024-06-04T07:30:51.275" v="4042" actId="404"/>
          <ac:graphicFrameMkLst>
            <pc:docMk/>
            <pc:sldMk cId="3898654211" sldId="2147476316"/>
            <ac:graphicFrameMk id="9" creationId="{0738877F-56EF-4DEF-B5AA-1664DC8186CF}"/>
          </ac:graphicFrameMkLst>
        </pc:graphicFrameChg>
      </pc:sldChg>
      <pc:sldChg chg="modSp add mod">
        <pc:chgData name="Tường SKHĐT" userId="ab9568c39a88b08a" providerId="LiveId" clId="{BF26DD22-B540-4830-BD60-D425B6730396}" dt="2024-06-06T04:30:01.782" v="8439" actId="114"/>
        <pc:sldMkLst>
          <pc:docMk/>
          <pc:sldMk cId="2982416351" sldId="2147476323"/>
        </pc:sldMkLst>
        <pc:graphicFrameChg chg="mod modGraphic">
          <ac:chgData name="Tường SKHĐT" userId="ab9568c39a88b08a" providerId="LiveId" clId="{BF26DD22-B540-4830-BD60-D425B6730396}" dt="2024-06-06T04:30:01.782" v="8439" actId="114"/>
          <ac:graphicFrameMkLst>
            <pc:docMk/>
            <pc:sldMk cId="2982416351" sldId="2147476323"/>
            <ac:graphicFrameMk id="3" creationId="{930BF1D8-A8BE-7BE7-60DC-A03109243AC0}"/>
          </ac:graphicFrameMkLst>
        </pc:graphicFrameChg>
      </pc:sldChg>
      <pc:sldChg chg="modSp add mod">
        <pc:chgData name="Tường SKHĐT" userId="ab9568c39a88b08a" providerId="LiveId" clId="{BF26DD22-B540-4830-BD60-D425B6730396}" dt="2024-06-03T08:41:06.454" v="2806" actId="1076"/>
        <pc:sldMkLst>
          <pc:docMk/>
          <pc:sldMk cId="2203017947" sldId="2147476324"/>
        </pc:sldMkLst>
        <pc:graphicFrameChg chg="mod modGraphic">
          <ac:chgData name="Tường SKHĐT" userId="ab9568c39a88b08a" providerId="LiveId" clId="{BF26DD22-B540-4830-BD60-D425B6730396}" dt="2024-06-03T08:41:06.454" v="2806" actId="1076"/>
          <ac:graphicFrameMkLst>
            <pc:docMk/>
            <pc:sldMk cId="2203017947" sldId="2147476324"/>
            <ac:graphicFrameMk id="3" creationId="{1243D2EC-FD70-31EF-486E-0289B57D5A19}"/>
          </ac:graphicFrameMkLst>
        </pc:graphicFrameChg>
      </pc:sldChg>
      <pc:sldChg chg="modSp add del mod">
        <pc:chgData name="Tường SKHĐT" userId="ab9568c39a88b08a" providerId="LiveId" clId="{BF26DD22-B540-4830-BD60-D425B6730396}" dt="2024-06-04T09:04:02.767" v="5084" actId="2696"/>
        <pc:sldMkLst>
          <pc:docMk/>
          <pc:sldMk cId="738584551" sldId="2147476325"/>
        </pc:sldMkLst>
        <pc:spChg chg="mod">
          <ac:chgData name="Tường SKHĐT" userId="ab9568c39a88b08a" providerId="LiveId" clId="{BF26DD22-B540-4830-BD60-D425B6730396}" dt="2024-06-03T09:27:21.965" v="3369" actId="14100"/>
          <ac:spMkLst>
            <pc:docMk/>
            <pc:sldMk cId="738584551" sldId="2147476325"/>
            <ac:spMk id="2" creationId="{80607D77-8D89-B2B8-17A1-5EC409702721}"/>
          </ac:spMkLst>
        </pc:spChg>
        <pc:spChg chg="mod">
          <ac:chgData name="Tường SKHĐT" userId="ab9568c39a88b08a" providerId="LiveId" clId="{BF26DD22-B540-4830-BD60-D425B6730396}" dt="2024-06-03T09:26:17.693" v="3329" actId="20577"/>
          <ac:spMkLst>
            <pc:docMk/>
            <pc:sldMk cId="738584551" sldId="2147476325"/>
            <ac:spMk id="3" creationId="{A0D5D58A-756E-802D-A09E-1BEA6D184E77}"/>
          </ac:spMkLst>
        </pc:spChg>
        <pc:spChg chg="mod">
          <ac:chgData name="Tường SKHĐT" userId="ab9568c39a88b08a" providerId="LiveId" clId="{BF26DD22-B540-4830-BD60-D425B6730396}" dt="2024-06-03T09:26:57.181" v="3358" actId="14100"/>
          <ac:spMkLst>
            <pc:docMk/>
            <pc:sldMk cId="738584551" sldId="2147476325"/>
            <ac:spMk id="16" creationId="{CD1FFBD1-4EFA-ED54-8F81-E3C9559069D4}"/>
          </ac:spMkLst>
        </pc:spChg>
        <pc:spChg chg="mod">
          <ac:chgData name="Tường SKHĐT" userId="ab9568c39a88b08a" providerId="LiveId" clId="{BF26DD22-B540-4830-BD60-D425B6730396}" dt="2024-06-03T09:26:32.447" v="3338" actId="20577"/>
          <ac:spMkLst>
            <pc:docMk/>
            <pc:sldMk cId="738584551" sldId="2147476325"/>
            <ac:spMk id="17" creationId="{227F0722-3FD1-20AC-1889-4BEC4E408B20}"/>
          </ac:spMkLst>
        </pc:spChg>
        <pc:spChg chg="mod">
          <ac:chgData name="Tường SKHĐT" userId="ab9568c39a88b08a" providerId="LiveId" clId="{BF26DD22-B540-4830-BD60-D425B6730396}" dt="2024-06-03T09:27:08.093" v="3367" actId="20577"/>
          <ac:spMkLst>
            <pc:docMk/>
            <pc:sldMk cId="738584551" sldId="2147476325"/>
            <ac:spMk id="20" creationId="{3E0C8D21-0D0F-9FC1-9373-B4FE0AFFD371}"/>
          </ac:spMkLst>
        </pc:spChg>
        <pc:cxnChg chg="mod">
          <ac:chgData name="Tường SKHĐT" userId="ab9568c39a88b08a" providerId="LiveId" clId="{BF26DD22-B540-4830-BD60-D425B6730396}" dt="2024-06-03T09:27:25.607" v="3370" actId="14100"/>
          <ac:cxnSpMkLst>
            <pc:docMk/>
            <pc:sldMk cId="738584551" sldId="2147476325"/>
            <ac:cxnSpMk id="22" creationId="{76FB1604-8EE6-1B4A-8BEC-955916948809}"/>
          </ac:cxnSpMkLst>
        </pc:cxnChg>
        <pc:cxnChg chg="mod">
          <ac:chgData name="Tường SKHĐT" userId="ab9568c39a88b08a" providerId="LiveId" clId="{BF26DD22-B540-4830-BD60-D425B6730396}" dt="2024-06-03T09:27:27.629" v="3371" actId="14100"/>
          <ac:cxnSpMkLst>
            <pc:docMk/>
            <pc:sldMk cId="738584551" sldId="2147476325"/>
            <ac:cxnSpMk id="24" creationId="{4E2C09AD-1B29-015F-4185-E01171AA1855}"/>
          </ac:cxnSpMkLst>
        </pc:cxnChg>
        <pc:cxnChg chg="mod">
          <ac:chgData name="Tường SKHĐT" userId="ab9568c39a88b08a" providerId="LiveId" clId="{BF26DD22-B540-4830-BD60-D425B6730396}" dt="2024-06-03T09:27:34.258" v="3373" actId="14100"/>
          <ac:cxnSpMkLst>
            <pc:docMk/>
            <pc:sldMk cId="738584551" sldId="2147476325"/>
            <ac:cxnSpMk id="26" creationId="{169C6F43-6D5B-95B4-AB42-3B41CFB5B6B7}"/>
          </ac:cxnSpMkLst>
        </pc:cxnChg>
      </pc:sldChg>
      <pc:sldChg chg="modSp add del mod">
        <pc:chgData name="Tường SKHĐT" userId="ab9568c39a88b08a" providerId="LiveId" clId="{BF26DD22-B540-4830-BD60-D425B6730396}" dt="2024-06-04T09:11:11.229" v="5368" actId="2696"/>
        <pc:sldMkLst>
          <pc:docMk/>
          <pc:sldMk cId="1442600355" sldId="2147476326"/>
        </pc:sldMkLst>
        <pc:graphicFrameChg chg="mod modGraphic">
          <ac:chgData name="Tường SKHĐT" userId="ab9568c39a88b08a" providerId="LiveId" clId="{BF26DD22-B540-4830-BD60-D425B6730396}" dt="2024-06-04T07:46:52.276" v="4847" actId="255"/>
          <ac:graphicFrameMkLst>
            <pc:docMk/>
            <pc:sldMk cId="1442600355" sldId="2147476326"/>
            <ac:graphicFrameMk id="2" creationId="{AB9A9455-8F8B-226A-49D9-3F88DD4C43DD}"/>
          </ac:graphicFrameMkLst>
        </pc:graphicFrameChg>
      </pc:sldChg>
      <pc:sldChg chg="add">
        <pc:chgData name="Tường SKHĐT" userId="ab9568c39a88b08a" providerId="LiveId" clId="{BF26DD22-B540-4830-BD60-D425B6730396}" dt="2024-06-05T00:33:46.240" v="6252"/>
        <pc:sldMkLst>
          <pc:docMk/>
          <pc:sldMk cId="3852474045" sldId="2147476326"/>
        </pc:sldMkLst>
      </pc:sldChg>
      <pc:sldChg chg="modSp add mod">
        <pc:chgData name="Tường SKHĐT" userId="ab9568c39a88b08a" providerId="LiveId" clId="{BF26DD22-B540-4830-BD60-D425B6730396}" dt="2024-06-03T10:04:41.191" v="3840" actId="27918"/>
        <pc:sldMkLst>
          <pc:docMk/>
          <pc:sldMk cId="3424196534" sldId="2147476327"/>
        </pc:sldMkLst>
        <pc:graphicFrameChg chg="mod modGraphic">
          <ac:chgData name="Tường SKHĐT" userId="ab9568c39a88b08a" providerId="LiveId" clId="{BF26DD22-B540-4830-BD60-D425B6730396}" dt="2024-06-03T10:03:29.478" v="3825" actId="20577"/>
          <ac:graphicFrameMkLst>
            <pc:docMk/>
            <pc:sldMk cId="3424196534" sldId="2147476327"/>
            <ac:graphicFrameMk id="4" creationId="{9A682E59-E179-2A58-D3F5-0E52C56EEFF2}"/>
          </ac:graphicFrameMkLst>
        </pc:graphicFrameChg>
      </pc:sldChg>
      <pc:sldChg chg="add del">
        <pc:chgData name="Tường SKHĐT" userId="ab9568c39a88b08a" providerId="LiveId" clId="{BF26DD22-B540-4830-BD60-D425B6730396}" dt="2024-06-03T09:02:41.865" v="3261" actId="2696"/>
        <pc:sldMkLst>
          <pc:docMk/>
          <pc:sldMk cId="1912754160" sldId="2147476328"/>
        </pc:sldMkLst>
      </pc:sldChg>
      <pc:sldChg chg="add del">
        <pc:chgData name="Tường SKHĐT" userId="ab9568c39a88b08a" providerId="LiveId" clId="{BF26DD22-B540-4830-BD60-D425B6730396}" dt="2024-06-03T08:50:00.824" v="3198" actId="2696"/>
        <pc:sldMkLst>
          <pc:docMk/>
          <pc:sldMk cId="2275937249" sldId="2147476328"/>
        </pc:sldMkLst>
      </pc:sldChg>
      <pc:sldChg chg="delSp modSp add mod">
        <pc:chgData name="Tường SKHĐT" userId="ab9568c39a88b08a" providerId="LiveId" clId="{BF26DD22-B540-4830-BD60-D425B6730396}" dt="2024-06-05T00:19:12.879" v="5962" actId="20577"/>
        <pc:sldMkLst>
          <pc:docMk/>
          <pc:sldMk cId="3378022959" sldId="2147476329"/>
        </pc:sldMkLst>
        <pc:spChg chg="mod">
          <ac:chgData name="Tường SKHĐT" userId="ab9568c39a88b08a" providerId="LiveId" clId="{BF26DD22-B540-4830-BD60-D425B6730396}" dt="2024-06-04T09:44:31.765" v="5676" actId="14100"/>
          <ac:spMkLst>
            <pc:docMk/>
            <pc:sldMk cId="3378022959" sldId="2147476329"/>
            <ac:spMk id="6" creationId="{AD8FCB44-5401-4810-551D-B0072A6956BA}"/>
          </ac:spMkLst>
        </pc:spChg>
        <pc:graphicFrameChg chg="mod modGraphic">
          <ac:chgData name="Tường SKHĐT" userId="ab9568c39a88b08a" providerId="LiveId" clId="{BF26DD22-B540-4830-BD60-D425B6730396}" dt="2024-06-05T00:19:12.879" v="5962" actId="20577"/>
          <ac:graphicFrameMkLst>
            <pc:docMk/>
            <pc:sldMk cId="3378022959" sldId="2147476329"/>
            <ac:graphicFrameMk id="2" creationId="{E9717002-8950-D014-900D-3B8233D4C79C}"/>
          </ac:graphicFrameMkLst>
        </pc:graphicFrameChg>
        <pc:graphicFrameChg chg="del modGraphic">
          <ac:chgData name="Tường SKHĐT" userId="ab9568c39a88b08a" providerId="LiveId" clId="{BF26DD22-B540-4830-BD60-D425B6730396}" dt="2024-06-04T09:41:26.936" v="5596" actId="21"/>
          <ac:graphicFrameMkLst>
            <pc:docMk/>
            <pc:sldMk cId="3378022959" sldId="2147476329"/>
            <ac:graphicFrameMk id="3" creationId="{3B3EB3EE-6704-1253-1F23-CE3665AC50A1}"/>
          </ac:graphicFrameMkLst>
        </pc:graphicFrameChg>
      </pc:sldChg>
      <pc:sldChg chg="delSp modSp add mod">
        <pc:chgData name="Tường SKHĐT" userId="ab9568c39a88b08a" providerId="LiveId" clId="{BF26DD22-B540-4830-BD60-D425B6730396}" dt="2024-06-05T00:30:36.972" v="6058" actId="2084"/>
        <pc:sldMkLst>
          <pc:docMk/>
          <pc:sldMk cId="423907985" sldId="2147476330"/>
        </pc:sldMkLst>
        <pc:graphicFrameChg chg="del">
          <ac:chgData name="Tường SKHĐT" userId="ab9568c39a88b08a" providerId="LiveId" clId="{BF26DD22-B540-4830-BD60-D425B6730396}" dt="2024-06-05T00:29:23.717" v="6041" actId="21"/>
          <ac:graphicFrameMkLst>
            <pc:docMk/>
            <pc:sldMk cId="423907985" sldId="2147476330"/>
            <ac:graphicFrameMk id="3" creationId="{2B5B5C0D-9D10-3FFC-A717-0D2391342329}"/>
          </ac:graphicFrameMkLst>
        </pc:graphicFrameChg>
        <pc:graphicFrameChg chg="del mod">
          <ac:chgData name="Tường SKHĐT" userId="ab9568c39a88b08a" providerId="LiveId" clId="{BF26DD22-B540-4830-BD60-D425B6730396}" dt="2024-06-05T00:29:25.169" v="6042" actId="21"/>
          <ac:graphicFrameMkLst>
            <pc:docMk/>
            <pc:sldMk cId="423907985" sldId="2147476330"/>
            <ac:graphicFrameMk id="4" creationId="{A08A075D-3B96-E23C-61F9-FE576ECC5998}"/>
          </ac:graphicFrameMkLst>
        </pc:graphicFrameChg>
        <pc:graphicFrameChg chg="mod modGraphic">
          <ac:chgData name="Tường SKHĐT" userId="ab9568c39a88b08a" providerId="LiveId" clId="{BF26DD22-B540-4830-BD60-D425B6730396}" dt="2024-06-05T00:30:36.972" v="6058" actId="2084"/>
          <ac:graphicFrameMkLst>
            <pc:docMk/>
            <pc:sldMk cId="423907985" sldId="2147476330"/>
            <ac:graphicFrameMk id="5" creationId="{FCD81441-6287-7131-06BD-FC7F3E7BEDCF}"/>
          </ac:graphicFrameMkLst>
        </pc:graphicFrameChg>
        <pc:graphicFrameChg chg="mod modGraphic">
          <ac:chgData name="Tường SKHĐT" userId="ab9568c39a88b08a" providerId="LiveId" clId="{BF26DD22-B540-4830-BD60-D425B6730396}" dt="2024-06-05T00:30:15.991" v="6055" actId="403"/>
          <ac:graphicFrameMkLst>
            <pc:docMk/>
            <pc:sldMk cId="423907985" sldId="2147476330"/>
            <ac:graphicFrameMk id="6" creationId="{EC08DEE4-3098-93BC-55B7-C174729470AF}"/>
          </ac:graphicFrameMkLst>
        </pc:graphicFrameChg>
      </pc:sldChg>
      <pc:sldChg chg="delSp modSp add mod">
        <pc:chgData name="Tường SKHĐT" userId="ab9568c39a88b08a" providerId="LiveId" clId="{BF26DD22-B540-4830-BD60-D425B6730396}" dt="2024-06-06T04:05:51.779" v="8378" actId="20577"/>
        <pc:sldMkLst>
          <pc:docMk/>
          <pc:sldMk cId="1248626345" sldId="2147476331"/>
        </pc:sldMkLst>
        <pc:spChg chg="mod">
          <ac:chgData name="Tường SKHĐT" userId="ab9568c39a88b08a" providerId="LiveId" clId="{BF26DD22-B540-4830-BD60-D425B6730396}" dt="2024-06-03T09:28:31.513" v="3385" actId="20577"/>
          <ac:spMkLst>
            <pc:docMk/>
            <pc:sldMk cId="1248626345" sldId="2147476331"/>
            <ac:spMk id="2" creationId="{A2518717-EF87-0090-E7D4-4415084501BD}"/>
          </ac:spMkLst>
        </pc:spChg>
        <pc:spChg chg="mod">
          <ac:chgData name="Tường SKHĐT" userId="ab9568c39a88b08a" providerId="LiveId" clId="{BF26DD22-B540-4830-BD60-D425B6730396}" dt="2024-06-03T09:28:26.891" v="3383" actId="20577"/>
          <ac:spMkLst>
            <pc:docMk/>
            <pc:sldMk cId="1248626345" sldId="2147476331"/>
            <ac:spMk id="20" creationId="{394D8737-1CA3-C18F-155A-3F82403D4E3B}"/>
          </ac:spMkLst>
        </pc:spChg>
        <pc:spChg chg="mod">
          <ac:chgData name="Tường SKHĐT" userId="ab9568c39a88b08a" providerId="LiveId" clId="{BF26DD22-B540-4830-BD60-D425B6730396}" dt="2024-06-06T03:56:26.336" v="8333" actId="20577"/>
          <ac:spMkLst>
            <pc:docMk/>
            <pc:sldMk cId="1248626345" sldId="2147476331"/>
            <ac:spMk id="27" creationId="{8D0CB480-EC39-4DC1-0353-768C8526261D}"/>
          </ac:spMkLst>
        </pc:spChg>
        <pc:spChg chg="mod">
          <ac:chgData name="Tường SKHĐT" userId="ab9568c39a88b08a" providerId="LiveId" clId="{BF26DD22-B540-4830-BD60-D425B6730396}" dt="2024-06-03T09:28:57.062" v="3403" actId="20577"/>
          <ac:spMkLst>
            <pc:docMk/>
            <pc:sldMk cId="1248626345" sldId="2147476331"/>
            <ac:spMk id="28" creationId="{0F9FC2CC-E142-6E69-C8D8-33B29DA66359}"/>
          </ac:spMkLst>
        </pc:spChg>
        <pc:spChg chg="mod">
          <ac:chgData name="Tường SKHĐT" userId="ab9568c39a88b08a" providerId="LiveId" clId="{BF26DD22-B540-4830-BD60-D425B6730396}" dt="2024-06-06T04:05:51.779" v="8378" actId="20577"/>
          <ac:spMkLst>
            <pc:docMk/>
            <pc:sldMk cId="1248626345" sldId="2147476331"/>
            <ac:spMk id="29" creationId="{8DD5A653-6B03-584A-539A-C531FCC0C782}"/>
          </ac:spMkLst>
        </pc:spChg>
        <pc:spChg chg="mod">
          <ac:chgData name="Tường SKHĐT" userId="ab9568c39a88b08a" providerId="LiveId" clId="{BF26DD22-B540-4830-BD60-D425B6730396}" dt="2024-06-03T09:29:14.102" v="3426" actId="1036"/>
          <ac:spMkLst>
            <pc:docMk/>
            <pc:sldMk cId="1248626345" sldId="2147476331"/>
            <ac:spMk id="53" creationId="{940E7436-8D16-138B-2BFE-178612083DAB}"/>
          </ac:spMkLst>
        </pc:spChg>
        <pc:grpChg chg="mod">
          <ac:chgData name="Tường SKHĐT" userId="ab9568c39a88b08a" providerId="LiveId" clId="{BF26DD22-B540-4830-BD60-D425B6730396}" dt="2024-06-03T09:29:14.102" v="3426" actId="1036"/>
          <ac:grpSpMkLst>
            <pc:docMk/>
            <pc:sldMk cId="1248626345" sldId="2147476331"/>
            <ac:grpSpMk id="11" creationId="{A056682A-FE84-E5E6-AC49-2B648878C1ED}"/>
          </ac:grpSpMkLst>
        </pc:grpChg>
        <pc:grpChg chg="mod">
          <ac:chgData name="Tường SKHĐT" userId="ab9568c39a88b08a" providerId="LiveId" clId="{BF26DD22-B540-4830-BD60-D425B6730396}" dt="2024-06-03T09:29:14.102" v="3426" actId="1036"/>
          <ac:grpSpMkLst>
            <pc:docMk/>
            <pc:sldMk cId="1248626345" sldId="2147476331"/>
            <ac:grpSpMk id="15" creationId="{6FAC93A3-CC52-7E25-D621-8AF9041E90C3}"/>
          </ac:grpSpMkLst>
        </pc:grpChg>
        <pc:grpChg chg="mod">
          <ac:chgData name="Tường SKHĐT" userId="ab9568c39a88b08a" providerId="LiveId" clId="{BF26DD22-B540-4830-BD60-D425B6730396}" dt="2024-06-03T09:29:14.102" v="3426" actId="1036"/>
          <ac:grpSpMkLst>
            <pc:docMk/>
            <pc:sldMk cId="1248626345" sldId="2147476331"/>
            <ac:grpSpMk id="16" creationId="{2A2B04AE-86A0-AF97-8E7B-7F49808F4821}"/>
          </ac:grpSpMkLst>
        </pc:grpChg>
        <pc:grpChg chg="mod">
          <ac:chgData name="Tường SKHĐT" userId="ab9568c39a88b08a" providerId="LiveId" clId="{BF26DD22-B540-4830-BD60-D425B6730396}" dt="2024-06-03T09:29:14.102" v="3426" actId="1036"/>
          <ac:grpSpMkLst>
            <pc:docMk/>
            <pc:sldMk cId="1248626345" sldId="2147476331"/>
            <ac:grpSpMk id="40" creationId="{B728041A-EE30-07B5-495B-2067B5FDBF53}"/>
          </ac:grpSpMkLst>
        </pc:grpChg>
        <pc:grpChg chg="mod">
          <ac:chgData name="Tường SKHĐT" userId="ab9568c39a88b08a" providerId="LiveId" clId="{BF26DD22-B540-4830-BD60-D425B6730396}" dt="2024-06-03T09:29:14.102" v="3426" actId="1036"/>
          <ac:grpSpMkLst>
            <pc:docMk/>
            <pc:sldMk cId="1248626345" sldId="2147476331"/>
            <ac:grpSpMk id="45" creationId="{06271152-2A41-D1BC-EC51-7E4D229A886C}"/>
          </ac:grpSpMkLst>
        </pc:grpChg>
        <pc:graphicFrameChg chg="del">
          <ac:chgData name="Tường SKHĐT" userId="ab9568c39a88b08a" providerId="LiveId" clId="{BF26DD22-B540-4830-BD60-D425B6730396}" dt="2024-06-03T09:29:08.365" v="3412" actId="21"/>
          <ac:graphicFrameMkLst>
            <pc:docMk/>
            <pc:sldMk cId="1248626345" sldId="2147476331"/>
            <ac:graphicFrameMk id="3" creationId="{171034FF-7275-EC11-9453-C0D71EC6AE4B}"/>
          </ac:graphicFrameMkLst>
        </pc:graphicFrameChg>
      </pc:sldChg>
      <pc:sldChg chg="modSp add mod">
        <pc:chgData name="Tường SKHĐT" userId="ab9568c39a88b08a" providerId="LiveId" clId="{BF26DD22-B540-4830-BD60-D425B6730396}" dt="2024-06-05T00:18:50.821" v="5958" actId="20577"/>
        <pc:sldMkLst>
          <pc:docMk/>
          <pc:sldMk cId="2329089564" sldId="2147476332"/>
        </pc:sldMkLst>
        <pc:graphicFrameChg chg="mod modGraphic">
          <ac:chgData name="Tường SKHĐT" userId="ab9568c39a88b08a" providerId="LiveId" clId="{BF26DD22-B540-4830-BD60-D425B6730396}" dt="2024-06-05T00:18:50.821" v="5958" actId="20577"/>
          <ac:graphicFrameMkLst>
            <pc:docMk/>
            <pc:sldMk cId="2329089564" sldId="2147476332"/>
            <ac:graphicFrameMk id="2" creationId="{A634646B-C32B-96FD-66DA-0258262F48F5}"/>
          </ac:graphicFrameMkLst>
        </pc:graphicFrameChg>
      </pc:sldChg>
      <pc:sldChg chg="modSp add mod">
        <pc:chgData name="Tường SKHĐT" userId="ab9568c39a88b08a" providerId="LiveId" clId="{BF26DD22-B540-4830-BD60-D425B6730396}" dt="2024-06-05T04:19:22.502" v="7107" actId="20577"/>
        <pc:sldMkLst>
          <pc:docMk/>
          <pc:sldMk cId="1453076751" sldId="2147476333"/>
        </pc:sldMkLst>
        <pc:graphicFrameChg chg="mod modGraphic">
          <ac:chgData name="Tường SKHĐT" userId="ab9568c39a88b08a" providerId="LiveId" clId="{BF26DD22-B540-4830-BD60-D425B6730396}" dt="2024-06-05T04:19:22.502" v="7107" actId="20577"/>
          <ac:graphicFrameMkLst>
            <pc:docMk/>
            <pc:sldMk cId="1453076751" sldId="2147476333"/>
            <ac:graphicFrameMk id="2" creationId="{207C86B0-DBF4-FD20-221B-BD96FD50EA79}"/>
          </ac:graphicFrameMkLst>
        </pc:graphicFrameChg>
      </pc:sldChg>
      <pc:sldChg chg="modSp add mod">
        <pc:chgData name="Tường SKHĐT" userId="ab9568c39a88b08a" providerId="LiveId" clId="{BF26DD22-B540-4830-BD60-D425B6730396}" dt="2024-06-03T09:47:08.192" v="3448"/>
        <pc:sldMkLst>
          <pc:docMk/>
          <pc:sldMk cId="2252760531" sldId="2147476334"/>
        </pc:sldMkLst>
        <pc:graphicFrameChg chg="mod modGraphic">
          <ac:chgData name="Tường SKHĐT" userId="ab9568c39a88b08a" providerId="LiveId" clId="{BF26DD22-B540-4830-BD60-D425B6730396}" dt="2024-06-03T09:47:08.192" v="3448"/>
          <ac:graphicFrameMkLst>
            <pc:docMk/>
            <pc:sldMk cId="2252760531" sldId="2147476334"/>
            <ac:graphicFrameMk id="2" creationId="{7AA30A3A-760B-5EA4-02B9-0FCA03A1628D}"/>
          </ac:graphicFrameMkLst>
        </pc:graphicFrameChg>
      </pc:sldChg>
      <pc:sldChg chg="add del">
        <pc:chgData name="Tường SKHĐT" userId="ab9568c39a88b08a" providerId="LiveId" clId="{BF26DD22-B540-4830-BD60-D425B6730396}" dt="2024-06-03T09:47:46.127" v="3450" actId="2696"/>
        <pc:sldMkLst>
          <pc:docMk/>
          <pc:sldMk cId="2181999185" sldId="2147476335"/>
        </pc:sldMkLst>
      </pc:sldChg>
      <pc:sldChg chg="modSp add mod">
        <pc:chgData name="Tường SKHĐT" userId="ab9568c39a88b08a" providerId="LiveId" clId="{BF26DD22-B540-4830-BD60-D425B6730396}" dt="2024-06-05T03:28:39.186" v="6466" actId="20577"/>
        <pc:sldMkLst>
          <pc:docMk/>
          <pc:sldMk cId="3998300180" sldId="2147476335"/>
        </pc:sldMkLst>
        <pc:graphicFrameChg chg="mod modGraphic">
          <ac:chgData name="Tường SKHĐT" userId="ab9568c39a88b08a" providerId="LiveId" clId="{BF26DD22-B540-4830-BD60-D425B6730396}" dt="2024-06-05T03:28:39.186" v="6466" actId="20577"/>
          <ac:graphicFrameMkLst>
            <pc:docMk/>
            <pc:sldMk cId="3998300180" sldId="2147476335"/>
            <ac:graphicFrameMk id="8" creationId="{B5E5335D-2EED-82AF-3A59-FAE8BB94EAE1}"/>
          </ac:graphicFrameMkLst>
        </pc:graphicFrameChg>
      </pc:sldChg>
      <pc:sldChg chg="add">
        <pc:chgData name="Tường SKHĐT" userId="ab9568c39a88b08a" providerId="LiveId" clId="{BF26DD22-B540-4830-BD60-D425B6730396}" dt="2024-06-03T09:49:04.172" v="3500"/>
        <pc:sldMkLst>
          <pc:docMk/>
          <pc:sldMk cId="150853843" sldId="2147476336"/>
        </pc:sldMkLst>
      </pc:sldChg>
      <pc:sldChg chg="modSp add mod">
        <pc:chgData name="Tường SKHĐT" userId="ab9568c39a88b08a" providerId="LiveId" clId="{BF26DD22-B540-4830-BD60-D425B6730396}" dt="2024-06-05T07:49:57.350" v="8167" actId="20577"/>
        <pc:sldMkLst>
          <pc:docMk/>
          <pc:sldMk cId="3655630329" sldId="2147476337"/>
        </pc:sldMkLst>
        <pc:spChg chg="mod">
          <ac:chgData name="Tường SKHĐT" userId="ab9568c39a88b08a" providerId="LiveId" clId="{BF26DD22-B540-4830-BD60-D425B6730396}" dt="2024-06-05T07:49:57.350" v="8167" actId="20577"/>
          <ac:spMkLst>
            <pc:docMk/>
            <pc:sldMk cId="3655630329" sldId="2147476337"/>
            <ac:spMk id="3" creationId="{B0E1E633-D255-1218-5C50-869F2AB0F13A}"/>
          </ac:spMkLst>
        </pc:spChg>
        <pc:spChg chg="mod">
          <ac:chgData name="Tường SKHĐT" userId="ab9568c39a88b08a" providerId="LiveId" clId="{BF26DD22-B540-4830-BD60-D425B6730396}" dt="2024-06-05T07:48:45.352" v="7894" actId="1076"/>
          <ac:spMkLst>
            <pc:docMk/>
            <pc:sldMk cId="3655630329" sldId="2147476337"/>
            <ac:spMk id="5" creationId="{F78A1601-9C98-9AFE-2816-FB28BDC5E5EF}"/>
          </ac:spMkLst>
        </pc:spChg>
      </pc:sldChg>
      <pc:sldChg chg="add">
        <pc:chgData name="Tường SKHĐT" userId="ab9568c39a88b08a" providerId="LiveId" clId="{BF26DD22-B540-4830-BD60-D425B6730396}" dt="2024-06-03T09:50:00.785" v="3504"/>
        <pc:sldMkLst>
          <pc:docMk/>
          <pc:sldMk cId="2115372625" sldId="2147476338"/>
        </pc:sldMkLst>
      </pc:sldChg>
      <pc:sldChg chg="modSp add">
        <pc:chgData name="Tường SKHĐT" userId="ab9568c39a88b08a" providerId="LiveId" clId="{BF26DD22-B540-4830-BD60-D425B6730396}" dt="2024-06-03T09:50:50.410" v="3574" actId="20577"/>
        <pc:sldMkLst>
          <pc:docMk/>
          <pc:sldMk cId="1520649457" sldId="2147476339"/>
        </pc:sldMkLst>
        <pc:graphicFrameChg chg="mod">
          <ac:chgData name="Tường SKHĐT" userId="ab9568c39a88b08a" providerId="LiveId" clId="{BF26DD22-B540-4830-BD60-D425B6730396}" dt="2024-06-03T09:50:50.410" v="3574" actId="20577"/>
          <ac:graphicFrameMkLst>
            <pc:docMk/>
            <pc:sldMk cId="1520649457" sldId="2147476339"/>
            <ac:graphicFrameMk id="6" creationId="{3C28C46B-D524-DA33-E029-5802ABC9CE66}"/>
          </ac:graphicFrameMkLst>
        </pc:graphicFrameChg>
      </pc:sldChg>
      <pc:sldChg chg="add">
        <pc:chgData name="Tường SKHĐT" userId="ab9568c39a88b08a" providerId="LiveId" clId="{BF26DD22-B540-4830-BD60-D425B6730396}" dt="2024-06-03T09:51:24.200" v="3576"/>
        <pc:sldMkLst>
          <pc:docMk/>
          <pc:sldMk cId="260810000" sldId="2147476340"/>
        </pc:sldMkLst>
      </pc:sldChg>
      <pc:sldChg chg="modSp add mod">
        <pc:chgData name="Tường SKHĐT" userId="ab9568c39a88b08a" providerId="LiveId" clId="{BF26DD22-B540-4830-BD60-D425B6730396}" dt="2024-06-05T04:02:18.686" v="6629" actId="20577"/>
        <pc:sldMkLst>
          <pc:docMk/>
          <pc:sldMk cId="3203912969" sldId="2147476341"/>
        </pc:sldMkLst>
        <pc:spChg chg="mod">
          <ac:chgData name="Tường SKHĐT" userId="ab9568c39a88b08a" providerId="LiveId" clId="{BF26DD22-B540-4830-BD60-D425B6730396}" dt="2024-06-05T04:02:18.686" v="6629" actId="20577"/>
          <ac:spMkLst>
            <pc:docMk/>
            <pc:sldMk cId="3203912969" sldId="2147476341"/>
            <ac:spMk id="40963" creationId="{A7AC515C-C3EC-B8A0-D33F-FD85E6854517}"/>
          </ac:spMkLst>
        </pc:spChg>
      </pc:sldChg>
      <pc:sldChg chg="add">
        <pc:chgData name="Tường SKHĐT" userId="ab9568c39a88b08a" providerId="LiveId" clId="{BF26DD22-B540-4830-BD60-D425B6730396}" dt="2024-06-03T09:51:24.200" v="3576"/>
        <pc:sldMkLst>
          <pc:docMk/>
          <pc:sldMk cId="4140525984" sldId="2147476342"/>
        </pc:sldMkLst>
      </pc:sldChg>
      <pc:sldChg chg="add">
        <pc:chgData name="Tường SKHĐT" userId="ab9568c39a88b08a" providerId="LiveId" clId="{BF26DD22-B540-4830-BD60-D425B6730396}" dt="2024-06-03T09:51:24.200" v="3576"/>
        <pc:sldMkLst>
          <pc:docMk/>
          <pc:sldMk cId="2595292562" sldId="2147476343"/>
        </pc:sldMkLst>
      </pc:sldChg>
      <pc:sldChg chg="modSp add mod">
        <pc:chgData name="Tường SKHĐT" userId="ab9568c39a88b08a" providerId="LiveId" clId="{BF26DD22-B540-4830-BD60-D425B6730396}" dt="2024-06-03T09:54:27.190" v="3584" actId="108"/>
        <pc:sldMkLst>
          <pc:docMk/>
          <pc:sldMk cId="4127341231" sldId="2147476344"/>
        </pc:sldMkLst>
        <pc:spChg chg="mod">
          <ac:chgData name="Tường SKHĐT" userId="ab9568c39a88b08a" providerId="LiveId" clId="{BF26DD22-B540-4830-BD60-D425B6730396}" dt="2024-06-03T09:54:27.190" v="3584" actId="108"/>
          <ac:spMkLst>
            <pc:docMk/>
            <pc:sldMk cId="4127341231" sldId="2147476344"/>
            <ac:spMk id="40963" creationId="{A7AC515C-C3EC-B8A0-D33F-FD85E6854517}"/>
          </ac:spMkLst>
        </pc:spChg>
      </pc:sldChg>
      <pc:sldChg chg="modSp add mod">
        <pc:chgData name="Tường SKHĐT" userId="ab9568c39a88b08a" providerId="LiveId" clId="{BF26DD22-B540-4830-BD60-D425B6730396}" dt="2024-06-05T07:45:34.244" v="7889" actId="1076"/>
        <pc:sldMkLst>
          <pc:docMk/>
          <pc:sldMk cId="2117635561" sldId="2147476345"/>
        </pc:sldMkLst>
        <pc:spChg chg="mod">
          <ac:chgData name="Tường SKHĐT" userId="ab9568c39a88b08a" providerId="LiveId" clId="{BF26DD22-B540-4830-BD60-D425B6730396}" dt="2024-06-05T07:45:34.244" v="7889" actId="1076"/>
          <ac:spMkLst>
            <pc:docMk/>
            <pc:sldMk cId="2117635561" sldId="2147476345"/>
            <ac:spMk id="40963" creationId="{A7AC515C-C3EC-B8A0-D33F-FD85E6854517}"/>
          </ac:spMkLst>
        </pc:spChg>
      </pc:sldChg>
      <pc:sldChg chg="add">
        <pc:chgData name="Tường SKHĐT" userId="ab9568c39a88b08a" providerId="LiveId" clId="{BF26DD22-B540-4830-BD60-D425B6730396}" dt="2024-06-03T09:51:24.200" v="3576"/>
        <pc:sldMkLst>
          <pc:docMk/>
          <pc:sldMk cId="1513528646" sldId="2147476346"/>
        </pc:sldMkLst>
      </pc:sldChg>
      <pc:sldChg chg="add">
        <pc:chgData name="Tường SKHĐT" userId="ab9568c39a88b08a" providerId="LiveId" clId="{BF26DD22-B540-4830-BD60-D425B6730396}" dt="2024-06-03T09:51:24.200" v="3576"/>
        <pc:sldMkLst>
          <pc:docMk/>
          <pc:sldMk cId="2772287671" sldId="2147476347"/>
        </pc:sldMkLst>
      </pc:sldChg>
      <pc:sldChg chg="add del">
        <pc:chgData name="Tường SKHĐT" userId="ab9568c39a88b08a" providerId="LiveId" clId="{BF26DD22-B540-4830-BD60-D425B6730396}" dt="2024-06-04T06:50:17.875" v="4038" actId="2696"/>
        <pc:sldMkLst>
          <pc:docMk/>
          <pc:sldMk cId="2896816314" sldId="2147476348"/>
        </pc:sldMkLst>
      </pc:sldChg>
      <pc:sldChg chg="modSp add del mod">
        <pc:chgData name="Tường SKHĐT" userId="ab9568c39a88b08a" providerId="LiveId" clId="{BF26DD22-B540-4830-BD60-D425B6730396}" dt="2024-06-05T00:33:20.201" v="6251" actId="2696"/>
        <pc:sldMkLst>
          <pc:docMk/>
          <pc:sldMk cId="2897757419" sldId="2147476348"/>
        </pc:sldMkLst>
        <pc:spChg chg="mod">
          <ac:chgData name="Tường SKHĐT" userId="ab9568c39a88b08a" providerId="LiveId" clId="{BF26DD22-B540-4830-BD60-D425B6730396}" dt="2024-06-04T07:33:36.006" v="4059" actId="20577"/>
          <ac:spMkLst>
            <pc:docMk/>
            <pc:sldMk cId="2897757419" sldId="2147476348"/>
            <ac:spMk id="2" creationId="{E3F2BF9A-C482-E244-621B-6DF71CDC208B}"/>
          </ac:spMkLst>
        </pc:spChg>
        <pc:graphicFrameChg chg="modGraphic">
          <ac:chgData name="Tường SKHĐT" userId="ab9568c39a88b08a" providerId="LiveId" clId="{BF26DD22-B540-4830-BD60-D425B6730396}" dt="2024-06-04T07:35:45.125" v="4489" actId="20577"/>
          <ac:graphicFrameMkLst>
            <pc:docMk/>
            <pc:sldMk cId="2897757419" sldId="2147476348"/>
            <ac:graphicFrameMk id="8" creationId="{B5E5335D-2EED-82AF-3A59-FAE8BB94EAE1}"/>
          </ac:graphicFrameMkLst>
        </pc:graphicFrameChg>
      </pc:sldChg>
      <pc:sldChg chg="add del">
        <pc:chgData name="Tường SKHĐT" userId="ab9568c39a88b08a" providerId="LiveId" clId="{BF26DD22-B540-4830-BD60-D425B6730396}" dt="2024-06-05T08:49:50.274" v="8181" actId="2696"/>
        <pc:sldMkLst>
          <pc:docMk/>
          <pc:sldMk cId="3033049165" sldId="2147476349"/>
        </pc:sldMkLst>
      </pc:sldChg>
      <pc:sldChg chg="delSp modSp add mod">
        <pc:chgData name="Tường SKHĐT" userId="ab9568c39a88b08a" providerId="LiveId" clId="{BF26DD22-B540-4830-BD60-D425B6730396}" dt="2024-06-05T08:54:42.047" v="8199" actId="404"/>
        <pc:sldMkLst>
          <pc:docMk/>
          <pc:sldMk cId="1070505327" sldId="2147476350"/>
        </pc:sldMkLst>
        <pc:spChg chg="mod">
          <ac:chgData name="Tường SKHĐT" userId="ab9568c39a88b08a" providerId="LiveId" clId="{BF26DD22-B540-4830-BD60-D425B6730396}" dt="2024-06-05T08:53:29.589" v="8185" actId="1076"/>
          <ac:spMkLst>
            <pc:docMk/>
            <pc:sldMk cId="1070505327" sldId="2147476350"/>
            <ac:spMk id="5" creationId="{85B0C6AB-4906-5932-12D4-5FAF7DC72C97}"/>
          </ac:spMkLst>
        </pc:spChg>
        <pc:graphicFrameChg chg="mod modGraphic">
          <ac:chgData name="Tường SKHĐT" userId="ab9568c39a88b08a" providerId="LiveId" clId="{BF26DD22-B540-4830-BD60-D425B6730396}" dt="2024-06-05T08:54:42.047" v="8199" actId="404"/>
          <ac:graphicFrameMkLst>
            <pc:docMk/>
            <pc:sldMk cId="1070505327" sldId="2147476350"/>
            <ac:graphicFrameMk id="2" creationId="{513F785A-C0A4-87EF-A254-76B8CC433305}"/>
          </ac:graphicFrameMkLst>
        </pc:graphicFrameChg>
        <pc:graphicFrameChg chg="del">
          <ac:chgData name="Tường SKHĐT" userId="ab9568c39a88b08a" providerId="LiveId" clId="{BF26DD22-B540-4830-BD60-D425B6730396}" dt="2024-06-05T08:53:17.130" v="8182" actId="21"/>
          <ac:graphicFrameMkLst>
            <pc:docMk/>
            <pc:sldMk cId="1070505327" sldId="2147476350"/>
            <ac:graphicFrameMk id="4" creationId="{97EBC3A3-F5DF-90E8-870F-0D4910AF8292}"/>
          </ac:graphicFrameMkLst>
        </pc:graphicFrameChg>
      </pc:sldChg>
      <pc:sldChg chg="delSp modSp add mod">
        <pc:chgData name="Tường SKHĐT" userId="ab9568c39a88b08a" providerId="LiveId" clId="{BF26DD22-B540-4830-BD60-D425B6730396}" dt="2024-06-04T09:12:45.422" v="5423" actId="1076"/>
        <pc:sldMkLst>
          <pc:docMk/>
          <pc:sldMk cId="4213319497" sldId="2147476351"/>
        </pc:sldMkLst>
        <pc:spChg chg="mod">
          <ac:chgData name="Tường SKHĐT" userId="ab9568c39a88b08a" providerId="LiveId" clId="{BF26DD22-B540-4830-BD60-D425B6730396}" dt="2024-06-04T09:12:45.422" v="5423" actId="1076"/>
          <ac:spMkLst>
            <pc:docMk/>
            <pc:sldMk cId="4213319497" sldId="2147476351"/>
            <ac:spMk id="27" creationId="{01DC26C3-E6F4-C27A-8624-3A65D81B6008}"/>
          </ac:spMkLst>
        </pc:spChg>
        <pc:graphicFrameChg chg="del">
          <ac:chgData name="Tường SKHĐT" userId="ab9568c39a88b08a" providerId="LiveId" clId="{BF26DD22-B540-4830-BD60-D425B6730396}" dt="2024-06-04T07:54:34.913" v="4851" actId="21"/>
          <ac:graphicFrameMkLst>
            <pc:docMk/>
            <pc:sldMk cId="4213319497" sldId="2147476351"/>
            <ac:graphicFrameMk id="2" creationId="{AB9A9455-8F8B-226A-49D9-3F88DD4C43DD}"/>
          </ac:graphicFrameMkLst>
        </pc:graphicFrameChg>
        <pc:graphicFrameChg chg="mod">
          <ac:chgData name="Tường SKHĐT" userId="ab9568c39a88b08a" providerId="LiveId" clId="{BF26DD22-B540-4830-BD60-D425B6730396}" dt="2024-06-04T09:12:37.538" v="5417" actId="1076"/>
          <ac:graphicFrameMkLst>
            <pc:docMk/>
            <pc:sldMk cId="4213319497" sldId="2147476351"/>
            <ac:graphicFrameMk id="3" creationId="{666AD7DA-80CE-7A42-976C-2FA0789BF7F5}"/>
          </ac:graphicFrameMkLst>
        </pc:graphicFrameChg>
        <pc:graphicFrameChg chg="mod modGraphic">
          <ac:chgData name="Tường SKHĐT" userId="ab9568c39a88b08a" providerId="LiveId" clId="{BF26DD22-B540-4830-BD60-D425B6730396}" dt="2024-06-04T08:00:24.578" v="4902" actId="20577"/>
          <ac:graphicFrameMkLst>
            <pc:docMk/>
            <pc:sldMk cId="4213319497" sldId="2147476351"/>
            <ac:graphicFrameMk id="4" creationId="{4FC3265D-088C-983B-8869-EB812AE3B0E7}"/>
          </ac:graphicFrameMkLst>
        </pc:graphicFrameChg>
      </pc:sldChg>
      <pc:sldChg chg="addSp modSp add del mod">
        <pc:chgData name="Tường SKHĐT" userId="ab9568c39a88b08a" providerId="LiveId" clId="{BF26DD22-B540-4830-BD60-D425B6730396}" dt="2024-06-04T09:05:02.096" v="5144" actId="2696"/>
        <pc:sldMkLst>
          <pc:docMk/>
          <pc:sldMk cId="2427022805" sldId="2147476352"/>
        </pc:sldMkLst>
        <pc:spChg chg="mod">
          <ac:chgData name="Tường SKHĐT" userId="ab9568c39a88b08a" providerId="LiveId" clId="{BF26DD22-B540-4830-BD60-D425B6730396}" dt="2024-06-04T09:01:12.793" v="4914" actId="20577"/>
          <ac:spMkLst>
            <pc:docMk/>
            <pc:sldMk cId="2427022805" sldId="2147476352"/>
            <ac:spMk id="3" creationId="{A0D5D58A-756E-802D-A09E-1BEA6D184E77}"/>
          </ac:spMkLst>
        </pc:spChg>
        <pc:spChg chg="mod">
          <ac:chgData name="Tường SKHĐT" userId="ab9568c39a88b08a" providerId="LiveId" clId="{BF26DD22-B540-4830-BD60-D425B6730396}" dt="2024-06-04T09:03:20.413" v="5030" actId="20577"/>
          <ac:spMkLst>
            <pc:docMk/>
            <pc:sldMk cId="2427022805" sldId="2147476352"/>
            <ac:spMk id="6" creationId="{81B6DC98-C123-5771-E46D-17ED3EE03739}"/>
          </ac:spMkLst>
        </pc:spChg>
        <pc:spChg chg="mod">
          <ac:chgData name="Tường SKHĐT" userId="ab9568c39a88b08a" providerId="LiveId" clId="{BF26DD22-B540-4830-BD60-D425B6730396}" dt="2024-06-04T09:02:45.139" v="4990" actId="20577"/>
          <ac:spMkLst>
            <pc:docMk/>
            <pc:sldMk cId="2427022805" sldId="2147476352"/>
            <ac:spMk id="7" creationId="{1D5BEF29-302C-58EC-1775-63A1A262249D}"/>
          </ac:spMkLst>
        </pc:spChg>
        <pc:spChg chg="add mod">
          <ac:chgData name="Tường SKHĐT" userId="ab9568c39a88b08a" providerId="LiveId" clId="{BF26DD22-B540-4830-BD60-D425B6730396}" dt="2024-06-04T09:04:07.934" v="5086" actId="20577"/>
          <ac:spMkLst>
            <pc:docMk/>
            <pc:sldMk cId="2427022805" sldId="2147476352"/>
            <ac:spMk id="8" creationId="{6800391E-BFFC-CE21-A107-F01C2104BB29}"/>
          </ac:spMkLst>
        </pc:spChg>
        <pc:spChg chg="mod">
          <ac:chgData name="Tường SKHĐT" userId="ab9568c39a88b08a" providerId="LiveId" clId="{BF26DD22-B540-4830-BD60-D425B6730396}" dt="2024-06-04T09:01:38.623" v="4926" actId="20577"/>
          <ac:spMkLst>
            <pc:docMk/>
            <pc:sldMk cId="2427022805" sldId="2147476352"/>
            <ac:spMk id="16" creationId="{CD1FFBD1-4EFA-ED54-8F81-E3C9559069D4}"/>
          </ac:spMkLst>
        </pc:spChg>
        <pc:spChg chg="mod">
          <ac:chgData name="Tường SKHĐT" userId="ab9568c39a88b08a" providerId="LiveId" clId="{BF26DD22-B540-4830-BD60-D425B6730396}" dt="2024-06-04T09:01:19.852" v="4923" actId="20577"/>
          <ac:spMkLst>
            <pc:docMk/>
            <pc:sldMk cId="2427022805" sldId="2147476352"/>
            <ac:spMk id="17" creationId="{227F0722-3FD1-20AC-1889-4BEC4E408B20}"/>
          </ac:spMkLst>
        </pc:spChg>
        <pc:spChg chg="mod">
          <ac:chgData name="Tường SKHĐT" userId="ab9568c39a88b08a" providerId="LiveId" clId="{BF26DD22-B540-4830-BD60-D425B6730396}" dt="2024-06-04T09:02:09.437" v="4955" actId="20577"/>
          <ac:spMkLst>
            <pc:docMk/>
            <pc:sldMk cId="2427022805" sldId="2147476352"/>
            <ac:spMk id="18" creationId="{34F63EF8-BB71-3877-EDA9-5BA9EE3FB077}"/>
          </ac:spMkLst>
        </pc:spChg>
        <pc:spChg chg="mod">
          <ac:chgData name="Tường SKHĐT" userId="ab9568c39a88b08a" providerId="LiveId" clId="{BF26DD22-B540-4830-BD60-D425B6730396}" dt="2024-06-04T09:02:28.409" v="4984" actId="20577"/>
          <ac:spMkLst>
            <pc:docMk/>
            <pc:sldMk cId="2427022805" sldId="2147476352"/>
            <ac:spMk id="19" creationId="{7E1B28B2-E2F7-8C5A-E350-C981F667F0AE}"/>
          </ac:spMkLst>
        </pc:spChg>
        <pc:spChg chg="mod">
          <ac:chgData name="Tường SKHĐT" userId="ab9568c39a88b08a" providerId="LiveId" clId="{BF26DD22-B540-4830-BD60-D425B6730396}" dt="2024-06-04T09:01:42.154" v="4927" actId="20577"/>
          <ac:spMkLst>
            <pc:docMk/>
            <pc:sldMk cId="2427022805" sldId="2147476352"/>
            <ac:spMk id="20" creationId="{3E0C8D21-0D0F-9FC1-9373-B4FE0AFFD371}"/>
          </ac:spMkLst>
        </pc:spChg>
        <pc:spChg chg="mod">
          <ac:chgData name="Tường SKHĐT" userId="ab9568c39a88b08a" providerId="LiveId" clId="{BF26DD22-B540-4830-BD60-D425B6730396}" dt="2024-06-04T09:02:34.460" v="4985" actId="1076"/>
          <ac:spMkLst>
            <pc:docMk/>
            <pc:sldMk cId="2427022805" sldId="2147476352"/>
            <ac:spMk id="27" creationId="{01DC26C3-E6F4-C27A-8624-3A65D81B6008}"/>
          </ac:spMkLst>
        </pc:spChg>
        <pc:spChg chg="mod">
          <ac:chgData name="Tường SKHĐT" userId="ab9568c39a88b08a" providerId="LiveId" clId="{BF26DD22-B540-4830-BD60-D425B6730396}" dt="2024-06-04T09:02:04.343" v="4949" actId="20577"/>
          <ac:spMkLst>
            <pc:docMk/>
            <pc:sldMk cId="2427022805" sldId="2147476352"/>
            <ac:spMk id="720" creationId="{00000000-0000-0000-0000-000000000000}"/>
          </ac:spMkLst>
        </pc:spChg>
        <pc:spChg chg="mod">
          <ac:chgData name="Tường SKHĐT" userId="ab9568c39a88b08a" providerId="LiveId" clId="{BF26DD22-B540-4830-BD60-D425B6730396}" dt="2024-06-04T09:02:23.071" v="4975" actId="20577"/>
          <ac:spMkLst>
            <pc:docMk/>
            <pc:sldMk cId="2427022805" sldId="2147476352"/>
            <ac:spMk id="726" creationId="{00000000-0000-0000-0000-000000000000}"/>
          </ac:spMkLst>
        </pc:spChg>
      </pc:sldChg>
      <pc:sldChg chg="addSp delSp modSp add mod">
        <pc:chgData name="Tường SKHĐT" userId="ab9568c39a88b08a" providerId="LiveId" clId="{BF26DD22-B540-4830-BD60-D425B6730396}" dt="2024-06-05T00:54:54.510" v="6345" actId="14100"/>
        <pc:sldMkLst>
          <pc:docMk/>
          <pc:sldMk cId="3612593938" sldId="2147476353"/>
        </pc:sldMkLst>
        <pc:spChg chg="mod">
          <ac:chgData name="Tường SKHĐT" userId="ab9568c39a88b08a" providerId="LiveId" clId="{BF26DD22-B540-4830-BD60-D425B6730396}" dt="2024-06-05T00:48:53.593" v="6265" actId="20577"/>
          <ac:spMkLst>
            <pc:docMk/>
            <pc:sldMk cId="3612593938" sldId="2147476353"/>
            <ac:spMk id="3" creationId="{A0D5D58A-756E-802D-A09E-1BEA6D184E77}"/>
          </ac:spMkLst>
        </pc:spChg>
        <pc:spChg chg="mod">
          <ac:chgData name="Tường SKHĐT" userId="ab9568c39a88b08a" providerId="LiveId" clId="{BF26DD22-B540-4830-BD60-D425B6730396}" dt="2024-06-05T00:50:17.968" v="6336" actId="20577"/>
          <ac:spMkLst>
            <pc:docMk/>
            <pc:sldMk cId="3612593938" sldId="2147476353"/>
            <ac:spMk id="6" creationId="{81B6DC98-C123-5771-E46D-17ED3EE03739}"/>
          </ac:spMkLst>
        </pc:spChg>
        <pc:spChg chg="mod">
          <ac:chgData name="Tường SKHĐT" userId="ab9568c39a88b08a" providerId="LiveId" clId="{BF26DD22-B540-4830-BD60-D425B6730396}" dt="2024-06-04T09:05:55.821" v="5168" actId="255"/>
          <ac:spMkLst>
            <pc:docMk/>
            <pc:sldMk cId="3612593938" sldId="2147476353"/>
            <ac:spMk id="7" creationId="{1D5BEF29-302C-58EC-1775-63A1A262249D}"/>
          </ac:spMkLst>
        </pc:spChg>
        <pc:spChg chg="del mod">
          <ac:chgData name="Tường SKHĐT" userId="ab9568c39a88b08a" providerId="LiveId" clId="{BF26DD22-B540-4830-BD60-D425B6730396}" dt="2024-06-04T09:04:41.992" v="5141" actId="21"/>
          <ac:spMkLst>
            <pc:docMk/>
            <pc:sldMk cId="3612593938" sldId="2147476353"/>
            <ac:spMk id="8" creationId="{6800391E-BFFC-CE21-A107-F01C2104BB29}"/>
          </ac:spMkLst>
        </pc:spChg>
        <pc:spChg chg="mod">
          <ac:chgData name="Tường SKHĐT" userId="ab9568c39a88b08a" providerId="LiveId" clId="{BF26DD22-B540-4830-BD60-D425B6730396}" dt="2024-06-05T00:49:33.589" v="6304" actId="20577"/>
          <ac:spMkLst>
            <pc:docMk/>
            <pc:sldMk cId="3612593938" sldId="2147476353"/>
            <ac:spMk id="16" creationId="{CD1FFBD1-4EFA-ED54-8F81-E3C9559069D4}"/>
          </ac:spMkLst>
        </pc:spChg>
        <pc:spChg chg="mod">
          <ac:chgData name="Tường SKHĐT" userId="ab9568c39a88b08a" providerId="LiveId" clId="{BF26DD22-B540-4830-BD60-D425B6730396}" dt="2024-06-05T00:48:58.212" v="6271" actId="20577"/>
          <ac:spMkLst>
            <pc:docMk/>
            <pc:sldMk cId="3612593938" sldId="2147476353"/>
            <ac:spMk id="17" creationId="{227F0722-3FD1-20AC-1889-4BEC4E408B20}"/>
          </ac:spMkLst>
        </pc:spChg>
        <pc:spChg chg="mod">
          <ac:chgData name="Tường SKHĐT" userId="ab9568c39a88b08a" providerId="LiveId" clId="{BF26DD22-B540-4830-BD60-D425B6730396}" dt="2024-06-05T00:49:19.095" v="6292" actId="20577"/>
          <ac:spMkLst>
            <pc:docMk/>
            <pc:sldMk cId="3612593938" sldId="2147476353"/>
            <ac:spMk id="18" creationId="{34F63EF8-BB71-3877-EDA9-5BA9EE3FB077}"/>
          </ac:spMkLst>
        </pc:spChg>
        <pc:spChg chg="mod">
          <ac:chgData name="Tường SKHĐT" userId="ab9568c39a88b08a" providerId="LiveId" clId="{BF26DD22-B540-4830-BD60-D425B6730396}" dt="2024-06-05T00:49:54.408" v="6324" actId="20577"/>
          <ac:spMkLst>
            <pc:docMk/>
            <pc:sldMk cId="3612593938" sldId="2147476353"/>
            <ac:spMk id="19" creationId="{7E1B28B2-E2F7-8C5A-E350-C981F667F0AE}"/>
          </ac:spMkLst>
        </pc:spChg>
        <pc:spChg chg="mod">
          <ac:chgData name="Tường SKHĐT" userId="ab9568c39a88b08a" providerId="LiveId" clId="{BF26DD22-B540-4830-BD60-D425B6730396}" dt="2024-06-05T00:49:38.092" v="6310" actId="20577"/>
          <ac:spMkLst>
            <pc:docMk/>
            <pc:sldMk cId="3612593938" sldId="2147476353"/>
            <ac:spMk id="20" creationId="{3E0C8D21-0D0F-9FC1-9373-B4FE0AFFD371}"/>
          </ac:spMkLst>
        </pc:spChg>
        <pc:spChg chg="mod">
          <ac:chgData name="Tường SKHĐT" userId="ab9568c39a88b08a" providerId="LiveId" clId="{BF26DD22-B540-4830-BD60-D425B6730396}" dt="2024-06-04T09:05:48.653" v="5166" actId="1076"/>
          <ac:spMkLst>
            <pc:docMk/>
            <pc:sldMk cId="3612593938" sldId="2147476353"/>
            <ac:spMk id="27" creationId="{01DC26C3-E6F4-C27A-8624-3A65D81B6008}"/>
          </ac:spMkLst>
        </pc:spChg>
        <pc:spChg chg="mod">
          <ac:chgData name="Tường SKHĐT" userId="ab9568c39a88b08a" providerId="LiveId" clId="{BF26DD22-B540-4830-BD60-D425B6730396}" dt="2024-06-05T00:49:12.926" v="6285" actId="20577"/>
          <ac:spMkLst>
            <pc:docMk/>
            <pc:sldMk cId="3612593938" sldId="2147476353"/>
            <ac:spMk id="720" creationId="{00000000-0000-0000-0000-000000000000}"/>
          </ac:spMkLst>
        </pc:spChg>
        <pc:spChg chg="mod">
          <ac:chgData name="Tường SKHĐT" userId="ab9568c39a88b08a" providerId="LiveId" clId="{BF26DD22-B540-4830-BD60-D425B6730396}" dt="2024-06-05T00:49:50.245" v="6320" actId="20577"/>
          <ac:spMkLst>
            <pc:docMk/>
            <pc:sldMk cId="3612593938" sldId="2147476353"/>
            <ac:spMk id="726" creationId="{00000000-0000-0000-0000-000000000000}"/>
          </ac:spMkLst>
        </pc:spChg>
        <pc:graphicFrameChg chg="add mod">
          <ac:chgData name="Tường SKHĐT" userId="ab9568c39a88b08a" providerId="LiveId" clId="{BF26DD22-B540-4830-BD60-D425B6730396}" dt="2024-06-04T09:09:17.275" v="5320"/>
          <ac:graphicFrameMkLst>
            <pc:docMk/>
            <pc:sldMk cId="3612593938" sldId="2147476353"/>
            <ac:graphicFrameMk id="9" creationId="{D67DE786-D21D-8189-138A-AB16E8B24627}"/>
          </ac:graphicFrameMkLst>
        </pc:graphicFrameChg>
        <pc:cxnChg chg="mod">
          <ac:chgData name="Tường SKHĐT" userId="ab9568c39a88b08a" providerId="LiveId" clId="{BF26DD22-B540-4830-BD60-D425B6730396}" dt="2024-06-05T00:54:54.510" v="6345" actId="14100"/>
          <ac:cxnSpMkLst>
            <pc:docMk/>
            <pc:sldMk cId="3612593938" sldId="2147476353"/>
            <ac:cxnSpMk id="26" creationId="{169C6F43-6D5B-95B4-AB42-3B41CFB5B6B7}"/>
          </ac:cxnSpMkLst>
        </pc:cxnChg>
      </pc:sldChg>
      <pc:sldChg chg="modSp add mod">
        <pc:chgData name="Tường SKHĐT" userId="ab9568c39a88b08a" providerId="LiveId" clId="{BF26DD22-B540-4830-BD60-D425B6730396}" dt="2024-06-04T09:11:30.333" v="5370" actId="20577"/>
        <pc:sldMkLst>
          <pc:docMk/>
          <pc:sldMk cId="1961875421" sldId="2147476354"/>
        </pc:sldMkLst>
        <pc:spChg chg="mod">
          <ac:chgData name="Tường SKHĐT" userId="ab9568c39a88b08a" providerId="LiveId" clId="{BF26DD22-B540-4830-BD60-D425B6730396}" dt="2024-06-04T09:11:30.333" v="5370" actId="20577"/>
          <ac:spMkLst>
            <pc:docMk/>
            <pc:sldMk cId="1961875421" sldId="2147476354"/>
            <ac:spMk id="7" creationId="{1D5BEF29-302C-58EC-1775-63A1A262249D}"/>
          </ac:spMkLst>
        </pc:spChg>
        <pc:spChg chg="mod">
          <ac:chgData name="Tường SKHĐT" userId="ab9568c39a88b08a" providerId="LiveId" clId="{BF26DD22-B540-4830-BD60-D425B6730396}" dt="2024-06-04T09:05:31.084" v="5163" actId="1076"/>
          <ac:spMkLst>
            <pc:docMk/>
            <pc:sldMk cId="1961875421" sldId="2147476354"/>
            <ac:spMk id="27" creationId="{01DC26C3-E6F4-C27A-8624-3A65D81B6008}"/>
          </ac:spMkLst>
        </pc:spChg>
      </pc:sldChg>
      <pc:sldChg chg="delSp modSp add mod">
        <pc:chgData name="Tường SKHĐT" userId="ab9568c39a88b08a" providerId="LiveId" clId="{BF26DD22-B540-4830-BD60-D425B6730396}" dt="2024-06-05T00:54:27.774" v="6343" actId="121"/>
        <pc:sldMkLst>
          <pc:docMk/>
          <pc:sldMk cId="931393927" sldId="2147476355"/>
        </pc:sldMkLst>
        <pc:spChg chg="mod">
          <ac:chgData name="Tường SKHĐT" userId="ab9568c39a88b08a" providerId="LiveId" clId="{BF26DD22-B540-4830-BD60-D425B6730396}" dt="2024-06-04T09:12:54.136" v="5434" actId="20577"/>
          <ac:spMkLst>
            <pc:docMk/>
            <pc:sldMk cId="931393927" sldId="2147476355"/>
            <ac:spMk id="27" creationId="{01DC26C3-E6F4-C27A-8624-3A65D81B6008}"/>
          </ac:spMkLst>
        </pc:spChg>
        <pc:graphicFrameChg chg="del">
          <ac:chgData name="Tường SKHĐT" userId="ab9568c39a88b08a" providerId="LiveId" clId="{BF26DD22-B540-4830-BD60-D425B6730396}" dt="2024-06-04T09:09:43.734" v="5359" actId="21"/>
          <ac:graphicFrameMkLst>
            <pc:docMk/>
            <pc:sldMk cId="931393927" sldId="2147476355"/>
            <ac:graphicFrameMk id="2" creationId="{AB9A9455-8F8B-226A-49D9-3F88DD4C43DD}"/>
          </ac:graphicFrameMkLst>
        </pc:graphicFrameChg>
        <pc:graphicFrameChg chg="mod modGraphic">
          <ac:chgData name="Tường SKHĐT" userId="ab9568c39a88b08a" providerId="LiveId" clId="{BF26DD22-B540-4830-BD60-D425B6730396}" dt="2024-06-04T09:09:39.688" v="5358"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F26DD22-B540-4830-BD60-D425B6730396}" dt="2024-06-05T00:54:27.774" v="6343" actId="121"/>
          <ac:graphicFrameMkLst>
            <pc:docMk/>
            <pc:sldMk cId="931393927" sldId="2147476355"/>
            <ac:graphicFrameMk id="4" creationId="{0B0A17C3-44F8-3E65-8456-93D7E1729444}"/>
          </ac:graphicFrameMkLst>
        </pc:graphicFrameChg>
      </pc:sldChg>
      <pc:sldChg chg="addSp delSp modSp add mod">
        <pc:chgData name="Tường SKHĐT" userId="ab9568c39a88b08a" providerId="LiveId" clId="{BF26DD22-B540-4830-BD60-D425B6730396}" dt="2024-06-05T04:04:57.439" v="6669" actId="20577"/>
        <pc:sldMkLst>
          <pc:docMk/>
          <pc:sldMk cId="403574154" sldId="2147476356"/>
        </pc:sldMkLst>
        <pc:spChg chg="mod">
          <ac:chgData name="Tường SKHĐT" userId="ab9568c39a88b08a" providerId="LiveId" clId="{BF26DD22-B540-4830-BD60-D425B6730396}" dt="2024-06-04T09:15:37.676" v="5509" actId="20577"/>
          <ac:spMkLst>
            <pc:docMk/>
            <pc:sldMk cId="403574154" sldId="2147476356"/>
            <ac:spMk id="7" creationId="{3D04B034-52E2-772C-5CBC-659F4E57483C}"/>
          </ac:spMkLst>
        </pc:spChg>
        <pc:graphicFrameChg chg="add mod">
          <ac:chgData name="Tường SKHĐT" userId="ab9568c39a88b08a" providerId="LiveId" clId="{BF26DD22-B540-4830-BD60-D425B6730396}" dt="2024-06-05T04:03:17.452" v="6632"/>
          <ac:graphicFrameMkLst>
            <pc:docMk/>
            <pc:sldMk cId="403574154" sldId="2147476356"/>
            <ac:graphicFrameMk id="2" creationId="{00D1405A-1787-2322-DCB8-8BA8EC9DCE74}"/>
          </ac:graphicFrameMkLst>
        </pc:graphicFrameChg>
        <pc:graphicFrameChg chg="add mod modGraphic">
          <ac:chgData name="Tường SKHĐT" userId="ab9568c39a88b08a" providerId="LiveId" clId="{BF26DD22-B540-4830-BD60-D425B6730396}" dt="2024-06-05T04:03:33.438" v="6646" actId="255"/>
          <ac:graphicFrameMkLst>
            <pc:docMk/>
            <pc:sldMk cId="403574154" sldId="2147476356"/>
            <ac:graphicFrameMk id="3" creationId="{840A024F-F941-7751-9442-019957A52639}"/>
          </ac:graphicFrameMkLst>
        </pc:graphicFrameChg>
        <pc:graphicFrameChg chg="mod modGraphic">
          <ac:chgData name="Tường SKHĐT" userId="ab9568c39a88b08a" providerId="LiveId" clId="{BF26DD22-B540-4830-BD60-D425B6730396}" dt="2024-06-05T04:04:57.439" v="6669" actId="20577"/>
          <ac:graphicFrameMkLst>
            <pc:docMk/>
            <pc:sldMk cId="403574154" sldId="2147476356"/>
            <ac:graphicFrameMk id="4" creationId="{9A682E59-E179-2A58-D3F5-0E52C56EEFF2}"/>
          </ac:graphicFrameMkLst>
        </pc:graphicFrameChg>
        <pc:graphicFrameChg chg="del">
          <ac:chgData name="Tường SKHĐT" userId="ab9568c39a88b08a" providerId="LiveId" clId="{BF26DD22-B540-4830-BD60-D425B6730396}" dt="2024-06-04T09:14:25.174" v="5436" actId="21"/>
          <ac:graphicFrameMkLst>
            <pc:docMk/>
            <pc:sldMk cId="403574154" sldId="2147476356"/>
            <ac:graphicFrameMk id="9" creationId="{ADCA8F29-1AF2-47B6-14A4-74BE24D06883}"/>
          </ac:graphicFrameMkLst>
        </pc:graphicFrameChg>
        <pc:graphicFrameChg chg="del">
          <ac:chgData name="Tường SKHĐT" userId="ab9568c39a88b08a" providerId="LiveId" clId="{BF26DD22-B540-4830-BD60-D425B6730396}" dt="2024-06-04T09:14:29.989" v="5437" actId="21"/>
          <ac:graphicFrameMkLst>
            <pc:docMk/>
            <pc:sldMk cId="403574154" sldId="2147476356"/>
            <ac:graphicFrameMk id="10" creationId="{EB528CB7-05B4-7905-3410-5A1FC60E03C8}"/>
          </ac:graphicFrameMkLst>
        </pc:graphicFrameChg>
      </pc:sldChg>
      <pc:sldChg chg="add del">
        <pc:chgData name="Tường SKHĐT" userId="ab9568c39a88b08a" providerId="LiveId" clId="{BF26DD22-B540-4830-BD60-D425B6730396}" dt="2024-06-04T09:55:53.146" v="5679" actId="2696"/>
        <pc:sldMkLst>
          <pc:docMk/>
          <pc:sldMk cId="2749422794" sldId="2147476357"/>
        </pc:sldMkLst>
      </pc:sldChg>
      <pc:sldChg chg="add del">
        <pc:chgData name="Tường SKHĐT" userId="ab9568c39a88b08a" providerId="LiveId" clId="{BF26DD22-B540-4830-BD60-D425B6730396}" dt="2024-06-04T09:43:44.386" v="5608" actId="2696"/>
        <pc:sldMkLst>
          <pc:docMk/>
          <pc:sldMk cId="3071553894" sldId="2147476358"/>
        </pc:sldMkLst>
      </pc:sldChg>
      <pc:sldChg chg="delSp modSp add mod">
        <pc:chgData name="Tường SKHĐT" userId="ab9568c39a88b08a" providerId="LiveId" clId="{BF26DD22-B540-4830-BD60-D425B6730396}" dt="2024-06-04T09:44:14.300" v="5617" actId="14100"/>
        <pc:sldMkLst>
          <pc:docMk/>
          <pc:sldMk cId="556618277" sldId="2147476359"/>
        </pc:sldMkLst>
        <pc:spChg chg="mod">
          <ac:chgData name="Tường SKHĐT" userId="ab9568c39a88b08a" providerId="LiveId" clId="{BF26DD22-B540-4830-BD60-D425B6730396}" dt="2024-06-04T09:44:14.300" v="5617" actId="14100"/>
          <ac:spMkLst>
            <pc:docMk/>
            <pc:sldMk cId="556618277" sldId="2147476359"/>
            <ac:spMk id="6" creationId="{AD8FCB44-5401-4810-551D-B0072A6956BA}"/>
          </ac:spMkLst>
        </pc:spChg>
        <pc:graphicFrameChg chg="del">
          <ac:chgData name="Tường SKHĐT" userId="ab9568c39a88b08a" providerId="LiveId" clId="{BF26DD22-B540-4830-BD60-D425B6730396}" dt="2024-06-04T09:43:14.176" v="5607" actId="21"/>
          <ac:graphicFrameMkLst>
            <pc:docMk/>
            <pc:sldMk cId="556618277" sldId="2147476359"/>
            <ac:graphicFrameMk id="2" creationId="{E9717002-8950-D014-900D-3B8233D4C79C}"/>
          </ac:graphicFrameMkLst>
        </pc:graphicFrameChg>
        <pc:graphicFrameChg chg="mod modGraphic">
          <ac:chgData name="Tường SKHĐT" userId="ab9568c39a88b08a" providerId="LiveId" clId="{BF26DD22-B540-4830-BD60-D425B6730396}" dt="2024-06-04T09:43:59.423" v="5613" actId="403"/>
          <ac:graphicFrameMkLst>
            <pc:docMk/>
            <pc:sldMk cId="556618277" sldId="2147476359"/>
            <ac:graphicFrameMk id="3" creationId="{07A87204-A573-956C-8EE1-E8ABA4DF9C02}"/>
          </ac:graphicFrameMkLst>
        </pc:graphicFrameChg>
      </pc:sldChg>
      <pc:sldChg chg="add del">
        <pc:chgData name="Tường SKHĐT" userId="ab9568c39a88b08a" providerId="LiveId" clId="{BF26DD22-B540-4830-BD60-D425B6730396}" dt="2024-06-04T09:57:58.286" v="5716" actId="2696"/>
        <pc:sldMkLst>
          <pc:docMk/>
          <pc:sldMk cId="896763378" sldId="2147476360"/>
        </pc:sldMkLst>
      </pc:sldChg>
      <pc:sldChg chg="addSp delSp modSp add del mod">
        <pc:chgData name="Tường SKHĐT" userId="ab9568c39a88b08a" providerId="LiveId" clId="{BF26DD22-B540-4830-BD60-D425B6730396}" dt="2024-06-05T09:04:46.799" v="8243" actId="2696"/>
        <pc:sldMkLst>
          <pc:docMk/>
          <pc:sldMk cId="4077740501" sldId="2147476361"/>
        </pc:sldMkLst>
        <pc:spChg chg="del">
          <ac:chgData name="Tường SKHĐT" userId="ab9568c39a88b08a" providerId="LiveId" clId="{BF26DD22-B540-4830-BD60-D425B6730396}" dt="2024-06-04T09:57:48.806" v="5714" actId="21"/>
          <ac:spMkLst>
            <pc:docMk/>
            <pc:sldMk cId="4077740501" sldId="2147476361"/>
            <ac:spMk id="40963" creationId="{A7AC515C-C3EC-B8A0-D33F-FD85E6854517}"/>
          </ac:spMkLst>
        </pc:spChg>
        <pc:graphicFrameChg chg="add mod modGraphic">
          <ac:chgData name="Tường SKHĐT" userId="ab9568c39a88b08a" providerId="LiveId" clId="{BF26DD22-B540-4830-BD60-D425B6730396}" dt="2024-06-04T09:59:15.368" v="5844" actId="404"/>
          <ac:graphicFrameMkLst>
            <pc:docMk/>
            <pc:sldMk cId="4077740501" sldId="2147476361"/>
            <ac:graphicFrameMk id="2" creationId="{6A4E0280-E076-4711-7B60-6A1C6BA04082}"/>
          </ac:graphicFrameMkLst>
        </pc:graphicFrameChg>
      </pc:sldChg>
      <pc:sldChg chg="add del">
        <pc:chgData name="Tường SKHĐT" userId="ab9568c39a88b08a" providerId="LiveId" clId="{BF26DD22-B540-4830-BD60-D425B6730396}" dt="2024-06-05T00:29:15.354" v="6039" actId="2696"/>
        <pc:sldMkLst>
          <pc:docMk/>
          <pc:sldMk cId="1017477875" sldId="2147476362"/>
        </pc:sldMkLst>
      </pc:sldChg>
      <pc:sldChg chg="modSp add del mod">
        <pc:chgData name="Tường SKHĐT" userId="ab9568c39a88b08a" providerId="LiveId" clId="{BF26DD22-B540-4830-BD60-D425B6730396}" dt="2024-06-05T07:19:54.738" v="7286" actId="2696"/>
        <pc:sldMkLst>
          <pc:docMk/>
          <pc:sldMk cId="2616186817" sldId="2147476362"/>
        </pc:sldMkLst>
        <pc:graphicFrameChg chg="mod">
          <ac:chgData name="Tường SKHĐT" userId="ab9568c39a88b08a" providerId="LiveId" clId="{BF26DD22-B540-4830-BD60-D425B6730396}" dt="2024-06-05T07:15:29.105" v="7247" actId="20577"/>
          <ac:graphicFrameMkLst>
            <pc:docMk/>
            <pc:sldMk cId="2616186817" sldId="2147476362"/>
            <ac:graphicFrameMk id="3" creationId="{AC50B9E8-9F8A-748E-E089-8C267AD34C30}"/>
          </ac:graphicFrameMkLst>
        </pc:graphicFrameChg>
      </pc:sldChg>
      <pc:sldChg chg="add del">
        <pc:chgData name="Tường SKHĐT" userId="ab9568c39a88b08a" providerId="LiveId" clId="{BF26DD22-B540-4830-BD60-D425B6730396}" dt="2024-06-05T00:20:52.245" v="5964" actId="2696"/>
        <pc:sldMkLst>
          <pc:docMk/>
          <pc:sldMk cId="3023566339" sldId="2147476362"/>
        </pc:sldMkLst>
      </pc:sldChg>
      <pc:sldChg chg="add del">
        <pc:chgData name="Tường SKHĐT" userId="ab9568c39a88b08a" providerId="LiveId" clId="{BF26DD22-B540-4830-BD60-D425B6730396}" dt="2024-06-05T00:30:19.693" v="6056" actId="2696"/>
        <pc:sldMkLst>
          <pc:docMk/>
          <pc:sldMk cId="3879777710" sldId="2147476362"/>
        </pc:sldMkLst>
      </pc:sldChg>
      <pc:sldChg chg="modSp add mod">
        <pc:chgData name="Tường SKHĐT" userId="ab9568c39a88b08a" providerId="LiveId" clId="{BF26DD22-B540-4830-BD60-D425B6730396}" dt="2024-06-05T07:23:22.698" v="7317" actId="403"/>
        <pc:sldMkLst>
          <pc:docMk/>
          <pc:sldMk cId="3859222058" sldId="2147476363"/>
        </pc:sldMkLst>
        <pc:graphicFrameChg chg="mod">
          <ac:chgData name="Tường SKHĐT" userId="ab9568c39a88b08a" providerId="LiveId" clId="{BF26DD22-B540-4830-BD60-D425B6730396}" dt="2024-06-05T07:23:22.698" v="7317" actId="403"/>
          <ac:graphicFrameMkLst>
            <pc:docMk/>
            <pc:sldMk cId="3859222058" sldId="2147476363"/>
            <ac:graphicFrameMk id="3" creationId="{AC50B9E8-9F8A-748E-E089-8C267AD34C30}"/>
          </ac:graphicFrameMkLst>
        </pc:graphicFrameChg>
      </pc:sldChg>
      <pc:sldChg chg="add del">
        <pc:chgData name="Tường SKHĐT" userId="ab9568c39a88b08a" providerId="LiveId" clId="{BF26DD22-B540-4830-BD60-D425B6730396}" dt="2024-06-05T07:40:23.777" v="7521" actId="2696"/>
        <pc:sldMkLst>
          <pc:docMk/>
          <pc:sldMk cId="612037509" sldId="2147476364"/>
        </pc:sldMkLst>
      </pc:sldChg>
      <pc:sldChg chg="add del">
        <pc:chgData name="Tường SKHĐT" userId="ab9568c39a88b08a" providerId="LiveId" clId="{BF26DD22-B540-4830-BD60-D425B6730396}" dt="2024-06-05T07:23:30.010" v="7318" actId="2696"/>
        <pc:sldMkLst>
          <pc:docMk/>
          <pc:sldMk cId="1103453887" sldId="2147476364"/>
        </pc:sldMkLst>
      </pc:sldChg>
      <pc:sldChg chg="delSp modSp add mod">
        <pc:chgData name="Tường SKHĐT" userId="ab9568c39a88b08a" providerId="LiveId" clId="{BF26DD22-B540-4830-BD60-D425B6730396}" dt="2024-06-05T09:36:06.071" v="8331" actId="14100"/>
        <pc:sldMkLst>
          <pc:docMk/>
          <pc:sldMk cId="1306939738" sldId="2147476364"/>
        </pc:sldMkLst>
        <pc:spChg chg="mod">
          <ac:chgData name="Tường SKHĐT" userId="ab9568c39a88b08a" providerId="LiveId" clId="{BF26DD22-B540-4830-BD60-D425B6730396}" dt="2024-06-05T09:36:06.071" v="8331" actId="14100"/>
          <ac:spMkLst>
            <pc:docMk/>
            <pc:sldMk cId="1306939738" sldId="2147476364"/>
            <ac:spMk id="5" creationId="{85B0C6AB-4906-5932-12D4-5FAF7DC72C97}"/>
          </ac:spMkLst>
        </pc:spChg>
        <pc:graphicFrameChg chg="del">
          <ac:chgData name="Tường SKHĐT" userId="ab9568c39a88b08a" providerId="LiveId" clId="{BF26DD22-B540-4830-BD60-D425B6730396}" dt="2024-06-05T09:28:02.860" v="8245" actId="21"/>
          <ac:graphicFrameMkLst>
            <pc:docMk/>
            <pc:sldMk cId="1306939738" sldId="2147476364"/>
            <ac:graphicFrameMk id="4" creationId="{FFD1CF4A-1FFA-AB94-E6A4-DA7B26E750DA}"/>
          </ac:graphicFrameMkLst>
        </pc:graphicFrameChg>
        <pc:graphicFrameChg chg="mod modGraphic">
          <ac:chgData name="Tường SKHĐT" userId="ab9568c39a88b08a" providerId="LiveId" clId="{BF26DD22-B540-4830-BD60-D425B6730396}" dt="2024-06-05T09:30:34.775" v="8267" actId="14100"/>
          <ac:graphicFrameMkLst>
            <pc:docMk/>
            <pc:sldMk cId="1306939738" sldId="2147476364"/>
            <ac:graphicFrameMk id="6" creationId="{BF652671-FFA2-4690-1FF1-A57C539F5B0E}"/>
          </ac:graphicFrameMkLst>
        </pc:graphicFrameChg>
        <pc:graphicFrameChg chg="mod modGraphic">
          <ac:chgData name="Tường SKHĐT" userId="ab9568c39a88b08a" providerId="LiveId" clId="{BF26DD22-B540-4830-BD60-D425B6730396}" dt="2024-06-05T09:31:29.327" v="8287" actId="14734"/>
          <ac:graphicFrameMkLst>
            <pc:docMk/>
            <pc:sldMk cId="1306939738" sldId="2147476364"/>
            <ac:graphicFrameMk id="7" creationId="{B872A1C4-2EA2-5439-E44C-19067E7A59EE}"/>
          </ac:graphicFrameMkLst>
        </pc:graphicFrameChg>
      </pc:sldChg>
      <pc:sldChg chg="add del">
        <pc:chgData name="Tường SKHĐT" userId="ab9568c39a88b08a" providerId="LiveId" clId="{BF26DD22-B540-4830-BD60-D425B6730396}" dt="2024-06-05T08:49:47.680" v="8180" actId="2696"/>
        <pc:sldMkLst>
          <pc:docMk/>
          <pc:sldMk cId="2263831237" sldId="2147476364"/>
        </pc:sldMkLst>
      </pc:sldChg>
      <pc:sldChg chg="add">
        <pc:chgData name="Tường SKHĐT" userId="ab9568c39a88b08a" providerId="LiveId" clId="{BF26DD22-B540-4830-BD60-D425B6730396}" dt="2024-06-06T06:25:48.402" v="8476"/>
        <pc:sldMkLst>
          <pc:docMk/>
          <pc:sldMk cId="109792081" sldId="2147476365"/>
        </pc:sldMkLst>
      </pc:sldChg>
      <pc:sldChg chg="add del">
        <pc:chgData name="Tường SKHĐT" userId="ab9568c39a88b08a" providerId="LiveId" clId="{BF26DD22-B540-4830-BD60-D425B6730396}" dt="2024-06-06T04:18:18.215" v="8399" actId="2696"/>
        <pc:sldMkLst>
          <pc:docMk/>
          <pc:sldMk cId="1675427441" sldId="2147476365"/>
        </pc:sldMkLst>
      </pc:sldChg>
      <pc:sldChg chg="add del">
        <pc:chgData name="Tường SKHĐT" userId="ab9568c39a88b08a" providerId="LiveId" clId="{BF26DD22-B540-4830-BD60-D425B6730396}" dt="2024-06-06T06:26:39.870" v="8480" actId="2696"/>
        <pc:sldMkLst>
          <pc:docMk/>
          <pc:sldMk cId="4254374435" sldId="2147476366"/>
        </pc:sldMkLst>
      </pc:sldChg>
      <pc:sldChg chg="modSp add mod">
        <pc:chgData name="Tường SKHĐT" userId="ab9568c39a88b08a" providerId="LiveId" clId="{BF26DD22-B540-4830-BD60-D425B6730396}" dt="2024-06-06T06:26:51.374" v="8492" actId="20577"/>
        <pc:sldMkLst>
          <pc:docMk/>
          <pc:sldMk cId="1850515834" sldId="2147476367"/>
        </pc:sldMkLst>
        <pc:graphicFrameChg chg="modGraphic">
          <ac:chgData name="Tường SKHĐT" userId="ab9568c39a88b08a" providerId="LiveId" clId="{BF26DD22-B540-4830-BD60-D425B6730396}" dt="2024-06-06T06:26:51.374" v="8492" actId="20577"/>
          <ac:graphicFrameMkLst>
            <pc:docMk/>
            <pc:sldMk cId="1850515834" sldId="2147476367"/>
            <ac:graphicFrameMk id="3" creationId="{BFEA2726-E634-6E36-58C0-B4D266574070}"/>
          </ac:graphicFrameMkLst>
        </pc:graphicFrameChg>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C6E472F8-41AD-497C-898C-D43EFA5220BA}"/>
    <pc:docChg chg="undo custSel addSld delSld modSld">
      <pc:chgData name="Tường SKHĐT" userId="ab9568c39a88b08a" providerId="LiveId" clId="{C6E472F8-41AD-497C-898C-D43EFA5220BA}" dt="2024-05-30T06:53:02.709" v="384" actId="1076"/>
      <pc:docMkLst>
        <pc:docMk/>
      </pc:docMkLst>
      <pc:sldChg chg="del">
        <pc:chgData name="Tường SKHĐT" userId="ab9568c39a88b08a" providerId="LiveId" clId="{C6E472F8-41AD-497C-898C-D43EFA5220BA}" dt="2024-05-30T06:22:28.644" v="109" actId="2696"/>
        <pc:sldMkLst>
          <pc:docMk/>
          <pc:sldMk cId="98016993" sldId="2147473493"/>
        </pc:sldMkLst>
      </pc:sldChg>
      <pc:sldChg chg="delSp modSp mod">
        <pc:chgData name="Tường SKHĐT" userId="ab9568c39a88b08a" providerId="LiveId" clId="{C6E472F8-41AD-497C-898C-D43EFA5220BA}" dt="2024-05-30T06:51:12.687" v="367" actId="1076"/>
        <pc:sldMkLst>
          <pc:docMk/>
          <pc:sldMk cId="1957643202" sldId="2147473838"/>
        </pc:sldMkLst>
        <pc:spChg chg="del">
          <ac:chgData name="Tường SKHĐT" userId="ab9568c39a88b08a" providerId="LiveId" clId="{C6E472F8-41AD-497C-898C-D43EFA5220BA}" dt="2024-05-30T06:22:37.165" v="110" actId="21"/>
          <ac:spMkLst>
            <pc:docMk/>
            <pc:sldMk cId="1957643202" sldId="2147473838"/>
            <ac:spMk id="3" creationId="{41F7B89A-950B-BCEA-7B34-24C31F06EEAE}"/>
          </ac:spMkLst>
        </pc:spChg>
        <pc:spChg chg="mod">
          <ac:chgData name="Tường SKHĐT" userId="ab9568c39a88b08a" providerId="LiveId" clId="{C6E472F8-41AD-497C-898C-D43EFA5220BA}" dt="2024-05-30T06:22:39.460" v="111" actId="1076"/>
          <ac:spMkLst>
            <pc:docMk/>
            <pc:sldMk cId="1957643202" sldId="2147473838"/>
            <ac:spMk id="4" creationId="{F2F47907-BFA6-9C9C-7410-0773243570E0}"/>
          </ac:spMkLst>
        </pc:spChg>
        <pc:spChg chg="mod">
          <ac:chgData name="Tường SKHĐT" userId="ab9568c39a88b08a" providerId="LiveId" clId="{C6E472F8-41AD-497C-898C-D43EFA5220BA}" dt="2024-05-30T06:22:41.680" v="112" actId="1076"/>
          <ac:spMkLst>
            <pc:docMk/>
            <pc:sldMk cId="1957643202" sldId="2147473838"/>
            <ac:spMk id="5" creationId="{85B0C6AB-4906-5932-12D4-5FAF7DC72C97}"/>
          </ac:spMkLst>
        </pc:spChg>
        <pc:graphicFrameChg chg="mod modGraphic">
          <ac:chgData name="Tường SKHĐT" userId="ab9568c39a88b08a" providerId="LiveId" clId="{C6E472F8-41AD-497C-898C-D43EFA5220BA}" dt="2024-05-30T06:51:12.687" v="367" actId="1076"/>
          <ac:graphicFrameMkLst>
            <pc:docMk/>
            <pc:sldMk cId="1957643202" sldId="2147473838"/>
            <ac:graphicFrameMk id="2" creationId="{3D10C42C-A72A-8A5A-1651-5B1873DA348D}"/>
          </ac:graphicFrameMkLst>
        </pc:graphicFrameChg>
        <pc:graphicFrameChg chg="del modGraphic">
          <ac:chgData name="Tường SKHĐT" userId="ab9568c39a88b08a" providerId="LiveId" clId="{C6E472F8-41AD-497C-898C-D43EFA5220BA}" dt="2024-05-30T06:49:10.013" v="337" actId="21"/>
          <ac:graphicFrameMkLst>
            <pc:docMk/>
            <pc:sldMk cId="1957643202" sldId="2147473838"/>
            <ac:graphicFrameMk id="6" creationId="{0AE21BDB-4AF1-F41D-08E5-AA23A63830D9}"/>
          </ac:graphicFrameMkLst>
        </pc:graphicFrameChg>
      </pc:sldChg>
      <pc:sldChg chg="delSp modSp mod">
        <pc:chgData name="Tường SKHĐT" userId="ab9568c39a88b08a" providerId="LiveId" clId="{C6E472F8-41AD-497C-898C-D43EFA5220BA}" dt="2024-05-30T06:52:45.566" v="377" actId="14100"/>
        <pc:sldMkLst>
          <pc:docMk/>
          <pc:sldMk cId="3752301376" sldId="2147473839"/>
        </pc:sldMkLst>
        <pc:graphicFrameChg chg="mod modGraphic">
          <ac:chgData name="Tường SKHĐT" userId="ab9568c39a88b08a" providerId="LiveId" clId="{C6E472F8-41AD-497C-898C-D43EFA5220BA}" dt="2024-05-30T06:52:45.566" v="377" actId="14100"/>
          <ac:graphicFrameMkLst>
            <pc:docMk/>
            <pc:sldMk cId="3752301376" sldId="2147473839"/>
            <ac:graphicFrameMk id="2" creationId="{A9FB60DC-7853-E7DC-D06C-BB2C51468E98}"/>
          </ac:graphicFrameMkLst>
        </pc:graphicFrameChg>
        <pc:graphicFrameChg chg="del">
          <ac:chgData name="Tường SKHĐT" userId="ab9568c39a88b08a" providerId="LiveId" clId="{C6E472F8-41AD-497C-898C-D43EFA5220BA}" dt="2024-05-30T06:51:29.318" v="368" actId="21"/>
          <ac:graphicFrameMkLst>
            <pc:docMk/>
            <pc:sldMk cId="3752301376" sldId="2147473839"/>
            <ac:graphicFrameMk id="3" creationId="{492E696B-B5B2-7929-2A04-C2B8D903FD3A}"/>
          </ac:graphicFrameMkLst>
        </pc:graphicFrameChg>
      </pc:sldChg>
      <pc:sldChg chg="delSp modSp mod">
        <pc:chgData name="Tường SKHĐT" userId="ab9568c39a88b08a" providerId="LiveId" clId="{C6E472F8-41AD-497C-898C-D43EFA5220BA}" dt="2024-05-30T06:53:02.709" v="384" actId="1076"/>
        <pc:sldMkLst>
          <pc:docMk/>
          <pc:sldMk cId="3676880401" sldId="2147473856"/>
        </pc:sldMkLst>
        <pc:graphicFrameChg chg="mod modGraphic">
          <ac:chgData name="Tường SKHĐT" userId="ab9568c39a88b08a" providerId="LiveId" clId="{C6E472F8-41AD-497C-898C-D43EFA5220BA}" dt="2024-05-30T06:53:02.709" v="384" actId="1076"/>
          <ac:graphicFrameMkLst>
            <pc:docMk/>
            <pc:sldMk cId="3676880401" sldId="2147473856"/>
            <ac:graphicFrameMk id="2" creationId="{15707C4E-E9BB-24D4-9927-942DF0690C1B}"/>
          </ac:graphicFrameMkLst>
        </pc:graphicFrameChg>
        <pc:graphicFrameChg chg="del">
          <ac:chgData name="Tường SKHĐT" userId="ab9568c39a88b08a" providerId="LiveId" clId="{C6E472F8-41AD-497C-898C-D43EFA5220BA}" dt="2024-05-30T06:51:32.587" v="369" actId="21"/>
          <ac:graphicFrameMkLst>
            <pc:docMk/>
            <pc:sldMk cId="3676880401" sldId="2147473856"/>
            <ac:graphicFrameMk id="3" creationId="{1C5C5909-6606-03AA-AE81-EE14E4F8E5F1}"/>
          </ac:graphicFrameMkLst>
        </pc:graphicFrameChg>
      </pc:sldChg>
      <pc:sldChg chg="del">
        <pc:chgData name="Tường SKHĐT" userId="ab9568c39a88b08a" providerId="LiveId" clId="{C6E472F8-41AD-497C-898C-D43EFA5220BA}" dt="2024-05-30T06:33:05.972" v="270" actId="2696"/>
        <pc:sldMkLst>
          <pc:docMk/>
          <pc:sldMk cId="1368355341" sldId="2147473873"/>
        </pc:sldMkLst>
      </pc:sldChg>
      <pc:sldChg chg="modSp add del mod">
        <pc:chgData name="Tường SKHĐT" userId="ab9568c39a88b08a" providerId="LiveId" clId="{C6E472F8-41AD-497C-898C-D43EFA5220BA}" dt="2024-05-30T06:38:14.086" v="332" actId="27918"/>
        <pc:sldMkLst>
          <pc:docMk/>
          <pc:sldMk cId="1717178828" sldId="2147474062"/>
        </pc:sldMkLst>
        <pc:spChg chg="mod">
          <ac:chgData name="Tường SKHĐT" userId="ab9568c39a88b08a" providerId="LiveId" clId="{C6E472F8-41AD-497C-898C-D43EFA5220BA}" dt="2024-05-30T06:34:20.334" v="281" actId="20577"/>
          <ac:spMkLst>
            <pc:docMk/>
            <pc:sldMk cId="1717178828" sldId="2147474062"/>
            <ac:spMk id="5" creationId="{2D7B1C94-3144-9F41-1D7D-28462A49E0A1}"/>
          </ac:spMkLst>
        </pc:spChg>
        <pc:graphicFrameChg chg="mod">
          <ac:chgData name="Tường SKHĐT" userId="ab9568c39a88b08a" providerId="LiveId" clId="{C6E472F8-41AD-497C-898C-D43EFA5220BA}" dt="2024-05-30T06:36:08.620" v="308" actId="20577"/>
          <ac:graphicFrameMkLst>
            <pc:docMk/>
            <pc:sldMk cId="1717178828" sldId="2147474062"/>
            <ac:graphicFrameMk id="4" creationId="{05525E3A-345C-05CF-789A-93E9F1CA2ECD}"/>
          </ac:graphicFrameMkLst>
        </pc:graphicFrameChg>
      </pc:sldChg>
      <pc:sldChg chg="del">
        <pc:chgData name="Tường SKHĐT" userId="ab9568c39a88b08a" providerId="LiveId" clId="{C6E472F8-41AD-497C-898C-D43EFA5220BA}" dt="2024-05-30T06:31:29.659" v="199" actId="2696"/>
        <pc:sldMkLst>
          <pc:docMk/>
          <pc:sldMk cId="1429449759" sldId="2147474098"/>
        </pc:sldMkLst>
      </pc:sldChg>
      <pc:sldChg chg="modSp mod">
        <pc:chgData name="Tường SKHĐT" userId="ab9568c39a88b08a" providerId="LiveId" clId="{C6E472F8-41AD-497C-898C-D43EFA5220BA}" dt="2024-05-30T06:22:08.306" v="76" actId="1076"/>
        <pc:sldMkLst>
          <pc:docMk/>
          <pc:sldMk cId="1855791898" sldId="2147474108"/>
        </pc:sldMkLst>
        <pc:spChg chg="mod">
          <ac:chgData name="Tường SKHĐT" userId="ab9568c39a88b08a" providerId="LiveId" clId="{C6E472F8-41AD-497C-898C-D43EFA5220BA}" dt="2024-05-30T06:22:08.306" v="76" actId="1076"/>
          <ac:spMkLst>
            <pc:docMk/>
            <pc:sldMk cId="1855791898" sldId="2147474108"/>
            <ac:spMk id="2" creationId="{293E168C-8042-5B4E-A5A4-A5BF693AE2D6}"/>
          </ac:spMkLst>
        </pc:spChg>
      </pc:sldChg>
      <pc:sldChg chg="modSp mod">
        <pc:chgData name="Tường SKHĐT" userId="ab9568c39a88b08a" providerId="LiveId" clId="{C6E472F8-41AD-497C-898C-D43EFA5220BA}" dt="2024-05-30T06:22:18.120" v="108" actId="20577"/>
        <pc:sldMkLst>
          <pc:docMk/>
          <pc:sldMk cId="2625301549" sldId="2147474109"/>
        </pc:sldMkLst>
        <pc:spChg chg="mod">
          <ac:chgData name="Tường SKHĐT" userId="ab9568c39a88b08a" providerId="LiveId" clId="{C6E472F8-41AD-497C-898C-D43EFA5220BA}" dt="2024-05-30T06:22:18.120" v="108" actId="20577"/>
          <ac:spMkLst>
            <pc:docMk/>
            <pc:sldMk cId="2625301549" sldId="2147474109"/>
            <ac:spMk id="4" creationId="{A8ED73C0-6DEB-F036-A81D-A84B4FA62951}"/>
          </ac:spMkLst>
        </pc:spChg>
      </pc:sldChg>
      <pc:sldChg chg="del">
        <pc:chgData name="Tường SKHĐT" userId="ab9568c39a88b08a" providerId="LiveId" clId="{C6E472F8-41AD-497C-898C-D43EFA5220BA}" dt="2024-05-30T06:31:29.659" v="199" actId="2696"/>
        <pc:sldMkLst>
          <pc:docMk/>
          <pc:sldMk cId="1148494934" sldId="2147476289"/>
        </pc:sldMkLst>
      </pc:sldChg>
      <pc:sldChg chg="del">
        <pc:chgData name="Tường SKHĐT" userId="ab9568c39a88b08a" providerId="LiveId" clId="{C6E472F8-41AD-497C-898C-D43EFA5220BA}" dt="2024-05-30T06:31:29.659" v="199" actId="2696"/>
        <pc:sldMkLst>
          <pc:docMk/>
          <pc:sldMk cId="688313979" sldId="2147476290"/>
        </pc:sldMkLst>
      </pc:sldChg>
      <pc:sldChg chg="del">
        <pc:chgData name="Tường SKHĐT" userId="ab9568c39a88b08a" providerId="LiveId" clId="{C6E472F8-41AD-497C-898C-D43EFA5220BA}" dt="2024-05-30T06:31:29.659" v="199" actId="2696"/>
        <pc:sldMkLst>
          <pc:docMk/>
          <pc:sldMk cId="3750809582" sldId="2147476292"/>
        </pc:sldMkLst>
      </pc:sldChg>
      <pc:sldChg chg="del">
        <pc:chgData name="Tường SKHĐT" userId="ab9568c39a88b08a" providerId="LiveId" clId="{C6E472F8-41AD-497C-898C-D43EFA5220BA}" dt="2024-05-30T06:31:29.659" v="199" actId="2696"/>
        <pc:sldMkLst>
          <pc:docMk/>
          <pc:sldMk cId="1622498757" sldId="2147476293"/>
        </pc:sldMkLst>
      </pc:sldChg>
      <pc:sldChg chg="del">
        <pc:chgData name="Tường SKHĐT" userId="ab9568c39a88b08a" providerId="LiveId" clId="{C6E472F8-41AD-497C-898C-D43EFA5220BA}" dt="2024-05-30T06:31:29.659" v="199" actId="2696"/>
        <pc:sldMkLst>
          <pc:docMk/>
          <pc:sldMk cId="2878178469" sldId="2147476294"/>
        </pc:sldMkLst>
      </pc:sldChg>
      <pc:sldChg chg="del">
        <pc:chgData name="Tường SKHĐT" userId="ab9568c39a88b08a" providerId="LiveId" clId="{C6E472F8-41AD-497C-898C-D43EFA5220BA}" dt="2024-05-30T06:31:29.659" v="199" actId="2696"/>
        <pc:sldMkLst>
          <pc:docMk/>
          <pc:sldMk cId="3597625721" sldId="2147476295"/>
        </pc:sldMkLst>
      </pc:sldChg>
      <pc:sldChg chg="del">
        <pc:chgData name="Tường SKHĐT" userId="ab9568c39a88b08a" providerId="LiveId" clId="{C6E472F8-41AD-497C-898C-D43EFA5220BA}" dt="2024-05-30T06:31:29.659" v="199" actId="2696"/>
        <pc:sldMkLst>
          <pc:docMk/>
          <pc:sldMk cId="3503445169" sldId="2147476296"/>
        </pc:sldMkLst>
      </pc:sldChg>
      <pc:sldChg chg="del">
        <pc:chgData name="Tường SKHĐT" userId="ab9568c39a88b08a" providerId="LiveId" clId="{C6E472F8-41AD-497C-898C-D43EFA5220BA}" dt="2024-05-30T06:31:29.659" v="199" actId="2696"/>
        <pc:sldMkLst>
          <pc:docMk/>
          <pc:sldMk cId="57984394" sldId="2147476297"/>
        </pc:sldMkLst>
      </pc:sldChg>
      <pc:sldChg chg="del">
        <pc:chgData name="Tường SKHĐT" userId="ab9568c39a88b08a" providerId="LiveId" clId="{C6E472F8-41AD-497C-898C-D43EFA5220BA}" dt="2024-05-30T06:31:29.659" v="199" actId="2696"/>
        <pc:sldMkLst>
          <pc:docMk/>
          <pc:sldMk cId="1396951847" sldId="2147476299"/>
        </pc:sldMkLst>
      </pc:sldChg>
      <pc:sldChg chg="del">
        <pc:chgData name="Tường SKHĐT" userId="ab9568c39a88b08a" providerId="LiveId" clId="{C6E472F8-41AD-497C-898C-D43EFA5220BA}" dt="2024-05-30T06:31:29.659" v="199" actId="2696"/>
        <pc:sldMkLst>
          <pc:docMk/>
          <pc:sldMk cId="2109460124" sldId="2147476300"/>
        </pc:sldMkLst>
      </pc:sldChg>
      <pc:sldChg chg="del">
        <pc:chgData name="Tường SKHĐT" userId="ab9568c39a88b08a" providerId="LiveId" clId="{C6E472F8-41AD-497C-898C-D43EFA5220BA}" dt="2024-05-30T06:31:29.659" v="199" actId="2696"/>
        <pc:sldMkLst>
          <pc:docMk/>
          <pc:sldMk cId="167876669" sldId="2147476301"/>
        </pc:sldMkLst>
      </pc:sldChg>
      <pc:sldChg chg="modSp mod">
        <pc:chgData name="Tường SKHĐT" userId="ab9568c39a88b08a" providerId="LiveId" clId="{C6E472F8-41AD-497C-898C-D43EFA5220BA}" dt="2024-05-30T06:32:17.641" v="257" actId="20577"/>
        <pc:sldMkLst>
          <pc:docMk/>
          <pc:sldMk cId="3671866131" sldId="2147476307"/>
        </pc:sldMkLst>
        <pc:graphicFrameChg chg="modGraphic">
          <ac:chgData name="Tường SKHĐT" userId="ab9568c39a88b08a" providerId="LiveId" clId="{C6E472F8-41AD-497C-898C-D43EFA5220BA}" dt="2024-05-30T06:32:17.641" v="25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C6E472F8-41AD-497C-898C-D43EFA5220BA}" dt="2024-05-30T06:32:46.401" v="269"/>
        <pc:sldMkLst>
          <pc:docMk/>
          <pc:sldMk cId="3507308410" sldId="2147476308"/>
        </pc:sldMkLst>
        <pc:graphicFrameChg chg="mod modGraphic">
          <ac:chgData name="Tường SKHĐT" userId="ab9568c39a88b08a" providerId="LiveId" clId="{C6E472F8-41AD-497C-898C-D43EFA5220BA}" dt="2024-05-30T06:32:46.401" v="269"/>
          <ac:graphicFrameMkLst>
            <pc:docMk/>
            <pc:sldMk cId="3507308410" sldId="2147476308"/>
            <ac:graphicFrameMk id="2" creationId="{31E293B0-03EB-1126-CC36-0FB46D860D19}"/>
          </ac:graphicFrameMkLst>
        </pc:graphicFrameChg>
      </pc:sldChg>
      <pc:sldChg chg="modSp mod">
        <pc:chgData name="Tường SKHĐT" userId="ab9568c39a88b08a" providerId="LiveId" clId="{C6E472F8-41AD-497C-898C-D43EFA5220BA}" dt="2024-05-30T06:32:32.188" v="263" actId="20577"/>
        <pc:sldMkLst>
          <pc:docMk/>
          <pc:sldMk cId="2708796945" sldId="2147476309"/>
        </pc:sldMkLst>
        <pc:graphicFrameChg chg="mod modGraphic">
          <ac:chgData name="Tường SKHĐT" userId="ab9568c39a88b08a" providerId="LiveId" clId="{C6E472F8-41AD-497C-898C-D43EFA5220BA}" dt="2024-05-30T06:32:32.188" v="263" actId="20577"/>
          <ac:graphicFrameMkLst>
            <pc:docMk/>
            <pc:sldMk cId="2708796945" sldId="2147476309"/>
            <ac:graphicFrameMk id="2" creationId="{A71EE609-E73A-BAEF-94F0-790BCB3668E1}"/>
          </ac:graphicFrameMkLst>
        </pc:graphicFrameChg>
      </pc:sldChg>
      <pc:sldChg chg="del">
        <pc:chgData name="Tường SKHĐT" userId="ab9568c39a88b08a" providerId="LiveId" clId="{C6E472F8-41AD-497C-898C-D43EFA5220BA}" dt="2024-05-30T06:33:05.972" v="270" actId="2696"/>
        <pc:sldMkLst>
          <pc:docMk/>
          <pc:sldMk cId="2459833446" sldId="2147476310"/>
        </pc:sldMkLst>
      </pc:sldChg>
      <pc:sldChg chg="del">
        <pc:chgData name="Tường SKHĐT" userId="ab9568c39a88b08a" providerId="LiveId" clId="{C6E472F8-41AD-497C-898C-D43EFA5220BA}" dt="2024-05-30T06:31:29.659" v="199" actId="2696"/>
        <pc:sldMkLst>
          <pc:docMk/>
          <pc:sldMk cId="2103619683" sldId="2147476314"/>
        </pc:sldMkLst>
      </pc:sldChg>
      <pc:sldChg chg="add del">
        <pc:chgData name="Tường SKHĐT" userId="ab9568c39a88b08a" providerId="LiveId" clId="{C6E472F8-41AD-497C-898C-D43EFA5220BA}" dt="2024-05-30T06:36:46.111" v="314" actId="2696"/>
        <pc:sldMkLst>
          <pc:docMk/>
          <pc:sldMk cId="1011041543" sldId="2147476316"/>
        </pc:sldMkLst>
      </pc:sldChg>
      <pc:sldChg chg="add del">
        <pc:chgData name="Tường SKHĐT" userId="ab9568c39a88b08a" providerId="LiveId" clId="{C6E472F8-41AD-497C-898C-D43EFA5220BA}" dt="2024-05-30T06:50:02.735" v="338" actId="2696"/>
        <pc:sldMkLst>
          <pc:docMk/>
          <pc:sldMk cId="1062573517" sldId="2147476316"/>
        </pc:sldMkLst>
      </pc:sldChg>
      <pc:sldChg chg="add del">
        <pc:chgData name="Tường SKHĐT" userId="ab9568c39a88b08a" providerId="LiveId" clId="{C6E472F8-41AD-497C-898C-D43EFA5220BA}" dt="2024-05-30T06:38:31.405" v="333" actId="2696"/>
        <pc:sldMkLst>
          <pc:docMk/>
          <pc:sldMk cId="4244487325" sldId="2147476317"/>
        </pc:sldMkLst>
      </pc:sldChg>
      <pc:sldMasterChg chg="delSldLayout">
        <pc:chgData name="Tường SKHĐT" userId="ab9568c39a88b08a" providerId="LiveId" clId="{C6E472F8-41AD-497C-898C-D43EFA5220BA}" dt="2024-05-30T06:22:28.644" v="109" actId="2696"/>
        <pc:sldMasterMkLst>
          <pc:docMk/>
          <pc:sldMasterMk cId="2420206097" sldId="2147483648"/>
        </pc:sldMasterMkLst>
        <pc:sldLayoutChg chg="del">
          <pc:chgData name="Tường SKHĐT" userId="ab9568c39a88b08a" providerId="LiveId" clId="{C6E472F8-41AD-497C-898C-D43EFA5220BA}" dt="2024-05-30T06:22:28.644" v="109" actId="2696"/>
          <pc:sldLayoutMkLst>
            <pc:docMk/>
            <pc:sldMasterMk cId="2420206097" sldId="2147483648"/>
            <pc:sldLayoutMk cId="3434315843" sldId="2147483944"/>
          </pc:sldLayoutMkLst>
        </pc:sldLayoutChg>
      </pc:sldMasterChg>
    </pc:docChg>
  </pc:docChgLst>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delSp modSp mod">
        <pc:chgData name="Tường SKHĐT" userId="ab9568c39a88b08a" providerId="LiveId" clId="{D4690D9E-5992-44E6-B34C-AC8170A7442D}" dt="2024-03-31T09:56:45.223" v="5" actId="14100"/>
        <pc:sldMkLst>
          <pc:docMk/>
          <pc:sldMk cId="1957643202" sldId="2147473838"/>
        </pc:sldMkLst>
        <pc:graphicFrameChg chg="mod modGraphic">
          <ac:chgData name="Tường SKHĐT" userId="ab9568c39a88b08a" providerId="LiveId" clId="{D4690D9E-5992-44E6-B34C-AC8170A7442D}" dt="2024-03-31T09:56:45.223" v="5" actId="14100"/>
          <ac:graphicFrameMkLst>
            <pc:docMk/>
            <pc:sldMk cId="1957643202" sldId="2147473838"/>
            <ac:graphicFrameMk id="2" creationId="{64F99052-5F91-8A66-1BD1-BD94E19348F6}"/>
          </ac:graphicFrameMkLst>
        </pc:graphicFrameChg>
        <pc:graphicFrameChg chg="del">
          <ac:chgData name="Tường SKHĐT" userId="ab9568c39a88b08a" providerId="LiveId" clId="{D4690D9E-5992-44E6-B34C-AC8170A7442D}" dt="2024-03-31T09:56:07.806" v="1" actId="21"/>
          <ac:graphicFrameMkLst>
            <pc:docMk/>
            <pc:sldMk cId="1957643202" sldId="2147473838"/>
            <ac:graphicFrameMk id="6" creationId="{CCDD8B8F-08C3-C8F6-E179-2C73A26D8631}"/>
          </ac:graphicFrameMkLst>
        </pc:graphicFrameChg>
      </pc:sldChg>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9F62FBFA-ED90-4375-9936-6A7A04FC5178}"/>
    <pc:docChg chg="undo redo custSel addSld delSld modSld">
      <pc:chgData name="Bình Nguyễn Thị" userId="cc7b680b2034ed09" providerId="LiveId" clId="{9F62FBFA-ED90-4375-9936-6A7A04FC5178}" dt="2024-06-06T10:44:55.584" v="513" actId="2711"/>
      <pc:docMkLst>
        <pc:docMk/>
      </pc:docMkLst>
      <pc:sldChg chg="del">
        <pc:chgData name="Bình Nguyễn Thị" userId="cc7b680b2034ed09" providerId="LiveId" clId="{9F62FBFA-ED90-4375-9936-6A7A04FC5178}" dt="2024-06-06T10:16:42.368" v="1" actId="47"/>
        <pc:sldMkLst>
          <pc:docMk/>
          <pc:sldMk cId="1148494934" sldId="2147476289"/>
        </pc:sldMkLst>
      </pc:sldChg>
      <pc:sldChg chg="del">
        <pc:chgData name="Bình Nguyễn Thị" userId="cc7b680b2034ed09" providerId="LiveId" clId="{9F62FBFA-ED90-4375-9936-6A7A04FC5178}" dt="2024-06-06T10:16:44.751" v="3" actId="47"/>
        <pc:sldMkLst>
          <pc:docMk/>
          <pc:sldMk cId="688313979" sldId="2147476290"/>
        </pc:sldMkLst>
      </pc:sldChg>
      <pc:sldChg chg="del">
        <pc:chgData name="Bình Nguyễn Thị" userId="cc7b680b2034ed09" providerId="LiveId" clId="{9F62FBFA-ED90-4375-9936-6A7A04FC5178}" dt="2024-06-06T10:16:48.052" v="7" actId="47"/>
        <pc:sldMkLst>
          <pc:docMk/>
          <pc:sldMk cId="3750809582" sldId="2147476292"/>
        </pc:sldMkLst>
      </pc:sldChg>
      <pc:sldChg chg="del">
        <pc:chgData name="Bình Nguyễn Thị" userId="cc7b680b2034ed09" providerId="LiveId" clId="{9F62FBFA-ED90-4375-9936-6A7A04FC5178}" dt="2024-06-06T10:16:43.831" v="2" actId="47"/>
        <pc:sldMkLst>
          <pc:docMk/>
          <pc:sldMk cId="2878178469" sldId="2147476294"/>
        </pc:sldMkLst>
      </pc:sldChg>
      <pc:sldChg chg="del">
        <pc:chgData name="Bình Nguyễn Thị" userId="cc7b680b2034ed09" providerId="LiveId" clId="{9F62FBFA-ED90-4375-9936-6A7A04FC5178}" dt="2024-06-06T10:16:45.479" v="4" actId="47"/>
        <pc:sldMkLst>
          <pc:docMk/>
          <pc:sldMk cId="3597625721" sldId="2147476295"/>
        </pc:sldMkLst>
      </pc:sldChg>
      <pc:sldChg chg="del">
        <pc:chgData name="Bình Nguyễn Thị" userId="cc7b680b2034ed09" providerId="LiveId" clId="{9F62FBFA-ED90-4375-9936-6A7A04FC5178}" dt="2024-06-06T10:16:46.414" v="5" actId="47"/>
        <pc:sldMkLst>
          <pc:docMk/>
          <pc:sldMk cId="3503445169" sldId="2147476296"/>
        </pc:sldMkLst>
      </pc:sldChg>
      <pc:sldChg chg="del">
        <pc:chgData name="Bình Nguyễn Thị" userId="cc7b680b2034ed09" providerId="LiveId" clId="{9F62FBFA-ED90-4375-9936-6A7A04FC5178}" dt="2024-06-06T10:16:47.297" v="6" actId="47"/>
        <pc:sldMkLst>
          <pc:docMk/>
          <pc:sldMk cId="57984394" sldId="2147476297"/>
        </pc:sldMkLst>
      </pc:sldChg>
      <pc:sldChg chg="del">
        <pc:chgData name="Bình Nguyễn Thị" userId="cc7b680b2034ed09" providerId="LiveId" clId="{9F62FBFA-ED90-4375-9936-6A7A04FC5178}" dt="2024-06-06T10:16:48.899" v="8" actId="47"/>
        <pc:sldMkLst>
          <pc:docMk/>
          <pc:sldMk cId="1396951847" sldId="2147476299"/>
        </pc:sldMkLst>
      </pc:sldChg>
      <pc:sldChg chg="del">
        <pc:chgData name="Bình Nguyễn Thị" userId="cc7b680b2034ed09" providerId="LiveId" clId="{9F62FBFA-ED90-4375-9936-6A7A04FC5178}" dt="2024-06-06T10:16:51.068" v="10" actId="47"/>
        <pc:sldMkLst>
          <pc:docMk/>
          <pc:sldMk cId="2109460124" sldId="2147476300"/>
        </pc:sldMkLst>
      </pc:sldChg>
      <pc:sldChg chg="del">
        <pc:chgData name="Bình Nguyễn Thị" userId="cc7b680b2034ed09" providerId="LiveId" clId="{9F62FBFA-ED90-4375-9936-6A7A04FC5178}" dt="2024-06-06T10:16:51.875" v="11" actId="47"/>
        <pc:sldMkLst>
          <pc:docMk/>
          <pc:sldMk cId="167876669" sldId="2147476301"/>
        </pc:sldMkLst>
      </pc:sldChg>
      <pc:sldChg chg="del">
        <pc:chgData name="Bình Nguyễn Thị" userId="cc7b680b2034ed09" providerId="LiveId" clId="{9F62FBFA-ED90-4375-9936-6A7A04FC5178}" dt="2024-06-06T10:16:50.090" v="9" actId="47"/>
        <pc:sldMkLst>
          <pc:docMk/>
          <pc:sldMk cId="1070505327" sldId="2147476350"/>
        </pc:sldMkLst>
      </pc:sldChg>
      <pc:sldChg chg="add">
        <pc:chgData name="Bình Nguyễn Thị" userId="cc7b680b2034ed09" providerId="LiveId" clId="{9F62FBFA-ED90-4375-9936-6A7A04FC5178}" dt="2024-06-06T10:16:29.131" v="0"/>
        <pc:sldMkLst>
          <pc:docMk/>
          <pc:sldMk cId="659188821" sldId="2147476366"/>
        </pc:sldMkLst>
      </pc:sldChg>
      <pc:sldChg chg="add">
        <pc:chgData name="Bình Nguyễn Thị" userId="cc7b680b2034ed09" providerId="LiveId" clId="{9F62FBFA-ED90-4375-9936-6A7A04FC5178}" dt="2024-06-06T10:16:29.131" v="0"/>
        <pc:sldMkLst>
          <pc:docMk/>
          <pc:sldMk cId="857726339" sldId="2147476369"/>
        </pc:sldMkLst>
      </pc:sldChg>
      <pc:sldChg chg="add">
        <pc:chgData name="Bình Nguyễn Thị" userId="cc7b680b2034ed09" providerId="LiveId" clId="{9F62FBFA-ED90-4375-9936-6A7A04FC5178}" dt="2024-06-06T10:16:29.131" v="0"/>
        <pc:sldMkLst>
          <pc:docMk/>
          <pc:sldMk cId="3595030865" sldId="2147476370"/>
        </pc:sldMkLst>
      </pc:sldChg>
      <pc:sldChg chg="add">
        <pc:chgData name="Bình Nguyễn Thị" userId="cc7b680b2034ed09" providerId="LiveId" clId="{9F62FBFA-ED90-4375-9936-6A7A04FC5178}" dt="2024-06-06T10:16:29.131" v="0"/>
        <pc:sldMkLst>
          <pc:docMk/>
          <pc:sldMk cId="3761724987" sldId="2147476371"/>
        </pc:sldMkLst>
      </pc:sldChg>
      <pc:sldChg chg="add">
        <pc:chgData name="Bình Nguyễn Thị" userId="cc7b680b2034ed09" providerId="LiveId" clId="{9F62FBFA-ED90-4375-9936-6A7A04FC5178}" dt="2024-06-06T10:16:29.131" v="0"/>
        <pc:sldMkLst>
          <pc:docMk/>
          <pc:sldMk cId="3072102653" sldId="2147476372"/>
        </pc:sldMkLst>
      </pc:sldChg>
      <pc:sldChg chg="modSp add mod">
        <pc:chgData name="Bình Nguyễn Thị" userId="cc7b680b2034ed09" providerId="LiveId" clId="{9F62FBFA-ED90-4375-9936-6A7A04FC5178}" dt="2024-06-06T10:24:57.131" v="38" actId="21"/>
        <pc:sldMkLst>
          <pc:docMk/>
          <pc:sldMk cId="3041575559" sldId="2147476373"/>
        </pc:sldMkLst>
        <pc:graphicFrameChg chg="mod modGraphic">
          <ac:chgData name="Bình Nguyễn Thị" userId="cc7b680b2034ed09" providerId="LiveId" clId="{9F62FBFA-ED90-4375-9936-6A7A04FC5178}" dt="2024-06-06T10:24:57.131" v="38" actId="21"/>
          <ac:graphicFrameMkLst>
            <pc:docMk/>
            <pc:sldMk cId="3041575559" sldId="2147476373"/>
            <ac:graphicFrameMk id="2" creationId="{C361629D-CC18-D93C-04F1-3F69E7E2DFE1}"/>
          </ac:graphicFrameMkLst>
        </pc:graphicFrameChg>
      </pc:sldChg>
      <pc:sldChg chg="add">
        <pc:chgData name="Bình Nguyễn Thị" userId="cc7b680b2034ed09" providerId="LiveId" clId="{9F62FBFA-ED90-4375-9936-6A7A04FC5178}" dt="2024-06-06T10:16:29.131" v="0"/>
        <pc:sldMkLst>
          <pc:docMk/>
          <pc:sldMk cId="4021426138" sldId="2147476374"/>
        </pc:sldMkLst>
      </pc:sldChg>
      <pc:sldChg chg="add">
        <pc:chgData name="Bình Nguyễn Thị" userId="cc7b680b2034ed09" providerId="LiveId" clId="{9F62FBFA-ED90-4375-9936-6A7A04FC5178}" dt="2024-06-06T10:16:29.131" v="0"/>
        <pc:sldMkLst>
          <pc:docMk/>
          <pc:sldMk cId="1783013792" sldId="2147476375"/>
        </pc:sldMkLst>
      </pc:sldChg>
      <pc:sldChg chg="add">
        <pc:chgData name="Bình Nguyễn Thị" userId="cc7b680b2034ed09" providerId="LiveId" clId="{9F62FBFA-ED90-4375-9936-6A7A04FC5178}" dt="2024-06-06T10:16:29.131" v="0"/>
        <pc:sldMkLst>
          <pc:docMk/>
          <pc:sldMk cId="1975668422" sldId="2147476376"/>
        </pc:sldMkLst>
      </pc:sldChg>
      <pc:sldChg chg="add">
        <pc:chgData name="Bình Nguyễn Thị" userId="cc7b680b2034ed09" providerId="LiveId" clId="{9F62FBFA-ED90-4375-9936-6A7A04FC5178}" dt="2024-06-06T10:16:29.131" v="0"/>
        <pc:sldMkLst>
          <pc:docMk/>
          <pc:sldMk cId="2977462942" sldId="2147476377"/>
        </pc:sldMkLst>
      </pc:sldChg>
      <pc:sldChg chg="add">
        <pc:chgData name="Bình Nguyễn Thị" userId="cc7b680b2034ed09" providerId="LiveId" clId="{9F62FBFA-ED90-4375-9936-6A7A04FC5178}" dt="2024-06-06T10:16:29.131" v="0"/>
        <pc:sldMkLst>
          <pc:docMk/>
          <pc:sldMk cId="1566083378" sldId="2147476378"/>
        </pc:sldMkLst>
      </pc:sldChg>
      <pc:sldChg chg="addSp delSp modSp add mod">
        <pc:chgData name="Bình Nguyễn Thị" userId="cc7b680b2034ed09" providerId="LiveId" clId="{9F62FBFA-ED90-4375-9936-6A7A04FC5178}" dt="2024-06-06T10:44:55.584" v="513" actId="2711"/>
        <pc:sldMkLst>
          <pc:docMk/>
          <pc:sldMk cId="742878453" sldId="2147476379"/>
        </pc:sldMkLst>
        <pc:spChg chg="mod">
          <ac:chgData name="Bình Nguyễn Thị" userId="cc7b680b2034ed09" providerId="LiveId" clId="{9F62FBFA-ED90-4375-9936-6A7A04FC5178}" dt="2024-06-06T10:44:55.584" v="513" actId="2711"/>
          <ac:spMkLst>
            <pc:docMk/>
            <pc:sldMk cId="742878453" sldId="2147476379"/>
            <ac:spMk id="2" creationId="{80B010A5-BE7C-125F-5306-6787FBC54788}"/>
          </ac:spMkLst>
        </pc:spChg>
        <pc:spChg chg="add del mod">
          <ac:chgData name="Bình Nguyễn Thị" userId="cc7b680b2034ed09" providerId="LiveId" clId="{9F62FBFA-ED90-4375-9936-6A7A04FC5178}" dt="2024-06-06T10:41:35.998" v="304" actId="478"/>
          <ac:spMkLst>
            <pc:docMk/>
            <pc:sldMk cId="742878453" sldId="2147476379"/>
            <ac:spMk id="5" creationId="{62A3A2E0-788E-60BD-97B8-4DC1926607A8}"/>
          </ac:spMkLst>
        </pc:spChg>
        <pc:graphicFrameChg chg="del">
          <ac:chgData name="Bình Nguyễn Thị" userId="cc7b680b2034ed09" providerId="LiveId" clId="{9F62FBFA-ED90-4375-9936-6A7A04FC5178}" dt="2024-06-06T10:32:04.058" v="40" actId="478"/>
          <ac:graphicFrameMkLst>
            <pc:docMk/>
            <pc:sldMk cId="742878453" sldId="2147476379"/>
            <ac:graphicFrameMk id="3" creationId="{AC50B9E8-9F8A-748E-E089-8C267AD34C30}"/>
          </ac:graphicFrameMkLst>
        </pc:graphicFrameChg>
      </pc:sld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7:01:54.479" v="103" actId="20577"/>
        <pc:sldMkLst>
          <pc:docMk/>
          <pc:sldMk cId="1957643202" sldId="2147473838"/>
        </pc:sldMkLst>
        <pc:graphicFrameChg chg="modGraphic">
          <ac:chgData name="Tường SKHĐT" userId="ab9568c39a88b08a" providerId="LiveId" clId="{ECBB56C9-35AA-4575-B354-4F046F97AE97}" dt="2024-04-02T07:01:54.479" v="10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delSp modSp mod">
        <pc:chgData name="Tường SKHĐT" userId="ab9568c39a88b08a" providerId="LiveId" clId="{CA6A4C79-D117-4466-ABEA-3FB005704BED}" dt="2024-04-01T04:49:31.816" v="375" actId="1076"/>
        <pc:sldMkLst>
          <pc:docMk/>
          <pc:sldMk cId="1957643202" sldId="2147473838"/>
        </pc:sldMkLst>
        <pc:spChg chg="mod">
          <ac:chgData name="Tường SKHĐT" userId="ab9568c39a88b08a" providerId="LiveId" clId="{CA6A4C79-D117-4466-ABEA-3FB005704BED}" dt="2024-04-01T03:24:20.524" v="142" actId="1076"/>
          <ac:spMkLst>
            <pc:docMk/>
            <pc:sldMk cId="1957643202" sldId="2147473838"/>
            <ac:spMk id="4" creationId="{F2F47907-BFA6-9C9C-7410-0773243570E0}"/>
          </ac:spMkLst>
        </pc:spChg>
        <pc:spChg chg="mod">
          <ac:chgData name="Tường SKHĐT" userId="ab9568c39a88b08a" providerId="LiveId" clId="{CA6A4C79-D117-4466-ABEA-3FB005704BED}" dt="2024-04-01T03:24:21.042" v="143" actId="1076"/>
          <ac:spMkLst>
            <pc:docMk/>
            <pc:sldMk cId="1957643202" sldId="2147473838"/>
            <ac:spMk id="5" creationId="{85B0C6AB-4906-5932-12D4-5FAF7DC72C97}"/>
          </ac:spMkLst>
        </pc:spChg>
        <pc:graphicFrameChg chg="del mod modGraphic">
          <ac:chgData name="Tường SKHĐT" userId="ab9568c39a88b08a" providerId="LiveId" clId="{CA6A4C79-D117-4466-ABEA-3FB005704BED}" dt="2024-04-01T04:48:18.434" v="359" actId="21"/>
          <ac:graphicFrameMkLst>
            <pc:docMk/>
            <pc:sldMk cId="1957643202" sldId="2147473838"/>
            <ac:graphicFrameMk id="2" creationId="{64F99052-5F91-8A66-1BD1-BD94E19348F6}"/>
          </ac:graphicFrameMkLst>
        </pc:graphicFrameChg>
        <pc:graphicFrameChg chg="mod modGraphic">
          <ac:chgData name="Tường SKHĐT" userId="ab9568c39a88b08a" providerId="LiveId" clId="{CA6A4C79-D117-4466-ABEA-3FB005704BED}" dt="2024-04-01T04:49:31.816" v="375" actId="1076"/>
          <ac:graphicFrameMkLst>
            <pc:docMk/>
            <pc:sldMk cId="1957643202" sldId="2147473838"/>
            <ac:graphicFrameMk id="6" creationId="{0AE21BDB-4AF1-F41D-08E5-AA23A63830D9}"/>
          </ac:graphicFrameMkLst>
        </pc:graphicFrameChg>
      </pc:sldChg>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09792400067895E-2"/>
          <c:y val="7.6128005109497757E-2"/>
          <c:w val="0.92854905101449747"/>
          <c:h val="0.80104250664842003"/>
        </c:manualLayout>
      </c:layout>
      <c:barChart>
        <c:barDir val="col"/>
        <c:grouping val="clustered"/>
        <c:varyColors val="0"/>
        <c:ser>
          <c:idx val="0"/>
          <c:order val="0"/>
          <c:tx>
            <c:strRef>
              <c:f>Sheet1!$B$1</c:f>
              <c:strCache>
                <c:ptCount val="1"/>
                <c:pt idx="0">
                  <c:v>Tốc độ tăng trưởng</c:v>
                </c:pt>
              </c:strCache>
            </c:strRef>
          </c:tx>
          <c:spPr>
            <a:solidFill>
              <a:schemeClr val="accent1">
                <a:lumMod val="75000"/>
              </a:schemeClr>
            </a:solidFill>
            <a:ln>
              <a:solidFill>
                <a:schemeClr val="accent6">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FF0000"/>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9AD-43BE-A760-B70CD79EA4C7}"/>
              </c:ext>
            </c:extLst>
          </c:dPt>
          <c:dPt>
            <c:idx val="1"/>
            <c:invertIfNegative val="0"/>
            <c:bubble3D val="0"/>
            <c:extLst>
              <c:ext xmlns:c16="http://schemas.microsoft.com/office/drawing/2014/chart" uri="{C3380CC4-5D6E-409C-BE32-E72D297353CC}">
                <c16:uniqueId val="{00000002-1046-4EC0-89AC-E4AAE47D661A}"/>
              </c:ext>
            </c:extLst>
          </c:dPt>
          <c:dPt>
            <c:idx val="2"/>
            <c:invertIfNegative val="0"/>
            <c:bubble3D val="0"/>
            <c:spPr>
              <a:solidFill>
                <a:schemeClr val="accent2">
                  <a:lumMod val="60000"/>
                  <a:lumOff val="40000"/>
                </a:schemeClr>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79AD-43BE-A760-B70CD79EA4C7}"/>
              </c:ext>
            </c:extLst>
          </c:dPt>
          <c:dPt>
            <c:idx val="3"/>
            <c:invertIfNegative val="0"/>
            <c:bubble3D val="0"/>
            <c:spPr>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9AD-43BE-A760-B70CD79EA4C7}"/>
              </c:ext>
            </c:extLst>
          </c:dPt>
          <c:dPt>
            <c:idx val="4"/>
            <c:invertIfNegative val="0"/>
            <c:bubble3D val="0"/>
            <c:spPr>
              <a:solidFill>
                <a:schemeClr val="tx2"/>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79AD-43BE-A760-B70CD79EA4C7}"/>
              </c:ext>
            </c:extLst>
          </c:dPt>
          <c:dLbls>
            <c:dLbl>
              <c:idx val="0"/>
              <c:layout>
                <c:manualLayout>
                  <c:x val="9.1565859104656526E-3"/>
                  <c:y val="-1.151630959036267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AD-43BE-A760-B70CD79EA4C7}"/>
                </c:ext>
              </c:extLst>
            </c:dLbl>
            <c:dLbl>
              <c:idx val="1"/>
              <c:layout>
                <c:manualLayout>
                  <c:x val="6.36087869278433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46-4EC0-89AC-E4AAE47D661A}"/>
                </c:ext>
              </c:extLst>
            </c:dLbl>
            <c:dLbl>
              <c:idx val="2"/>
              <c:layout>
                <c:manualLayout>
                  <c:x val="7.951098365980418E-3"/>
                  <c:y val="-5.887442853523609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AD-43BE-A760-B70CD79EA4C7}"/>
                </c:ext>
              </c:extLst>
            </c:dLbl>
            <c:dLbl>
              <c:idx val="3"/>
              <c:layout>
                <c:manualLayout>
                  <c:x val="1.2721757385568669E-2"/>
                  <c:y val="6.4227391262900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AD-43BE-A760-B70CD79EA4C7}"/>
                </c:ext>
              </c:extLst>
            </c:dLbl>
            <c:dLbl>
              <c:idx val="4"/>
              <c:layout>
                <c:manualLayout>
                  <c:x val="6.3608786927842175E-3"/>
                  <c:y val="-1.177488570704721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AD-43BE-A760-B70CD79EA4C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Tốc độ tăng GRDP</c:v>
                </c:pt>
                <c:pt idx="1">
                  <c:v>Khu vực nông, 
lâm nghiệp 
và thủy sản</c:v>
                </c:pt>
                <c:pt idx="2">
                  <c:v>Khu vực 
công nghiệp
và xây dựng</c:v>
                </c:pt>
                <c:pt idx="3">
                  <c:v>Khu vực
dịch vụ</c:v>
                </c:pt>
                <c:pt idx="4">
                  <c:v>Thuế sản phẩm trừ trợ cấp sản phẩm</c:v>
                </c:pt>
              </c:strCache>
            </c:strRef>
          </c:cat>
          <c:val>
            <c:numRef>
              <c:f>Sheet1!$B$2:$B$6</c:f>
              <c:numCache>
                <c:formatCode>0.00%</c:formatCode>
                <c:ptCount val="5"/>
                <c:pt idx="0">
                  <c:v>7.5999999999999998E-2</c:v>
                </c:pt>
                <c:pt idx="1">
                  <c:v>3.5799999999999998E-2</c:v>
                </c:pt>
                <c:pt idx="2">
                  <c:v>0.1033</c:v>
                </c:pt>
                <c:pt idx="3">
                  <c:v>8.1600000000000006E-2</c:v>
                </c:pt>
                <c:pt idx="4">
                  <c:v>8.43E-2</c:v>
                </c:pt>
              </c:numCache>
            </c:numRef>
          </c:val>
          <c:extLst>
            <c:ext xmlns:c16="http://schemas.microsoft.com/office/drawing/2014/chart" uri="{C3380CC4-5D6E-409C-BE32-E72D297353CC}">
              <c16:uniqueId val="{00000001-2B34-4844-9157-A5C876EC3F8C}"/>
            </c:ext>
          </c:extLst>
        </c:ser>
        <c:dLbls>
          <c:dLblPos val="outEnd"/>
          <c:showLegendKey val="0"/>
          <c:showVal val="1"/>
          <c:showCatName val="0"/>
          <c:showSerName val="0"/>
          <c:showPercent val="0"/>
          <c:showBubbleSize val="0"/>
        </c:dLbls>
        <c:gapWidth val="219"/>
        <c:overlap val="-27"/>
        <c:axId val="124544896"/>
        <c:axId val="124553472"/>
      </c:barChart>
      <c:catAx>
        <c:axId val="124544896"/>
        <c:scaling>
          <c:orientation val="minMax"/>
        </c:scaling>
        <c:delete val="0"/>
        <c:axPos val="b"/>
        <c:numFmt formatCode="General" sourceLinked="1"/>
        <c:majorTickMark val="none"/>
        <c:minorTickMark val="none"/>
        <c:tickLblPos val="low"/>
        <c:spPr>
          <a:noFill/>
          <a:ln w="9525" cap="flat" cmpd="sng" algn="ctr">
            <a:solidFill>
              <a:srgbClr val="4D312F"/>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4553472"/>
        <c:crosses val="autoZero"/>
        <c:auto val="1"/>
        <c:lblAlgn val="ctr"/>
        <c:lblOffset val="100"/>
        <c:noMultiLvlLbl val="0"/>
      </c:catAx>
      <c:valAx>
        <c:axId val="1245534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24544896"/>
        <c:crosses val="autoZero"/>
        <c:crossBetween val="between"/>
      </c:valAx>
      <c:spPr>
        <a:noFill/>
        <a:ln>
          <a:noFill/>
        </a:ln>
        <a:effectLst>
          <a:outerShdw blurRad="50800" dist="38100" dir="5400000" algn="t" rotWithShape="0">
            <a:prstClr val="black">
              <a:alpha val="40000"/>
            </a:prst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a:scene3d>
      <a:camera prst="orthographicFront"/>
      <a:lightRig rig="threePt" dir="t"/>
    </a:scene3d>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Tốc độ tăng GRDP 6</a:t>
            </a:r>
            <a:r>
              <a:rPr lang="en-US" baseline="0"/>
              <a:t> tháng đầu</a:t>
            </a:r>
            <a:r>
              <a:rPr lang="en-US"/>
              <a:t> năm 2024 vùng</a:t>
            </a:r>
            <a:r>
              <a:rPr lang="en-US" baseline="0"/>
              <a:t> Bắc Trung bộ và duyên hải Trung bộ</a:t>
            </a:r>
            <a:endParaRPr lang="en-US"/>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52961464331808E-2"/>
          <c:y val="3.85821431489995E-2"/>
          <c:w val="0.89865684595633233"/>
          <c:h val="0.92283571370200101"/>
        </c:manualLayout>
      </c:layout>
      <c:barChart>
        <c:barDir val="col"/>
        <c:grouping val="clustered"/>
        <c:varyColors val="0"/>
        <c:ser>
          <c:idx val="0"/>
          <c:order val="0"/>
          <c:tx>
            <c:strRef>
              <c:f>Sheet1!$B$1</c:f>
              <c:strCache>
                <c:ptCount val="1"/>
                <c:pt idx="0">
                  <c:v>Tốc độ tăng GRDP quý I năm 2024</c:v>
                </c:pt>
              </c:strCache>
            </c:strRef>
          </c:tx>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8BC2-4DE3-BFB6-B2B246732821}"/>
              </c:ext>
            </c:extLst>
          </c:dPt>
          <c:dLbls>
            <c:dLbl>
              <c:idx val="3"/>
              <c:tx>
                <c:rich>
                  <a:bodyPr/>
                  <a:lstStyle/>
                  <a:p>
                    <a:r>
                      <a:rPr lang="en-US">
                        <a:solidFill>
                          <a:srgbClr val="FF0000"/>
                        </a:solidFill>
                      </a:rPr>
                      <a:t>7,60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C2-4DE3-BFB6-B2B246732821}"/>
                </c:ext>
              </c:extLst>
            </c:dLbl>
            <c:dLbl>
              <c:idx val="11"/>
              <c:layout>
                <c:manualLayout>
                  <c:x val="-2.2372517388246412E-3"/>
                  <c:y val="-5.25141125911216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C2-4DE3-BFB6-B2B246732821}"/>
                </c:ext>
              </c:extLst>
            </c:dLbl>
            <c:dLbl>
              <c:idx val="13"/>
              <c:layout>
                <c:manualLayout>
                  <c:x val="4.3954069397961846E-3"/>
                  <c:y val="3.13589904815111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87-4FCC-92E1-41168C720AB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Khánh Hòa                </c:v>
                </c:pt>
                <c:pt idx="1">
                  <c:v>Thanh Hóa                </c:v>
                </c:pt>
                <c:pt idx="2">
                  <c:v>Ninh Thuận               </c:v>
                </c:pt>
                <c:pt idx="3">
                  <c:v>Bình Định                </c:v>
                </c:pt>
                <c:pt idx="4">
                  <c:v>Hà Tĩnh                  </c:v>
                </c:pt>
                <c:pt idx="5">
                  <c:v>Bình Thuận               </c:v>
                </c:pt>
                <c:pt idx="6">
                  <c:v>Nghệ An                  </c:v>
                </c:pt>
                <c:pt idx="7">
                  <c:v>Quảng Bình               </c:v>
                </c:pt>
                <c:pt idx="8">
                  <c:v>Phú Yên                  </c:v>
                </c:pt>
                <c:pt idx="9">
                  <c:v>Thừa Thiên - Huế         </c:v>
                </c:pt>
                <c:pt idx="10">
                  <c:v>Quảng Trị                </c:v>
                </c:pt>
                <c:pt idx="11">
                  <c:v>Thành phố Đà Nẵng             </c:v>
                </c:pt>
                <c:pt idx="12">
                  <c:v>Quảng Ngãi               </c:v>
                </c:pt>
                <c:pt idx="13">
                  <c:v>Quảng Nam                </c:v>
                </c:pt>
              </c:strCache>
            </c:strRef>
          </c:cat>
          <c:val>
            <c:numRef>
              <c:f>Sheet1!$B$2:$B$15</c:f>
              <c:numCache>
                <c:formatCode>_(* #,##0.00_);_(* \(#,##0.00\);_(* "-"??_);_(@_)</c:formatCode>
                <c:ptCount val="14"/>
                <c:pt idx="0">
                  <c:v>12.73</c:v>
                </c:pt>
                <c:pt idx="1">
                  <c:v>11.49</c:v>
                </c:pt>
                <c:pt idx="2">
                  <c:v>8.07</c:v>
                </c:pt>
                <c:pt idx="3">
                  <c:v>7.5990000000000002</c:v>
                </c:pt>
                <c:pt idx="4">
                  <c:v>7.5979999999999999</c:v>
                </c:pt>
                <c:pt idx="5">
                  <c:v>7.1</c:v>
                </c:pt>
                <c:pt idx="6">
                  <c:v>6.76</c:v>
                </c:pt>
                <c:pt idx="7">
                  <c:v>6.5</c:v>
                </c:pt>
                <c:pt idx="8">
                  <c:v>6.25</c:v>
                </c:pt>
                <c:pt idx="9">
                  <c:v>6.01</c:v>
                </c:pt>
                <c:pt idx="10">
                  <c:v>5.0199999999999996</c:v>
                </c:pt>
                <c:pt idx="11" formatCode="0.00">
                  <c:v>5</c:v>
                </c:pt>
                <c:pt idx="12">
                  <c:v>3.71</c:v>
                </c:pt>
                <c:pt idx="13" formatCode="0.00">
                  <c:v>2.68</c:v>
                </c:pt>
              </c:numCache>
            </c:numRef>
          </c:val>
          <c:extLst>
            <c:ext xmlns:c16="http://schemas.microsoft.com/office/drawing/2014/chart" uri="{C3380CC4-5D6E-409C-BE32-E72D297353CC}">
              <c16:uniqueId val="{00000000-1587-4FCC-92E1-41168C720AB5}"/>
            </c:ext>
          </c:extLst>
        </c:ser>
        <c:dLbls>
          <c:showLegendKey val="0"/>
          <c:showVal val="0"/>
          <c:showCatName val="0"/>
          <c:showSerName val="0"/>
          <c:showPercent val="0"/>
          <c:showBubbleSize val="0"/>
        </c:dLbls>
        <c:gapWidth val="219"/>
        <c:overlap val="-27"/>
        <c:axId val="67836928"/>
        <c:axId val="67838720"/>
      </c:barChart>
      <c:catAx>
        <c:axId val="6783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8720"/>
        <c:crosses val="autoZero"/>
        <c:auto val="1"/>
        <c:lblAlgn val="ctr"/>
        <c:lblOffset val="100"/>
        <c:noMultiLvlLbl val="0"/>
      </c:catAx>
      <c:valAx>
        <c:axId val="67838720"/>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4DD-482D-9EC8-5469531F22BD}"/>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4DD-482D-9EC8-5469531F22BD}"/>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4DD-482D-9EC8-5469531F22BD}"/>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4DD-482D-9EC8-5469531F22BD}"/>
              </c:ext>
            </c:extLst>
          </c:dPt>
          <c:dLbls>
            <c:dLbl>
              <c:idx val="0"/>
              <c:layout>
                <c:manualLayout>
                  <c:x val="0.12873779013578959"/>
                  <c:y val="-5.3177739826023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DD-482D-9EC8-5469531F22BD}"/>
                </c:ext>
              </c:extLst>
            </c:dLbl>
            <c:dLbl>
              <c:idx val="1"/>
              <c:layout>
                <c:manualLayout>
                  <c:x val="0.1627439988509039"/>
                  <c:y val="0.10990066230711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DD-482D-9EC8-5469531F22BD}"/>
                </c:ext>
              </c:extLst>
            </c:dLbl>
            <c:dLbl>
              <c:idx val="2"/>
              <c:layout>
                <c:manualLayout>
                  <c:x val="-0.16517301375912627"/>
                  <c:y val="0.12408139292738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DD-482D-9EC8-5469531F22BD}"/>
                </c:ext>
              </c:extLst>
            </c:dLbl>
            <c:dLbl>
              <c:idx val="3"/>
              <c:layout>
                <c:manualLayout>
                  <c:x val="-0.19189217774957315"/>
                  <c:y val="-1.4180730620272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DD-482D-9EC8-5469531F22BD}"/>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c:formatCode>
                <c:ptCount val="4"/>
                <c:pt idx="0">
                  <c:v>0.26200000000000001</c:v>
                </c:pt>
                <c:pt idx="1">
                  <c:v>0.29599999999999999</c:v>
                </c:pt>
                <c:pt idx="2">
                  <c:v>0.39900000000000002</c:v>
                </c:pt>
                <c:pt idx="3">
                  <c:v>4.2999999999999997E-2</c:v>
                </c:pt>
              </c:numCache>
            </c:numRef>
          </c:val>
          <c:extLst>
            <c:ext xmlns:c16="http://schemas.microsoft.com/office/drawing/2014/chart" uri="{C3380CC4-5D6E-409C-BE32-E72D297353CC}">
              <c16:uniqueId val="{0000000A-54DD-482D-9EC8-5469531F22B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882-4EC4-B4A4-59F7188ED3DC}"/>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882-4EC4-B4A4-59F7188ED3DC}"/>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882-4EC4-B4A4-59F7188ED3DC}"/>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882-4EC4-B4A4-59F7188ED3DC}"/>
              </c:ext>
            </c:extLst>
          </c:dPt>
          <c:dLbls>
            <c:dLbl>
              <c:idx val="0"/>
              <c:layout>
                <c:manualLayout>
                  <c:x val="0.11615517233494753"/>
                  <c:y val="-6.38132699778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2-4EC4-B4A4-59F7188ED3DC}"/>
                </c:ext>
              </c:extLst>
            </c:dLbl>
            <c:dLbl>
              <c:idx val="1"/>
              <c:layout>
                <c:manualLayout>
                  <c:x val="0.16261724126892674"/>
                  <c:y val="1.7725908327185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82-4EC4-B4A4-59F7188ED3DC}"/>
                </c:ext>
              </c:extLst>
            </c:dLbl>
            <c:dLbl>
              <c:idx val="2"/>
              <c:layout>
                <c:manualLayout>
                  <c:x val="-0.20210999986280886"/>
                  <c:y val="0.198530173264473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82-4EC4-B4A4-59F7188ED3DC}"/>
                </c:ext>
              </c:extLst>
            </c:dLbl>
            <c:dLbl>
              <c:idx val="3"/>
              <c:layout>
                <c:manualLayout>
                  <c:x val="-0.21372551709630366"/>
                  <c:y val="-3.5451816654370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82-4EC4-B4A4-59F7188ED3DC}"/>
                </c:ext>
              </c:extLst>
            </c:dLbl>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c:formatCode>
                <c:ptCount val="4"/>
                <c:pt idx="0">
                  <c:v>0.27400000000000002</c:v>
                </c:pt>
                <c:pt idx="1">
                  <c:v>0.29499999999999998</c:v>
                </c:pt>
                <c:pt idx="2">
                  <c:v>0.38900000000000001</c:v>
                </c:pt>
                <c:pt idx="3">
                  <c:v>4.2000000000000003E-2</c:v>
                </c:pt>
              </c:numCache>
            </c:numRef>
          </c:val>
          <c:extLst>
            <c:ext xmlns:c16="http://schemas.microsoft.com/office/drawing/2014/chart" uri="{C3380CC4-5D6E-409C-BE32-E72D297353CC}">
              <c16:uniqueId val="{0000000A-5882-4EC4-B4A4-59F7188ED3D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spc="0" baseline="0">
                <a:solidFill>
                  <a:schemeClr val="tx1"/>
                </a:solidFill>
                <a:latin typeface="Times New Roman" panose="02020603050405020304" pitchFamily="18" charset="0"/>
                <a:cs typeface="Times New Roman" panose="02020603050405020304" pitchFamily="18" charset="0"/>
              </a:rPr>
              <a:t>Tốc độ tăng Tổng Giá trị sản phẩm 6 tháng đầu năm 2024 của các địa phương</a:t>
            </a:r>
            <a:endParaRPr lang="en-US" sz="2000" b="1" i="0" u="none" strike="noStrike" kern="1200" spc="0" baseline="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52961464331808E-2"/>
          <c:y val="3.85821431489995E-2"/>
          <c:w val="0.89641956045049798"/>
          <c:h val="0.87511953766480399"/>
        </c:manualLayout>
      </c:layout>
      <c:barChart>
        <c:barDir val="col"/>
        <c:grouping val="clustered"/>
        <c:varyColors val="0"/>
        <c:ser>
          <c:idx val="0"/>
          <c:order val="0"/>
          <c:tx>
            <c:strRef>
              <c:f>Sheet1!$B$1</c:f>
              <c:strCache>
                <c:ptCount val="1"/>
                <c:pt idx="0">
                  <c:v>Tốc độ tăng GRDP 6 tháng đầu năm 2024</c:v>
                </c:pt>
              </c:strCache>
            </c:strRef>
          </c:tx>
          <c:spPr>
            <a:solidFill>
              <a:schemeClr val="accent2"/>
            </a:solidFill>
            <a:ln>
              <a:noFill/>
            </a:ln>
            <a:effectLst/>
          </c:spPr>
          <c:invertIfNegative val="0"/>
          <c:dPt>
            <c:idx val="5"/>
            <c:invertIfNegative val="0"/>
            <c:bubble3D val="0"/>
            <c:extLst>
              <c:ext xmlns:c16="http://schemas.microsoft.com/office/drawing/2014/chart" uri="{C3380CC4-5D6E-409C-BE32-E72D297353CC}">
                <c16:uniqueId val="{00000000-783C-4476-82BE-E0A71E921D7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Tây Sơn</c:v>
                </c:pt>
                <c:pt idx="1">
                  <c:v>An Nhơn</c:v>
                </c:pt>
                <c:pt idx="2">
                  <c:v>Quy Nhơn</c:v>
                </c:pt>
                <c:pt idx="3">
                  <c:v>Vân Canh</c:v>
                </c:pt>
                <c:pt idx="4">
                  <c:v>Phù Cát</c:v>
                </c:pt>
                <c:pt idx="5">
                  <c:v>Tuy Phước</c:v>
                </c:pt>
                <c:pt idx="6">
                  <c:v>Hoài Nhơn</c:v>
                </c:pt>
                <c:pt idx="7">
                  <c:v>Hoài Ân</c:v>
                </c:pt>
                <c:pt idx="8">
                  <c:v>Phù Mỹ</c:v>
                </c:pt>
                <c:pt idx="9">
                  <c:v>Vĩnh Thạnh</c:v>
                </c:pt>
                <c:pt idx="10">
                  <c:v>An Lão</c:v>
                </c:pt>
              </c:strCache>
            </c:strRef>
          </c:cat>
          <c:val>
            <c:numRef>
              <c:f>Sheet1!$B$2:$B$12</c:f>
              <c:numCache>
                <c:formatCode>_(* #,##0.00_);_(* \(#,##0.00\);_(* "-"??_);_(@_)</c:formatCode>
                <c:ptCount val="11"/>
                <c:pt idx="0">
                  <c:v>10.33</c:v>
                </c:pt>
                <c:pt idx="1">
                  <c:v>10.17</c:v>
                </c:pt>
                <c:pt idx="2">
                  <c:v>9.66</c:v>
                </c:pt>
                <c:pt idx="3">
                  <c:v>8.89</c:v>
                </c:pt>
                <c:pt idx="4">
                  <c:v>8.69</c:v>
                </c:pt>
                <c:pt idx="5">
                  <c:v>8.25</c:v>
                </c:pt>
                <c:pt idx="6">
                  <c:v>8.06</c:v>
                </c:pt>
                <c:pt idx="7">
                  <c:v>6.56</c:v>
                </c:pt>
                <c:pt idx="8">
                  <c:v>6.52</c:v>
                </c:pt>
                <c:pt idx="9">
                  <c:v>6.19</c:v>
                </c:pt>
                <c:pt idx="10">
                  <c:v>5.96</c:v>
                </c:pt>
              </c:numCache>
            </c:numRef>
          </c:val>
          <c:extLst>
            <c:ext xmlns:c16="http://schemas.microsoft.com/office/drawing/2014/chart" uri="{C3380CC4-5D6E-409C-BE32-E72D297353CC}">
              <c16:uniqueId val="{00000002-CFAB-4C90-BD87-1F74F3193C4C}"/>
            </c:ext>
          </c:extLst>
        </c:ser>
        <c:dLbls>
          <c:dLblPos val="outEnd"/>
          <c:showLegendKey val="0"/>
          <c:showVal val="1"/>
          <c:showCatName val="0"/>
          <c:showSerName val="0"/>
          <c:showPercent val="0"/>
          <c:showBubbleSize val="0"/>
        </c:dLbls>
        <c:gapWidth val="219"/>
        <c:axId val="148217856"/>
        <c:axId val="148219392"/>
      </c:barChart>
      <c:catAx>
        <c:axId val="14821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219392"/>
        <c:crosses val="autoZero"/>
        <c:auto val="1"/>
        <c:lblAlgn val="ctr"/>
        <c:lblOffset val="100"/>
        <c:noMultiLvlLbl val="0"/>
      </c:catAx>
      <c:valAx>
        <c:axId val="148219392"/>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21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3412435890674"/>
          <c:y val="8.192681022392119E-2"/>
          <c:w val="0.52607474263303955"/>
          <c:h val="0.7907868005128593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3F-447E-9EF9-5AB20E5D78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3F-447E-9EF9-5AB20E5D78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3F-447E-9EF9-5AB20E5D78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3F-447E-9EF9-5AB20E5D78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3F-447E-9EF9-5AB20E5D78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33F-447E-9EF9-5AB20E5D789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F-447E-9EF9-5AB20E5D789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33F-447E-9EF9-5AB20E5D789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33F-447E-9EF9-5AB20E5D789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33F-447E-9EF9-5AB20E5D789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33F-447E-9EF9-5AB20E5D7899}"/>
              </c:ext>
            </c:extLst>
          </c:dPt>
          <c:dLbls>
            <c:dLbl>
              <c:idx val="0"/>
              <c:layout>
                <c:manualLayout>
                  <c:x val="-2.4566295549640568E-2"/>
                  <c:y val="-4.50294496811768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3F-447E-9EF9-5AB20E5D7899}"/>
                </c:ext>
              </c:extLst>
            </c:dLbl>
            <c:dLbl>
              <c:idx val="1"/>
              <c:layout>
                <c:manualLayout>
                  <c:x val="8.7666922652633095E-2"/>
                  <c:y val="-5.94844411689033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3F-447E-9EF9-5AB20E5D7899}"/>
                </c:ext>
              </c:extLst>
            </c:dLbl>
            <c:dLbl>
              <c:idx val="2"/>
              <c:layout>
                <c:manualLayout>
                  <c:x val="-3.8490601877123887E-2"/>
                  <c:y val="-6.14529470229050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3F-447E-9EF9-5AB20E5D7899}"/>
                </c:ext>
              </c:extLst>
            </c:dLbl>
            <c:dLbl>
              <c:idx val="3"/>
              <c:layout>
                <c:manualLayout>
                  <c:x val="-2.8665418222201432E-2"/>
                  <c:y val="-5.70950447291196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3F-447E-9EF9-5AB20E5D7899}"/>
                </c:ext>
              </c:extLst>
            </c:dLbl>
            <c:dLbl>
              <c:idx val="4"/>
              <c:layout>
                <c:manualLayout>
                  <c:x val="-1.7012981948000945E-2"/>
                  <c:y val="6.9473240142717166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3F-447E-9EF9-5AB20E5D7899}"/>
                </c:ext>
              </c:extLst>
            </c:dLbl>
            <c:dLbl>
              <c:idx val="5"/>
              <c:layout>
                <c:manualLayout>
                  <c:x val="-1.0660258509114754E-2"/>
                  <c:y val="1.78702235199736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3F-447E-9EF9-5AB20E5D78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Quy Nhơn</c:v>
                </c:pt>
                <c:pt idx="1">
                  <c:v>An Nhơn</c:v>
                </c:pt>
                <c:pt idx="2">
                  <c:v>Hoài Nhơn</c:v>
                </c:pt>
                <c:pt idx="3">
                  <c:v>Phù Cát</c:v>
                </c:pt>
                <c:pt idx="4">
                  <c:v>Phù Mỹ</c:v>
                </c:pt>
                <c:pt idx="5">
                  <c:v>Tuy Phước</c:v>
                </c:pt>
                <c:pt idx="6">
                  <c:v>Tây Sơn</c:v>
                </c:pt>
                <c:pt idx="7">
                  <c:v>Hoài Ân</c:v>
                </c:pt>
                <c:pt idx="8">
                  <c:v>Vân Canh</c:v>
                </c:pt>
                <c:pt idx="9">
                  <c:v>Vĩnh Thạnh</c:v>
                </c:pt>
                <c:pt idx="10">
                  <c:v>An Lão</c:v>
                </c:pt>
              </c:strCache>
            </c:strRef>
          </c:cat>
          <c:val>
            <c:numRef>
              <c:f>Sheet1!$B$2:$B$12</c:f>
              <c:numCache>
                <c:formatCode>0.00%</c:formatCode>
                <c:ptCount val="11"/>
                <c:pt idx="0">
                  <c:v>0.37080000000000002</c:v>
                </c:pt>
                <c:pt idx="1">
                  <c:v>0.1419</c:v>
                </c:pt>
                <c:pt idx="2">
                  <c:v>0.10639999999999999</c:v>
                </c:pt>
                <c:pt idx="3">
                  <c:v>9.35E-2</c:v>
                </c:pt>
                <c:pt idx="4">
                  <c:v>8.4400000000000003E-2</c:v>
                </c:pt>
                <c:pt idx="5">
                  <c:v>7.5300000000000006E-2</c:v>
                </c:pt>
                <c:pt idx="6">
                  <c:v>4.8800000000000003E-2</c:v>
                </c:pt>
                <c:pt idx="7">
                  <c:v>3.6499999999999998E-2</c:v>
                </c:pt>
                <c:pt idx="8">
                  <c:v>1.8700000000000001E-2</c:v>
                </c:pt>
                <c:pt idx="9">
                  <c:v>1.7299999999999999E-2</c:v>
                </c:pt>
                <c:pt idx="10">
                  <c:v>6.4000000000000003E-3</c:v>
                </c:pt>
              </c:numCache>
            </c:numRef>
          </c:val>
          <c:extLst>
            <c:ext xmlns:c16="http://schemas.microsoft.com/office/drawing/2014/chart" uri="{C3380CC4-5D6E-409C-BE32-E72D297353CC}">
              <c16:uniqueId val="{00000000-B93B-4724-A3C2-125A5CA7B3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TỔNG SỐ</c:v>
                </c:pt>
                <c:pt idx="1">
                  <c:v>VỐN NGÂN SÁCH ĐỊA PHƯƠNG</c:v>
                </c:pt>
                <c:pt idx="2">
                  <c:v>TRONG ĐÓ: NGUỒN THU TIỀN SỬ DỤNG ĐẤT</c:v>
                </c:pt>
                <c:pt idx="3">
                  <c:v>VỐN TRUNG ƯƠNG HỖ TRỢ CÓ MỤC TIÊU</c:v>
                </c:pt>
                <c:pt idx="4">
                  <c:v>VỐN CHƯƠNG TRÌNH MỤC TIÊU QUỐC GIA</c:v>
                </c:pt>
                <c:pt idx="5">
                  <c:v>VỐN NƯỚC NGOÀI (ODA)</c:v>
                </c:pt>
              </c:strCache>
            </c:strRef>
          </c:cat>
          <c:val>
            <c:numRef>
              <c:f>Sheet1!$B$2:$B$7</c:f>
              <c:numCache>
                <c:formatCode>0.00%</c:formatCode>
                <c:ptCount val="6"/>
                <c:pt idx="0">
                  <c:v>0.29459999999999997</c:v>
                </c:pt>
                <c:pt idx="1">
                  <c:v>0.28620000000000001</c:v>
                </c:pt>
                <c:pt idx="2">
                  <c:v>0.27189999999999998</c:v>
                </c:pt>
                <c:pt idx="3">
                  <c:v>0.34370000000000001</c:v>
                </c:pt>
                <c:pt idx="4">
                  <c:v>0.2707</c:v>
                </c:pt>
                <c:pt idx="5">
                  <c:v>0.49</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1534505167"/>
        <c:axId val="1534501807"/>
      </c:barChart>
      <c:catAx>
        <c:axId val="1534505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501807"/>
        <c:crosses val="autoZero"/>
        <c:auto val="1"/>
        <c:lblAlgn val="ctr"/>
        <c:lblOffset val="100"/>
        <c:noMultiLvlLbl val="0"/>
      </c:catAx>
      <c:valAx>
        <c:axId val="1534501807"/>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5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1-4DA2-4D62-869C-F39D3DE45E5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TỔNG SỐ</c:v>
                </c:pt>
                <c:pt idx="1">
                  <c:v>VỐN NGÂN SÁCH ĐỊA PHƯƠNG</c:v>
                </c:pt>
                <c:pt idx="2">
                  <c:v>TRONG ĐÓ: NGUỒN THU TIỀN SỬ DỤNG ĐẤT</c:v>
                </c:pt>
                <c:pt idx="3">
                  <c:v>VỐN TRUNG ƯƠNG HỖ TRỢ CÓ MỤC TIÊU</c:v>
                </c:pt>
                <c:pt idx="4">
                  <c:v>VỐN CHƯƠNG TRÌNH MỤC TIÊU QUỐC GIA</c:v>
                </c:pt>
                <c:pt idx="5">
                  <c:v>VỐN NƯỚC NGOÀI (ODA)</c:v>
                </c:pt>
              </c:strCache>
            </c:strRef>
          </c:cat>
          <c:val>
            <c:numRef>
              <c:f>Sheet1!$B$2:$B$7</c:f>
              <c:numCache>
                <c:formatCode>0.00%</c:formatCode>
                <c:ptCount val="6"/>
                <c:pt idx="0">
                  <c:v>0.43819999999999998</c:v>
                </c:pt>
                <c:pt idx="1">
                  <c:v>0.42570000000000002</c:v>
                </c:pt>
                <c:pt idx="2">
                  <c:v>0.41399999999999998</c:v>
                </c:pt>
                <c:pt idx="3">
                  <c:v>0.47149999999999997</c:v>
                </c:pt>
                <c:pt idx="4">
                  <c:v>0.53500000000000003</c:v>
                </c:pt>
                <c:pt idx="5">
                  <c:v>0.61129999999999995</c:v>
                </c:pt>
              </c:numCache>
            </c:numRef>
          </c:val>
          <c:extLst>
            <c:ext xmlns:c16="http://schemas.microsoft.com/office/drawing/2014/chart" uri="{C3380CC4-5D6E-409C-BE32-E72D297353CC}">
              <c16:uniqueId val="{00000002-4DA2-4D62-869C-F39D3DE45E58}"/>
            </c:ext>
          </c:extLst>
        </c:ser>
        <c:dLbls>
          <c:dLblPos val="outEnd"/>
          <c:showLegendKey val="0"/>
          <c:showVal val="1"/>
          <c:showCatName val="0"/>
          <c:showSerName val="0"/>
          <c:showPercent val="0"/>
          <c:showBubbleSize val="0"/>
        </c:dLbls>
        <c:gapWidth val="219"/>
        <c:overlap val="-27"/>
        <c:axId val="1534505167"/>
        <c:axId val="1534501807"/>
      </c:barChart>
      <c:catAx>
        <c:axId val="1534505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501807"/>
        <c:crosses val="autoZero"/>
        <c:auto val="1"/>
        <c:lblAlgn val="ctr"/>
        <c:lblOffset val="100"/>
        <c:noMultiLvlLbl val="0"/>
      </c:catAx>
      <c:valAx>
        <c:axId val="1534501807"/>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5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THỜI GIAN ĐẾN</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Times New Roman" panose="02020603050405020304" pitchFamily="18" charset="0"/>
              <a:cs typeface="Times New Roman" panose="02020603050405020304" pitchFamily="18"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it-IT" sz="2000" kern="1200" spc="-20">
              <a:latin typeface="Times New Roman" panose="02020603050405020304" pitchFamily="18" charset="0"/>
              <a:ea typeface="Times New Roman" panose="02020603050405020304" pitchFamily="18" charset="0"/>
            </a:rPr>
            <a:t>Các Sở, ngành, địa phương tiếp tục thực hiện </a:t>
          </a:r>
          <a:r>
            <a:rPr lang="nl-NL" sz="2000" kern="1200" spc="-20">
              <a:effectLst/>
              <a:latin typeface="Times New Roman" panose="02020603050405020304" pitchFamily="18" charset="0"/>
              <a:ea typeface="Times New Roman" panose="02020603050405020304" pitchFamily="18" charset="0"/>
            </a:rPr>
            <a:t>Chương trình công tác trọng tâm năm 2024 đã được UBND tỉnh phê duyệt; chuẩn bị chu đáo các nội dung trình Hội đồng nhân dân tỉnh tại kỳ họp </a:t>
          </a:r>
          <a:r>
            <a:rPr lang="vi-VN" sz="2000" kern="1200" spc="-20">
              <a:effectLst/>
              <a:latin typeface="Times New Roman" panose="02020603050405020304" pitchFamily="18" charset="0"/>
              <a:ea typeface="Times New Roman" panose="02020603050405020304" pitchFamily="18" charset="0"/>
            </a:rPr>
            <a:t>lần thứ 16 và lần thứ 17, </a:t>
          </a:r>
          <a:r>
            <a:rPr lang="nl-NL" sz="2000" kern="1200" spc="-20">
              <a:effectLst/>
              <a:latin typeface="Times New Roman" panose="02020603050405020304" pitchFamily="18" charset="0"/>
              <a:ea typeface="Times New Roman" panose="02020603050405020304" pitchFamily="18" charset="0"/>
            </a:rPr>
            <a:t>Hội đồng nhân dân tỉnh </a:t>
          </a:r>
          <a:r>
            <a:rPr lang="vi-VN" sz="2000" kern="1200" spc="-20">
              <a:effectLst/>
              <a:latin typeface="Times New Roman" panose="02020603050405020304" pitchFamily="18" charset="0"/>
              <a:ea typeface="Times New Roman" panose="02020603050405020304" pitchFamily="18" charset="0"/>
            </a:rPr>
            <a:t>khóa XIII</a:t>
          </a:r>
          <a:endParaRPr lang="en-US" sz="2000" b="0" i="0" kern="1200">
            <a:latin typeface="Times New Roman" panose="02020603050405020304" pitchFamily="18"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Times New Roman" panose="02020603050405020304" pitchFamily="18" charset="0"/>
              <a:cs typeface="Times New Roman" panose="02020603050405020304" pitchFamily="18"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en-US" sz="2000" kern="1200">
              <a:effectLst/>
              <a:latin typeface="Times New Roman" panose="02020603050405020304" pitchFamily="18" charset="0"/>
              <a:ea typeface="Times New Roman" panose="02020603050405020304" pitchFamily="18" charset="0"/>
              <a:cs typeface="DokChampa" panose="020B0604020202020204" pitchFamily="34" charset="-34"/>
            </a:rPr>
            <a:t>Triển khai đồng bộ các biện pháp tích nước tại các hồ chứa gắn với phương án điều tiết nước tưới để phục vụ sinh hoạt và sản xuất cho người dân trong mùa khô hạn sắp đến</a:t>
          </a: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Times New Roman" panose="02020603050405020304" pitchFamily="18" charset="0"/>
              <a:cs typeface="Times New Roman" panose="02020603050405020304" pitchFamily="18"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000" b="1">
              <a:latin typeface="Times New Roman" panose="02020603050405020304" pitchFamily="18" charset="0"/>
              <a:cs typeface="Times New Roman" panose="02020603050405020304" pitchFamily="18"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2000" kern="1200" spc="-20">
              <a:latin typeface="Times New Roman" panose="02020603050405020304" pitchFamily="18" charset="0"/>
            </a:rPr>
            <a:t>Rà soát, điều chỉnh </a:t>
          </a:r>
          <a:r>
            <a:rPr lang="pl-PL" sz="2000" kern="1200" spc="-20">
              <a:latin typeface="Times New Roman" panose="02020603050405020304" pitchFamily="18" charset="0"/>
            </a:rPr>
            <a:t>kịch bản thu </a:t>
          </a:r>
          <a:r>
            <a:rPr lang="en-US" sz="2000" kern="1200" spc="-20">
              <a:latin typeface="Times New Roman" panose="02020603050405020304" pitchFamily="18" charset="0"/>
            </a:rPr>
            <a:t>ngân sách nhà nước</a:t>
          </a:r>
          <a:r>
            <a:rPr lang="pl-PL" sz="2000" kern="1200" spc="-20">
              <a:latin typeface="Times New Roman" panose="02020603050405020304" pitchFamily="18" charset="0"/>
            </a:rPr>
            <a:t> năm 2024 theo từng tháng</a:t>
          </a:r>
          <a:r>
            <a:rPr lang="en-US" sz="2000" kern="1200" spc="-20">
              <a:latin typeface="Times New Roman" panose="02020603050405020304" pitchFamily="18" charset="0"/>
            </a:rPr>
            <a:t>, đảm bảo </a:t>
          </a:r>
          <a:r>
            <a:rPr lang="pl-PL" sz="2000" kern="1200" spc="-20">
              <a:latin typeface="Times New Roman" panose="02020603050405020304" pitchFamily="18" charset="0"/>
            </a:rPr>
            <a:t>thu NSNN vượt so với dự toán được Hội đồng nhân dân tỉnh giao</a:t>
          </a:r>
          <a:endParaRPr lang="en-US" sz="2000" b="0" i="0" kern="1200">
            <a:latin typeface="Times New Roman" panose="02020603050405020304" pitchFamily="18" charset="0"/>
            <a:ea typeface="+mn-ea"/>
            <a:cs typeface="Times New Roman" panose="02020603050405020304" pitchFamily="18" charset="0"/>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en-US" sz="2000" kern="1200">
              <a:latin typeface="Times New Roman" panose="02020603050405020304" pitchFamily="18" charset="0"/>
              <a:ea typeface="+mn-ea"/>
              <a:cs typeface="DokChampa" panose="020B0604020202020204" pitchFamily="34" charset="-34"/>
            </a:rPr>
            <a:t>Triển khai kịp thời, hiệu quả phương thức vận hành Hệ thống điện để đảm bảo điện phục vụ sản xuất và sinh hoạt trong cao điểm mùa khô năm 2024</a:t>
          </a: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Times New Roman" panose="02020603050405020304" pitchFamily="18" charset="0"/>
              <a:ea typeface="+mn-ea"/>
              <a:cs typeface="Times New Roman" panose="02020603050405020304" pitchFamily="18"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000" kern="1200" spc="-20">
              <a:latin typeface="Times New Roman" panose="02020603050405020304" pitchFamily="18" charset="0"/>
            </a:rPr>
            <a:t>C</a:t>
          </a:r>
          <a:r>
            <a:rPr lang="pl-PL" sz="2000" kern="1200" spc="-20">
              <a:latin typeface="Times New Roman" panose="02020603050405020304" pitchFamily="18" charset="0"/>
            </a:rPr>
            <a:t>huẩn bị chu đáo nội dung và các điều kiện có liên quan để tổ chức </a:t>
          </a:r>
          <a:r>
            <a:rPr lang="en-US" sz="2000" kern="1200" spc="-20">
              <a:latin typeface="Times New Roman" panose="02020603050405020304" pitchFamily="18" charset="0"/>
            </a:rPr>
            <a:t>tốt </a:t>
          </a:r>
          <a:r>
            <a:rPr lang="de-DE" sz="2000" kern="1200" spc="-20">
              <a:latin typeface="Times New Roman" panose="02020603050405020304" pitchFamily="18" charset="0"/>
            </a:rPr>
            <a:t>Lễ hội du lịch Bình Định năm 2024; các giải đấu thể thao </a:t>
          </a:r>
          <a:r>
            <a:rPr lang="de-DE" sz="2000" kern="1200" spc="-20">
              <a:solidFill>
                <a:prstClr val="black">
                  <a:hueOff val="0"/>
                  <a:satOff val="0"/>
                  <a:lumOff val="0"/>
                  <a:alphaOff val="0"/>
                </a:prstClr>
              </a:solidFill>
              <a:latin typeface="Times New Roman" panose="02020603050405020304" pitchFamily="18" charset="0"/>
              <a:ea typeface="+mn-ea"/>
              <a:cs typeface="+mn-cs"/>
            </a:rPr>
            <a:t>như: </a:t>
          </a:r>
          <a:r>
            <a:rPr lang="en-US" sz="2000" kern="1200" spc="-20">
              <a:solidFill>
                <a:prstClr val="black">
                  <a:hueOff val="0"/>
                  <a:satOff val="0"/>
                  <a:lumOff val="0"/>
                  <a:alphaOff val="0"/>
                </a:prstClr>
              </a:solidFill>
              <a:latin typeface="Times New Roman" panose="02020603050405020304" pitchFamily="18" charset="0"/>
              <a:ea typeface="+mn-ea"/>
              <a:cs typeface="+mn-cs"/>
            </a:rPr>
            <a:t>Giải chạy VnExpress Marathon Quy Nhơn 2024, Giải đua xe đạp tỉnh mở rộng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Times New Roman" panose="02020603050405020304" pitchFamily="18"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l" defTabSz="1244600">
            <a:lnSpc>
              <a:spcPct val="90000"/>
            </a:lnSpc>
            <a:spcBef>
              <a:spcPct val="0"/>
            </a:spcBef>
            <a:spcAft>
              <a:spcPts val="0"/>
            </a:spcAft>
            <a:buFont typeface="+mj-lt"/>
            <a:buAutoNum type="arabicPeriod"/>
          </a:pPr>
          <a:r>
            <a:rPr lang="en-US" sz="2000" kern="1200" spc="-20">
              <a:solidFill>
                <a:prstClr val="black">
                  <a:hueOff val="0"/>
                  <a:satOff val="0"/>
                  <a:lumOff val="0"/>
                  <a:alphaOff val="0"/>
                </a:prstClr>
              </a:solidFill>
              <a:latin typeface="Times New Roman" panose="02020603050405020304" pitchFamily="18" charset="0"/>
              <a:ea typeface="+mn-ea"/>
              <a:cs typeface="+mn-cs"/>
            </a:rPr>
            <a:t>Khẩn trương thực hiện lựa chọn nhà đầu tư xây dựng hạ tầng kỹ thuật Cụm công nghiệp theo quy định. Tập trung thực hiện giải phóng mặt bằng, nhất là các dự án đầu tư ngoài nhà nước</a:t>
          </a: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6" custScaleX="115848" custScaleY="52020" custLinFactNeighborX="-5592" custLinFactNeighborY="-970">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6"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6"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6" custScaleX="117990" custScaleY="82336" custLinFactNeighborX="-3875" custLinFactNeighborY="-14589">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6"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6"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6" custScaleX="116012" custLinFactNeighborX="-4963" custLinFactNeighborY="-18132">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6"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6"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3" presStyleCnt="6" custScaleX="117365" custScaleY="65935" custLinFactNeighborX="-4323" custLinFactNeighborY="-8177">
        <dgm:presLayoutVars>
          <dgm:chMax val="0"/>
          <dgm:chPref val="0"/>
          <dgm:bulletEnabled val="1"/>
        </dgm:presLayoutVars>
      </dgm:prSet>
      <dgm:spPr/>
    </dgm:pt>
    <dgm:pt modelId="{43AC833B-96AE-40BD-B7E6-75B1C76810E5}" type="pres">
      <dgm:prSet presAssocID="{71C92471-879B-4FBF-A743-815B7DE17F01}" presName="Parent" presStyleLbl="alignNode1" presStyleIdx="3" presStyleCnt="6"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3" presStyleCnt="6"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4" presStyleCnt="6" custScaleX="116522" custLinFactNeighborX="-5238" custLinFactNeighborY="-2403">
        <dgm:presLayoutVars>
          <dgm:chMax val="0"/>
          <dgm:chPref val="0"/>
          <dgm:bulletEnabled val="1"/>
        </dgm:presLayoutVars>
      </dgm:prSet>
      <dgm:spPr/>
    </dgm:pt>
    <dgm:pt modelId="{AC2CF2C3-C977-4D4E-A25D-F28A294A8AFC}" type="pres">
      <dgm:prSet presAssocID="{EEF6F821-B2AE-4F1F-82AA-3D4346AC4B8A}" presName="Parent" presStyleLbl="alignNode1" presStyleIdx="4" presStyleCnt="6"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4" presStyleCnt="6"/>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5" presStyleCnt="6" custScaleX="110372" custLinFactNeighborX="-9512" custLinFactNeighborY="-17842">
        <dgm:presLayoutVars>
          <dgm:chMax val="0"/>
          <dgm:chPref val="0"/>
          <dgm:bulletEnabled val="1"/>
        </dgm:presLayoutVars>
      </dgm:prSet>
      <dgm:spPr/>
    </dgm:pt>
    <dgm:pt modelId="{01B063D6-C58E-4F2D-9DF0-0287447203AF}" type="pres">
      <dgm:prSet presAssocID="{FCD43E57-B9BF-45BF-A9C3-C715921E72F8}" presName="Parent" presStyleLbl="alignNode1" presStyleIdx="5" presStyleCnt="6" custFlipHor="1" custScaleX="40216" custLinFactNeighborX="-20229" custLinFactNeighborY="-3345">
        <dgm:presLayoutVars>
          <dgm:chMax val="3"/>
          <dgm:chPref val="3"/>
          <dgm:bulletEnabled val="1"/>
        </dgm:presLayoutVars>
      </dgm:prSet>
      <dgm:spPr/>
    </dgm:pt>
    <dgm:pt modelId="{B481B5C8-0B2C-49F4-AE25-3A4320FB5CE6}" type="pres">
      <dgm:prSet presAssocID="{FCD43E57-B9BF-45BF-A9C3-C715921E72F8}" presName="Accent" presStyleLbl="parChTrans1D1" presStyleIdx="5" presStyleCnt="6"/>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3"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84DCE863-6DCB-4C00-BCE6-E36C18E04711}" srcId="{3A47E239-3B68-471A-BC88-561FF403BA50}" destId="{A1C5ACE9-4A4C-4B78-A1ED-2825FEE83F72}" srcOrd="0" destOrd="0" parTransId="{2098E87D-4D3D-4C74-AAFA-1E91FC77E154}" sibTransId="{60DAB23D-17A2-4B65-837E-E314828200BE}"/>
    <dgm:cxn modelId="{9ECFFC4B-8DD3-4DFF-9DD6-996BC58E13C5}" srcId="{FCD43E57-B9BF-45BF-A9C3-C715921E72F8}" destId="{3F3E17FF-7834-454F-9071-84C5D07EC795}" srcOrd="0" destOrd="0" parTransId="{FDA98C6B-0235-449C-AD88-57F195133E41}" sibTransId="{8E3FE40B-F028-4AB2-9255-273C0E2D367D}"/>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5" destOrd="0" parTransId="{874EC088-4BD1-4C3D-9C02-99F940BA68C4}" sibTransId="{C328D3AE-807E-4547-ACEE-C0164EB9CBCF}"/>
    <dgm:cxn modelId="{7B14F4BF-2EEB-48BA-9331-D7FEEAEA408C}" type="presOf" srcId="{FCD43E57-B9BF-45BF-A9C3-C715921E72F8}" destId="{01B063D6-C58E-4F2D-9DF0-0287447203AF}"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023874E3-3186-41BE-AD7B-E3D85281CB36}" srcId="{71122926-23E9-4DA1-96DC-340223CFC003}" destId="{EEF6F821-B2AE-4F1F-82AA-3D4346AC4B8A}" srcOrd="4"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5" destOrd="0" presId="urn:microsoft.com/office/officeart/2011/layout/TabList"/>
    <dgm:cxn modelId="{A1B36B3F-3CF5-471D-82D8-E5E81A151F9F}" type="presParOf" srcId="{81A4BF3E-D2DE-4F9B-BFF4-EEEE8CAB0147}" destId="{817546C4-2B40-46A7-9DCF-1A7043256BD7}" srcOrd="6"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7" destOrd="0" presId="urn:microsoft.com/office/officeart/2011/layout/TabList"/>
    <dgm:cxn modelId="{5D467AF6-0CA5-4BF5-9BEB-CCB0B6F292E8}" type="presParOf" srcId="{81A4BF3E-D2DE-4F9B-BFF4-EEEE8CAB0147}" destId="{D425D9F0-5C67-4E8B-A8C3-4EF53DF3D2F9}" srcOrd="8"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9" destOrd="0" presId="urn:microsoft.com/office/officeart/2011/layout/TabList"/>
    <dgm:cxn modelId="{2E617E40-1176-497F-8749-85EFEBB07E66}" type="presParOf" srcId="{81A4BF3E-D2DE-4F9B-BFF4-EEEE8CAB0147}" destId="{EB5706C0-1D28-4C24-B4A4-D1A59B4A8092}" srcOrd="10"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THỜI GIAN ĐẾN</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B5C8-0B2C-49F4-AE25-3A4320FB5CE6}">
      <dsp:nvSpPr>
        <dsp:cNvPr id="0" name=""/>
        <dsp:cNvSpPr/>
      </dsp:nvSpPr>
      <dsp:spPr>
        <a:xfrm>
          <a:off x="-220112" y="54523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97BA2-965A-41FF-9219-A447AB73908C}">
      <dsp:nvSpPr>
        <dsp:cNvPr id="0" name=""/>
        <dsp:cNvSpPr/>
      </dsp:nvSpPr>
      <dsp:spPr>
        <a:xfrm>
          <a:off x="-350625" y="453642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362049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E02C26-EE18-42A4-BE48-6789A6997DB0}">
      <dsp:nvSpPr>
        <dsp:cNvPr id="0" name=""/>
        <dsp:cNvSpPr/>
      </dsp:nvSpPr>
      <dsp:spPr>
        <a:xfrm>
          <a:off x="0" y="2704563"/>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1788631"/>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872699"/>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498861" y="201190"/>
          <a:ext cx="9833994" cy="45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ts val="0"/>
            </a:spcAft>
            <a:buNone/>
          </a:pPr>
          <a:r>
            <a:rPr lang="it-IT" sz="2000" kern="1200" spc="-20">
              <a:latin typeface="Times New Roman" panose="02020603050405020304" pitchFamily="18" charset="0"/>
              <a:ea typeface="Times New Roman" panose="02020603050405020304" pitchFamily="18" charset="0"/>
            </a:rPr>
            <a:t>Các Sở, ngành, địa phương tiếp tục thực hiện </a:t>
          </a:r>
          <a:r>
            <a:rPr lang="nl-NL" sz="2000" kern="1200" spc="-20">
              <a:effectLst/>
              <a:latin typeface="Times New Roman" panose="02020603050405020304" pitchFamily="18" charset="0"/>
              <a:ea typeface="Times New Roman" panose="02020603050405020304" pitchFamily="18" charset="0"/>
            </a:rPr>
            <a:t>Chương trình công tác trọng tâm năm 2024 đã được UBND tỉnh phê duyệt; chuẩn bị chu đáo các nội dung trình Hội đồng nhân dân tỉnh tại kỳ họp </a:t>
          </a:r>
          <a:r>
            <a:rPr lang="vi-VN" sz="2000" kern="1200" spc="-20">
              <a:effectLst/>
              <a:latin typeface="Times New Roman" panose="02020603050405020304" pitchFamily="18" charset="0"/>
              <a:ea typeface="Times New Roman" panose="02020603050405020304" pitchFamily="18" charset="0"/>
            </a:rPr>
            <a:t>lần thứ 16 và lần thứ 17, </a:t>
          </a:r>
          <a:r>
            <a:rPr lang="nl-NL" sz="2000" kern="1200" spc="-20">
              <a:effectLst/>
              <a:latin typeface="Times New Roman" panose="02020603050405020304" pitchFamily="18" charset="0"/>
              <a:ea typeface="Times New Roman" panose="02020603050405020304" pitchFamily="18" charset="0"/>
            </a:rPr>
            <a:t>Hội đồng nhân dân tỉnh </a:t>
          </a:r>
          <a:r>
            <a:rPr lang="vi-VN" sz="2000" kern="1200" spc="-20">
              <a:effectLst/>
              <a:latin typeface="Times New Roman" panose="02020603050405020304" pitchFamily="18" charset="0"/>
              <a:ea typeface="Times New Roman" panose="02020603050405020304" pitchFamily="18" charset="0"/>
            </a:rPr>
            <a:t>khóa XIII</a:t>
          </a:r>
          <a:endParaRPr lang="en-US" sz="2000" b="0" i="0" kern="1200">
            <a:latin typeface="Times New Roman" panose="02020603050405020304" pitchFamily="18" charset="0"/>
            <a:ea typeface="+mn-ea"/>
            <a:cs typeface="Times New Roman" panose="02020603050405020304" pitchFamily="18" charset="0"/>
          </a:endParaRPr>
        </a:p>
      </dsp:txBody>
      <dsp:txXfrm>
        <a:off x="1498861" y="201190"/>
        <a:ext cx="9833994" cy="453778"/>
      </dsp:txXfrm>
    </dsp:sp>
    <dsp:sp modelId="{2DA8B601-D096-476E-BD4A-9B0B2E7AAA16}">
      <dsp:nvSpPr>
        <dsp:cNvPr id="0" name=""/>
        <dsp:cNvSpPr/>
      </dsp:nvSpPr>
      <dsp:spPr>
        <a:xfrm>
          <a:off x="0" y="383"/>
          <a:ext cx="1225874" cy="872315"/>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1</a:t>
          </a:r>
        </a:p>
      </dsp:txBody>
      <dsp:txXfrm>
        <a:off x="42591" y="42974"/>
        <a:ext cx="1140692" cy="829724"/>
      </dsp:txXfrm>
    </dsp:sp>
    <dsp:sp modelId="{3B6881F4-25C6-42D9-B9DE-65CD14AABBD2}">
      <dsp:nvSpPr>
        <dsp:cNvPr id="0" name=""/>
        <dsp:cNvSpPr/>
      </dsp:nvSpPr>
      <dsp:spPr>
        <a:xfrm>
          <a:off x="1508242" y="866096"/>
          <a:ext cx="10015822" cy="71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None/>
          </a:pPr>
          <a:r>
            <a:rPr lang="en-US" sz="2000" kern="1200">
              <a:effectLst/>
              <a:latin typeface="Times New Roman" panose="02020603050405020304" pitchFamily="18" charset="0"/>
              <a:ea typeface="Times New Roman" panose="02020603050405020304" pitchFamily="18" charset="0"/>
              <a:cs typeface="DokChampa" panose="020B0604020202020204" pitchFamily="34" charset="-34"/>
            </a:rPr>
            <a:t>Triển khai đồng bộ các biện pháp tích nước tại các hồ chứa gắn với phương án điều tiết nước tưới để phục vụ sinh hoạt và sản xuất cho người dân trong mùa khô hạn sắp đến</a:t>
          </a:r>
        </a:p>
      </dsp:txBody>
      <dsp:txXfrm>
        <a:off x="1508242" y="866096"/>
        <a:ext cx="10015822" cy="718230"/>
      </dsp:txXfrm>
    </dsp:sp>
    <dsp:sp modelId="{F554227D-044F-4DE2-8960-72AD0A2E7D8A}">
      <dsp:nvSpPr>
        <dsp:cNvPr id="0" name=""/>
        <dsp:cNvSpPr/>
      </dsp:nvSpPr>
      <dsp:spPr>
        <a:xfrm>
          <a:off x="0" y="916315"/>
          <a:ext cx="1225874" cy="872315"/>
        </a:xfrm>
        <a:prstGeom prst="round2SameRect">
          <a:avLst>
            <a:gd name="adj1" fmla="val 16670"/>
            <a:gd name="adj2" fmla="val 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2</a:t>
          </a:r>
        </a:p>
      </dsp:txBody>
      <dsp:txXfrm>
        <a:off x="42591" y="958906"/>
        <a:ext cx="1140692" cy="829724"/>
      </dsp:txXfrm>
    </dsp:sp>
    <dsp:sp modelId="{C9CEDFDF-D679-479A-9C36-1A5C21B9F768}">
      <dsp:nvSpPr>
        <dsp:cNvPr id="0" name=""/>
        <dsp:cNvSpPr/>
      </dsp:nvSpPr>
      <dsp:spPr>
        <a:xfrm>
          <a:off x="1541814" y="1674078"/>
          <a:ext cx="9847915" cy="87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None/>
          </a:pPr>
          <a:r>
            <a:rPr lang="en-US" sz="2000" kern="1200">
              <a:latin typeface="Times New Roman" panose="02020603050405020304" pitchFamily="18" charset="0"/>
              <a:ea typeface="+mn-ea"/>
              <a:cs typeface="DokChampa" panose="020B0604020202020204" pitchFamily="34" charset="-34"/>
            </a:rPr>
            <a:t>Triển khai kịp thời, hiệu quả phương thức vận hành Hệ thống điện để đảm bảo điện phục vụ sản xuất và sinh hoạt trong cao điểm mùa khô năm 2024</a:t>
          </a:r>
        </a:p>
      </dsp:txBody>
      <dsp:txXfrm>
        <a:off x="1541814" y="1674078"/>
        <a:ext cx="9847915" cy="872315"/>
      </dsp:txXfrm>
    </dsp:sp>
    <dsp:sp modelId="{26A338F4-670E-4B7D-B9AC-9CAB07FDE5E1}">
      <dsp:nvSpPr>
        <dsp:cNvPr id="0" name=""/>
        <dsp:cNvSpPr/>
      </dsp:nvSpPr>
      <dsp:spPr>
        <a:xfrm>
          <a:off x="0" y="1832247"/>
          <a:ext cx="1225874" cy="872315"/>
        </a:xfrm>
        <a:prstGeom prst="round2SameRect">
          <a:avLst>
            <a:gd name="adj1" fmla="val 16670"/>
            <a:gd name="adj2" fmla="val 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3</a:t>
          </a:r>
        </a:p>
      </dsp:txBody>
      <dsp:txXfrm>
        <a:off x="42591" y="1874838"/>
        <a:ext cx="1140692" cy="829724"/>
      </dsp:txXfrm>
    </dsp:sp>
    <dsp:sp modelId="{8D2EFB67-B1CE-45EF-A10A-28C5F1E2DEA3}">
      <dsp:nvSpPr>
        <dsp:cNvPr id="0" name=""/>
        <dsp:cNvSpPr/>
      </dsp:nvSpPr>
      <dsp:spPr>
        <a:xfrm>
          <a:off x="1510003" y="2825426"/>
          <a:ext cx="9962767" cy="5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Font typeface="+mj-lt"/>
            <a:buNone/>
          </a:pPr>
          <a:r>
            <a:rPr lang="en-US" sz="2000" kern="1200" spc="-20">
              <a:latin typeface="Times New Roman" panose="02020603050405020304" pitchFamily="18" charset="0"/>
            </a:rPr>
            <a:t>Rà soát, điều chỉnh </a:t>
          </a:r>
          <a:r>
            <a:rPr lang="pl-PL" sz="2000" kern="1200" spc="-20">
              <a:latin typeface="Times New Roman" panose="02020603050405020304" pitchFamily="18" charset="0"/>
            </a:rPr>
            <a:t>kịch bản thu </a:t>
          </a:r>
          <a:r>
            <a:rPr lang="en-US" sz="2000" kern="1200" spc="-20">
              <a:latin typeface="Times New Roman" panose="02020603050405020304" pitchFamily="18" charset="0"/>
            </a:rPr>
            <a:t>ngân sách nhà nước</a:t>
          </a:r>
          <a:r>
            <a:rPr lang="pl-PL" sz="2000" kern="1200" spc="-20">
              <a:latin typeface="Times New Roman" panose="02020603050405020304" pitchFamily="18" charset="0"/>
            </a:rPr>
            <a:t> năm 2024 theo từng tháng</a:t>
          </a:r>
          <a:r>
            <a:rPr lang="en-US" sz="2000" kern="1200" spc="-20">
              <a:latin typeface="Times New Roman" panose="02020603050405020304" pitchFamily="18" charset="0"/>
            </a:rPr>
            <a:t>, đảm bảo </a:t>
          </a:r>
          <a:r>
            <a:rPr lang="pl-PL" sz="2000" kern="1200" spc="-20">
              <a:latin typeface="Times New Roman" panose="02020603050405020304" pitchFamily="18" charset="0"/>
            </a:rPr>
            <a:t>thu NSNN vượt so với dự toán được Hội đồng nhân dân tỉnh giao</a:t>
          </a:r>
          <a:endParaRPr lang="en-US" sz="2000" b="0" i="0" kern="1200">
            <a:latin typeface="Times New Roman" panose="02020603050405020304" pitchFamily="18" charset="0"/>
            <a:ea typeface="+mn-ea"/>
            <a:cs typeface="Times New Roman" panose="02020603050405020304" pitchFamily="18" charset="0"/>
          </a:endParaRPr>
        </a:p>
      </dsp:txBody>
      <dsp:txXfrm>
        <a:off x="1510003" y="2825426"/>
        <a:ext cx="9962767" cy="575161"/>
      </dsp:txXfrm>
    </dsp:sp>
    <dsp:sp modelId="{43AC833B-96AE-40BD-B7E6-75B1C76810E5}">
      <dsp:nvSpPr>
        <dsp:cNvPr id="0" name=""/>
        <dsp:cNvSpPr/>
      </dsp:nvSpPr>
      <dsp:spPr>
        <a:xfrm>
          <a:off x="0" y="2748178"/>
          <a:ext cx="1225874" cy="872315"/>
        </a:xfrm>
        <a:prstGeom prst="round2SameRect">
          <a:avLst>
            <a:gd name="adj1" fmla="val 16670"/>
            <a:gd name="adj2" fmla="val 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4</a:t>
          </a:r>
        </a:p>
      </dsp:txBody>
      <dsp:txXfrm>
        <a:off x="42591" y="2790769"/>
        <a:ext cx="1140692" cy="829724"/>
      </dsp:txXfrm>
    </dsp:sp>
    <dsp:sp modelId="{737B6FF7-6115-43BB-B942-5DB4168D2666}">
      <dsp:nvSpPr>
        <dsp:cNvPr id="0" name=""/>
        <dsp:cNvSpPr/>
      </dsp:nvSpPr>
      <dsp:spPr>
        <a:xfrm>
          <a:off x="1486001" y="3643148"/>
          <a:ext cx="9891208" cy="87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Font typeface="+mj-lt"/>
            <a:buNone/>
          </a:pPr>
          <a:r>
            <a:rPr lang="en-US" sz="2000" kern="1200" spc="-20">
              <a:latin typeface="Times New Roman" panose="02020603050405020304" pitchFamily="18" charset="0"/>
            </a:rPr>
            <a:t>C</a:t>
          </a:r>
          <a:r>
            <a:rPr lang="pl-PL" sz="2000" kern="1200" spc="-20">
              <a:latin typeface="Times New Roman" panose="02020603050405020304" pitchFamily="18" charset="0"/>
            </a:rPr>
            <a:t>huẩn bị chu đáo nội dung và các điều kiện có liên quan để tổ chức </a:t>
          </a:r>
          <a:r>
            <a:rPr lang="en-US" sz="2000" kern="1200" spc="-20">
              <a:latin typeface="Times New Roman" panose="02020603050405020304" pitchFamily="18" charset="0"/>
            </a:rPr>
            <a:t>tốt </a:t>
          </a:r>
          <a:r>
            <a:rPr lang="de-DE" sz="2000" kern="1200" spc="-20">
              <a:latin typeface="Times New Roman" panose="02020603050405020304" pitchFamily="18" charset="0"/>
            </a:rPr>
            <a:t>Lễ hội du lịch Bình Định năm 2024; các giải đấu thể thao </a:t>
          </a:r>
          <a:r>
            <a:rPr lang="de-DE" sz="2000" kern="1200" spc="-20">
              <a:solidFill>
                <a:prstClr val="black">
                  <a:hueOff val="0"/>
                  <a:satOff val="0"/>
                  <a:lumOff val="0"/>
                  <a:alphaOff val="0"/>
                </a:prstClr>
              </a:solidFill>
              <a:latin typeface="Times New Roman" panose="02020603050405020304" pitchFamily="18" charset="0"/>
              <a:ea typeface="+mn-ea"/>
              <a:cs typeface="+mn-cs"/>
            </a:rPr>
            <a:t>như: </a:t>
          </a:r>
          <a:r>
            <a:rPr lang="en-US" sz="2000" kern="1200" spc="-20">
              <a:solidFill>
                <a:prstClr val="black">
                  <a:hueOff val="0"/>
                  <a:satOff val="0"/>
                  <a:lumOff val="0"/>
                  <a:alphaOff val="0"/>
                </a:prstClr>
              </a:solidFill>
              <a:latin typeface="Times New Roman" panose="02020603050405020304" pitchFamily="18" charset="0"/>
              <a:ea typeface="+mn-ea"/>
              <a:cs typeface="+mn-cs"/>
            </a:rPr>
            <a:t>Giải chạy VnExpress Marathon Quy Nhơn 2024, Giải đua xe đạp tỉnh mở rộng năm 2024...</a:t>
          </a:r>
        </a:p>
      </dsp:txBody>
      <dsp:txXfrm>
        <a:off x="1486001" y="3643148"/>
        <a:ext cx="9891208" cy="872315"/>
      </dsp:txXfrm>
    </dsp:sp>
    <dsp:sp modelId="{AC2CF2C3-C977-4D4E-A25D-F28A294A8AFC}">
      <dsp:nvSpPr>
        <dsp:cNvPr id="0" name=""/>
        <dsp:cNvSpPr/>
      </dsp:nvSpPr>
      <dsp:spPr>
        <a:xfrm>
          <a:off x="0" y="3651200"/>
          <a:ext cx="1256176" cy="872315"/>
        </a:xfrm>
        <a:prstGeom prst="round2SameRect">
          <a:avLst>
            <a:gd name="adj1" fmla="val 16670"/>
            <a:gd name="adj2" fmla="val 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Times New Roman" panose="02020603050405020304" pitchFamily="18" charset="0"/>
              <a:ea typeface="+mn-ea"/>
              <a:cs typeface="Times New Roman" panose="02020603050405020304" pitchFamily="18" charset="0"/>
            </a:rPr>
            <a:t>5</a:t>
          </a:r>
        </a:p>
      </dsp:txBody>
      <dsp:txXfrm>
        <a:off x="42591" y="3693791"/>
        <a:ext cx="1170994" cy="829724"/>
      </dsp:txXfrm>
    </dsp:sp>
    <dsp:sp modelId="{B30BB6D3-8101-4C20-85C8-3D679D4CF32E}">
      <dsp:nvSpPr>
        <dsp:cNvPr id="0" name=""/>
        <dsp:cNvSpPr/>
      </dsp:nvSpPr>
      <dsp:spPr>
        <a:xfrm>
          <a:off x="1514735" y="4424403"/>
          <a:ext cx="9369152" cy="87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1244600">
            <a:lnSpc>
              <a:spcPct val="90000"/>
            </a:lnSpc>
            <a:spcBef>
              <a:spcPct val="0"/>
            </a:spcBef>
            <a:spcAft>
              <a:spcPts val="0"/>
            </a:spcAft>
            <a:buFont typeface="+mj-lt"/>
            <a:buNone/>
          </a:pPr>
          <a:r>
            <a:rPr lang="en-US" sz="2000" kern="1200" spc="-20">
              <a:solidFill>
                <a:prstClr val="black">
                  <a:hueOff val="0"/>
                  <a:satOff val="0"/>
                  <a:lumOff val="0"/>
                  <a:alphaOff val="0"/>
                </a:prstClr>
              </a:solidFill>
              <a:latin typeface="Times New Roman" panose="02020603050405020304" pitchFamily="18" charset="0"/>
              <a:ea typeface="+mn-ea"/>
              <a:cs typeface="+mn-cs"/>
            </a:rPr>
            <a:t>Khẩn trương thực hiện lựa chọn nhà đầu tư xây dựng hạ tầng kỹ thuật Cụm công nghiệp theo quy định. Tập trung thực hiện giải phóng mặt bằng, nhất là các dự án đầu tư ngoài nhà nước</a:t>
          </a:r>
        </a:p>
      </dsp:txBody>
      <dsp:txXfrm>
        <a:off x="1514735" y="4424403"/>
        <a:ext cx="9369152" cy="872315"/>
      </dsp:txXfrm>
    </dsp:sp>
    <dsp:sp modelId="{01B063D6-C58E-4F2D-9DF0-0287447203AF}">
      <dsp:nvSpPr>
        <dsp:cNvPr id="0" name=""/>
        <dsp:cNvSpPr/>
      </dsp:nvSpPr>
      <dsp:spPr>
        <a:xfrm flipH="1">
          <a:off x="68088" y="4550863"/>
          <a:ext cx="1199449" cy="872315"/>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1" kern="1200" spc="-20">
              <a:solidFill>
                <a:schemeClr val="bg1"/>
              </a:solidFill>
              <a:latin typeface="Times New Roman" panose="02020603050405020304" pitchFamily="18" charset="0"/>
              <a:ea typeface="+mn-ea"/>
              <a:cs typeface="+mn-cs"/>
            </a:rPr>
            <a:t>6</a:t>
          </a:r>
        </a:p>
      </dsp:txBody>
      <dsp:txXfrm>
        <a:off x="110679" y="4593454"/>
        <a:ext cx="1114267" cy="829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0.73618</cdr:x>
      <cdr:y>0.06596</cdr:y>
    </cdr:from>
    <cdr:to>
      <cdr:x>0.91771</cdr:x>
      <cdr:y>0.27285</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448241" y="207622"/>
          <a:ext cx="850293" cy="651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0.77511</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588292" y="1694099"/>
          <a:ext cx="1095673" cy="745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0.06736</cdr:x>
      <cdr:y>0.44774</cdr:y>
    </cdr:from>
    <cdr:to>
      <cdr:x>0.16878</cdr:x>
      <cdr:y>0.53651</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520248" y="2125627"/>
          <a:ext cx="783327" cy="421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0.03254</cdr:x>
      <cdr:y>0</cdr:y>
    </cdr:from>
    <cdr:to>
      <cdr:x>0.35562</cdr:x>
      <cdr:y>0.2747</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152401" y="0"/>
          <a:ext cx="1513296" cy="864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0.16878</cdr:x>
      <cdr:y>0.49212</cdr:y>
    </cdr:from>
    <cdr:to>
      <cdr:x>0.2668</cdr:x>
      <cdr:y>0.52551</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flipV="1">
          <a:off x="1303575" y="2336319"/>
          <a:ext cx="757067" cy="158518"/>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0.73618</cdr:x>
      <cdr:y>0.06596</cdr:y>
    </cdr:from>
    <cdr:to>
      <cdr:x>0.96576</cdr:x>
      <cdr:y>0.33927</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776684" y="208020"/>
          <a:ext cx="1177771" cy="861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0.75263</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930075" y="1697340"/>
          <a:ext cx="1200035" cy="6762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0.06347</cdr:x>
      <cdr:y>0.518</cdr:y>
    </cdr:from>
    <cdr:to>
      <cdr:x>0.16489</cdr:x>
      <cdr:y>0.72215</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325603" y="1633637"/>
          <a:ext cx="520295" cy="643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0.08362</cdr:x>
      <cdr:y>0.00229</cdr:y>
    </cdr:from>
    <cdr:to>
      <cdr:x>0.33541</cdr:x>
      <cdr:y>0.25469</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428977" y="7221"/>
          <a:ext cx="1291710" cy="7959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0.16489</cdr:x>
      <cdr:y>0.59577</cdr:y>
    </cdr:from>
    <cdr:to>
      <cdr:x>0.26291</cdr:x>
      <cdr:y>0.62007</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a:off x="845898" y="1878903"/>
          <a:ext cx="502854" cy="76646"/>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B13A25BA-8A98-4EEA-8689-C0028DE6E2D9}" type="datetimeFigureOut">
              <a:rPr lang="en-US" smtClean="0"/>
              <a:t>6/7/2024</a:t>
            </a:fld>
            <a:endParaRPr lang="en-US"/>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3408"/>
          </a:xfrm>
          <a:prstGeom prst="rect">
            <a:avLst/>
          </a:prstGeom>
        </p:spPr>
        <p:txBody>
          <a:bodyPr vert="horz" lIns="91440" tIns="45720" rIns="91440" bIns="45720" rtlCol="0"/>
          <a:lstStyle>
            <a:lvl1pPr algn="r">
              <a:defRPr sz="1200"/>
            </a:lvl1pPr>
          </a:lstStyle>
          <a:p>
            <a:fld id="{3769496F-9A71-4833-9730-4D2CD16F06D7}" type="datetimeFigureOut">
              <a:rPr lang="en-US" smtClean="0"/>
              <a:t>6/7/2024</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7"/>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10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23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38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82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09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34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00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42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182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88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5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161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41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573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13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88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59</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60</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61</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62</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63</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64</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65</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66</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67</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50000"/>
              </a:lnSpc>
              <a:spcBef>
                <a:spcPts val="0"/>
              </a:spcBef>
              <a:spcAft>
                <a:spcPts val="0"/>
              </a:spcAft>
              <a:buClr>
                <a:srgbClr val="000000"/>
              </a:buClr>
              <a:buSzPts val="1100"/>
              <a:buFontTx/>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Tăng trưởng kinh tế trong quý 4 năm 2022:</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sản xuất:</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nông, lâm nghiệp và thủy sản </a:t>
            </a:r>
            <a:r>
              <a:rPr lang="de-DE" sz="1200" dirty="0">
                <a:effectLst/>
                <a:latin typeface="Times New Roman" panose="02020603050405020304" pitchFamily="18" charset="0"/>
                <a:ea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3,85%,</a:t>
            </a:r>
            <a:r>
              <a:rPr lang="de-DE" sz="1200" dirty="0">
                <a:effectLst/>
                <a:latin typeface="Times New Roman" panose="02020603050405020304" pitchFamily="18" charset="0"/>
                <a:ea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8,36%</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vào mức tăng tổng giá trị tăng thêm của toàn nền kinh tế;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công nghiệp và xây dựng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4,22%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28,64%</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dịch vụ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8,12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63%</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sử dụng: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Tiêu dùng cuối cùng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7,12</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so với cùng kỳ năm trước;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82,6% </a:t>
            </a:r>
            <a:r>
              <a:rPr lang="de-DE"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vào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tốc độ tăng chung của nền kinh tế;</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Tích lũy tài sản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5,61</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43,78%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vào tốc độ tăng chung;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Xuất khẩu hàng hóa và dịch vụ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1" dirty="0">
                <a:effectLst/>
                <a:highlight>
                  <a:srgbClr val="FFFF00"/>
                </a:highlight>
                <a:latin typeface="Times New Roman" panose="02020603050405020304" pitchFamily="18" charset="0"/>
                <a:ea typeface="Times New Roman" panose="02020603050405020304" pitchFamily="18" charset="0"/>
              </a:rPr>
              <a:t>6,14</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hập khẩu hàng hóa và dịch vụ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b="1" dirty="0">
                <a:effectLst/>
                <a:highlight>
                  <a:srgbClr val="FFFF00"/>
                </a:highlight>
                <a:latin typeface="Times New Roman" panose="02020603050405020304" pitchFamily="18" charset="0"/>
                <a:ea typeface="Times New Roman" panose="02020603050405020304" pitchFamily="18" charset="0"/>
              </a:rPr>
              <a:t> 4,83%</a:t>
            </a:r>
            <a:r>
              <a:rPr lang="vi-VN"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chênh lệch xuất, nhập khẩu hàng hóa và dịch vụ làm giảm </a:t>
            </a:r>
            <a:r>
              <a:rPr lang="de-DE" sz="1800" b="1" dirty="0">
                <a:effectLst/>
                <a:highlight>
                  <a:srgbClr val="FFFF00"/>
                </a:highlight>
                <a:latin typeface="Times New Roman" panose="02020603050405020304" pitchFamily="18" charset="0"/>
                <a:ea typeface="Times New Roman" panose="02020603050405020304" pitchFamily="18" charset="0"/>
              </a:rPr>
              <a:t>26,38%.</a:t>
            </a:r>
            <a:r>
              <a:rPr lang="vi-VN" sz="2000" b="1" dirty="0">
                <a:effectLst/>
                <a:highlight>
                  <a:srgbClr val="FFFF00"/>
                </a:highlight>
              </a:rPr>
              <a:t> </a:t>
            </a:r>
            <a:endParaRPr lang="en-US" sz="1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39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7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476250"/>
            <a:ext cx="4244975" cy="23876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50000"/>
              </a:lnSpc>
              <a:spcBef>
                <a:spcPts val="0"/>
              </a:spcBef>
              <a:spcAft>
                <a:spcPts val="0"/>
              </a:spcAft>
              <a:buClr>
                <a:srgbClr val="000000"/>
              </a:buClr>
              <a:buSzPts val="1100"/>
              <a:buFontTx/>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Tăng trưởng kinh tế trong quý 4 năm 2022:</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sản xuất:</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nông, lâm nghiệp và thủy sản </a:t>
            </a:r>
            <a:r>
              <a:rPr lang="de-DE" sz="1200" dirty="0">
                <a:effectLst/>
                <a:latin typeface="Times New Roman" panose="02020603050405020304" pitchFamily="18" charset="0"/>
                <a:ea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3,85%,</a:t>
            </a:r>
            <a:r>
              <a:rPr lang="de-DE" sz="1200" dirty="0">
                <a:effectLst/>
                <a:latin typeface="Times New Roman" panose="02020603050405020304" pitchFamily="18" charset="0"/>
                <a:ea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8,36%</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vào mức tăng tổng giá trị tăng thêm của toàn nền kinh tế;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công nghiệp và xây dựng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4,22%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28,64%</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dịch vụ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8,12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63%</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sử dụng: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Tiêu dùng cuối cùng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7,12</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so với cùng kỳ năm trước;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82,6% </a:t>
            </a:r>
            <a:r>
              <a:rPr lang="de-DE"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vào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tốc độ tăng chung của nền kinh tế;</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Tích lũy tài sản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5,61</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43,78%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vào tốc độ tăng chung;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Xuất khẩu hàng hóa và dịch vụ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1" dirty="0">
                <a:effectLst/>
                <a:highlight>
                  <a:srgbClr val="FFFF00"/>
                </a:highlight>
                <a:latin typeface="Times New Roman" panose="02020603050405020304" pitchFamily="18" charset="0"/>
                <a:ea typeface="Times New Roman" panose="02020603050405020304" pitchFamily="18" charset="0"/>
              </a:rPr>
              <a:t>6,14</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hập khẩu hàng hóa và dịch vụ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b="1" dirty="0">
                <a:effectLst/>
                <a:highlight>
                  <a:srgbClr val="FFFF00"/>
                </a:highlight>
                <a:latin typeface="Times New Roman" panose="02020603050405020304" pitchFamily="18" charset="0"/>
                <a:ea typeface="Times New Roman" panose="02020603050405020304" pitchFamily="18" charset="0"/>
              </a:rPr>
              <a:t> 4,83%</a:t>
            </a:r>
            <a:r>
              <a:rPr lang="vi-VN"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chênh lệch xuất, nhập khẩu hàng hóa và dịch vụ làm giảm </a:t>
            </a:r>
            <a:r>
              <a:rPr lang="de-DE" sz="1800" b="1" dirty="0">
                <a:effectLst/>
                <a:highlight>
                  <a:srgbClr val="FFFF00"/>
                </a:highlight>
                <a:latin typeface="Times New Roman" panose="02020603050405020304" pitchFamily="18" charset="0"/>
                <a:ea typeface="Times New Roman" panose="02020603050405020304" pitchFamily="18" charset="0"/>
              </a:rPr>
              <a:t>26,38%.</a:t>
            </a:r>
            <a:r>
              <a:rPr lang="vi-VN" sz="2000" b="1" dirty="0">
                <a:effectLst/>
                <a:highlight>
                  <a:srgbClr val="FFFF00"/>
                </a:highlight>
              </a:rPr>
              <a:t> </a:t>
            </a:r>
            <a:endParaRPr lang="en-US" sz="1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95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94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43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atin typeface="+mj-lt"/>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46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6/7/2024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5" r:id="rId16"/>
    <p:sldLayoutId id="2147483946" r:id="rId17"/>
    <p:sldLayoutId id="2147483947"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600">
                <a:solidFill>
                  <a:schemeClr val="tx1"/>
                </a:solidFill>
                <a:latin typeface="Times New Roman" panose="02020603050405020304" pitchFamily="18" charset="0"/>
                <a:cs typeface="Times New Roman" panose="02020603050405020304" pitchFamily="18" charset="0"/>
              </a:rPr>
              <a:t>TÌNH HÌNH KINH TẾ - XÃ HỘI 6 THÁNG ĐẦU NĂM</a:t>
            </a:r>
            <a:br>
              <a:rPr lang="vi-VN" sz="2600">
                <a:solidFill>
                  <a:schemeClr val="tx1"/>
                </a:solidFill>
                <a:latin typeface="Times New Roman" panose="02020603050405020304" pitchFamily="18" charset="0"/>
                <a:cs typeface="Times New Roman" panose="02020603050405020304" pitchFamily="18" charset="0"/>
              </a:rPr>
            </a:br>
            <a:r>
              <a:rPr lang="vi-VN" sz="2600">
                <a:solidFill>
                  <a:schemeClr val="tx1"/>
                </a:solidFill>
                <a:latin typeface="Times New Roman" panose="02020603050405020304" pitchFamily="18" charset="0"/>
                <a:cs typeface="Times New Roman" panose="02020603050405020304" pitchFamily="18" charset="0"/>
              </a:rPr>
              <a:t>VÀ NHIỆM VỤ TRỌNG TÂM 6 THÁNG CUỐI NĂM 2024</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9721" y="251906"/>
            <a:ext cx="7788003" cy="369332"/>
          </a:xfrm>
          <a:prstGeom prst="rect">
            <a:avLst/>
          </a:prstGeom>
          <a:noFill/>
        </p:spPr>
        <p:txBody>
          <a:bodyPr wrap="square">
            <a:spAutoFit/>
          </a:bodyPr>
          <a:lstStyle/>
          <a:p>
            <a:pPr>
              <a:lnSpc>
                <a:spcPct val="100000"/>
              </a:lnSpc>
            </a:pPr>
            <a:r>
              <a:rPr lang="vi-VN" b="1">
                <a:latin typeface="+mj-lt"/>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1074725" y="630080"/>
            <a:ext cx="9805796" cy="830997"/>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2. Cơ cấu Tổng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sản</a:t>
            </a:r>
            <a:r>
              <a:rPr lang="en-US" sz="2400" b="1">
                <a:latin typeface="Times New Roman" panose="02020603050405020304" pitchFamily="18" charset="0"/>
                <a:cs typeface="Times New Roman" panose="02020603050405020304" pitchFamily="18" charset="0"/>
              </a:rPr>
              <a:t> phẩm:</a:t>
            </a:r>
          </a:p>
          <a:p>
            <a:pPr marL="457200" indent="-457200">
              <a:lnSpc>
                <a:spcPct val="100000"/>
              </a:lnSpc>
              <a:buAutoNum type="arabicPeriod"/>
            </a:pPr>
            <a:endParaRPr lang="vi-VN" sz="2400" b="1" dirty="0">
              <a:latin typeface="+mj-lt"/>
              <a:cs typeface="Arial" panose="020B0604020202020204" pitchFamily="34" charset="0"/>
            </a:endParaRPr>
          </a:p>
        </p:txBody>
      </p:sp>
      <p:graphicFrame>
        <p:nvGraphicFramePr>
          <p:cNvPr id="7" name="Chart 6">
            <a:extLst>
              <a:ext uri="{FF2B5EF4-FFF2-40B4-BE49-F238E27FC236}">
                <a16:creationId xmlns:a16="http://schemas.microsoft.com/office/drawing/2014/main" id="{70D0BAC6-48FA-EAF9-948D-EDFDD9A47854}"/>
              </a:ext>
            </a:extLst>
          </p:cNvPr>
          <p:cNvGraphicFramePr/>
          <p:nvPr/>
        </p:nvGraphicFramePr>
        <p:xfrm>
          <a:off x="234892" y="1379464"/>
          <a:ext cx="7970663" cy="5134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4484016F-92DD-8857-BC49-3681A286032B}"/>
              </a:ext>
            </a:extLst>
          </p:cNvPr>
          <p:cNvGraphicFramePr>
            <a:graphicFrameLocks noGrp="1"/>
          </p:cNvGraphicFramePr>
          <p:nvPr/>
        </p:nvGraphicFramePr>
        <p:xfrm>
          <a:off x="7398388" y="1338396"/>
          <a:ext cx="4472033" cy="5134352"/>
        </p:xfrm>
        <a:graphic>
          <a:graphicData uri="http://schemas.openxmlformats.org/drawingml/2006/table">
            <a:tbl>
              <a:tblPr>
                <a:tableStyleId>{5C22544A-7EE6-4342-B048-85BDC9FD1C3A}</a:tableStyleId>
              </a:tblPr>
              <a:tblGrid>
                <a:gridCol w="692444">
                  <a:extLst>
                    <a:ext uri="{9D8B030D-6E8A-4147-A177-3AD203B41FA5}">
                      <a16:colId xmlns:a16="http://schemas.microsoft.com/office/drawing/2014/main" val="1783388888"/>
                    </a:ext>
                  </a:extLst>
                </a:gridCol>
                <a:gridCol w="2697646">
                  <a:extLst>
                    <a:ext uri="{9D8B030D-6E8A-4147-A177-3AD203B41FA5}">
                      <a16:colId xmlns:a16="http://schemas.microsoft.com/office/drawing/2014/main" val="371083095"/>
                    </a:ext>
                  </a:extLst>
                </a:gridCol>
                <a:gridCol w="1081943">
                  <a:extLst>
                    <a:ext uri="{9D8B030D-6E8A-4147-A177-3AD203B41FA5}">
                      <a16:colId xmlns:a16="http://schemas.microsoft.com/office/drawing/2014/main" val="4026406149"/>
                    </a:ext>
                  </a:extLst>
                </a:gridCol>
              </a:tblGrid>
              <a:tr h="680456">
                <a:tc>
                  <a:txBody>
                    <a:bodyPr/>
                    <a:lstStyle/>
                    <a:p>
                      <a:pPr algn="ctr" fontAlgn="ctr"/>
                      <a:r>
                        <a:rPr lang="vi-VN" sz="2000" b="1" u="none" strike="noStrike">
                          <a:effectLst/>
                          <a:latin typeface="+mj-lt"/>
                        </a:rPr>
                        <a:t>STT</a:t>
                      </a:r>
                      <a:endParaRPr lang="vi-VN" sz="2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1" u="none" strike="noStrike">
                          <a:effectLst/>
                          <a:latin typeface="+mj-lt"/>
                        </a:rPr>
                        <a:t>Huyện/thị xã/thành phố</a:t>
                      </a:r>
                      <a:endParaRPr lang="vi-VN" sz="2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1" u="none" strike="noStrike">
                          <a:effectLst/>
                          <a:latin typeface="+mj-lt"/>
                        </a:rPr>
                        <a:t>Cơ cấu</a:t>
                      </a:r>
                      <a:br>
                        <a:rPr lang="vi-VN" sz="2000" b="1" u="none" strike="noStrike">
                          <a:effectLst/>
                          <a:latin typeface="+mj-lt"/>
                        </a:rPr>
                      </a:br>
                      <a:r>
                        <a:rPr lang="vi-VN" sz="2000" b="1" u="none" strike="noStrike">
                          <a:effectLst/>
                          <a:latin typeface="+mj-lt"/>
                        </a:rPr>
                        <a:t>(%)</a:t>
                      </a:r>
                      <a:endParaRPr lang="vi-VN" sz="2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711388"/>
                  </a:ext>
                </a:extLst>
              </a:tr>
              <a:tr h="371158">
                <a:tc>
                  <a:txBody>
                    <a:bodyPr/>
                    <a:lstStyle/>
                    <a:p>
                      <a:pPr algn="ctr" fontAlgn="ctr"/>
                      <a:r>
                        <a:rPr lang="vi-VN" sz="2000" u="none" strike="noStrike">
                          <a:effectLst/>
                          <a:latin typeface="+mj-lt"/>
                        </a:rPr>
                        <a:t> </a:t>
                      </a:r>
                      <a:endParaRPr lang="vi-VN" sz="2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1" u="none" strike="noStrike">
                          <a:effectLst/>
                          <a:latin typeface="+mj-lt"/>
                        </a:rPr>
                        <a:t>Tổng số toàn tỉnh</a:t>
                      </a:r>
                      <a:endParaRPr lang="vi-VN" sz="2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1" u="none" strike="noStrike">
                          <a:effectLst/>
                          <a:latin typeface="+mj-lt"/>
                        </a:rPr>
                        <a:t>100,00</a:t>
                      </a:r>
                      <a:endParaRPr lang="vi-VN" sz="2000" b="1" i="0" u="none" strike="noStrike">
                        <a:solidFill>
                          <a:srgbClr val="000000"/>
                        </a:solidFill>
                        <a:effectLst/>
                        <a:latin typeface="+mj-lt"/>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971729"/>
                  </a:ext>
                </a:extLst>
              </a:tr>
              <a:tr h="371158">
                <a:tc>
                  <a:txBody>
                    <a:bodyPr/>
                    <a:lstStyle/>
                    <a:p>
                      <a:pPr algn="ctr" fontAlgn="ctr"/>
                      <a:r>
                        <a:rPr lang="vi-VN" sz="2000" u="none" strike="noStrike">
                          <a:effectLst/>
                          <a:latin typeface="+mj-lt"/>
                        </a:rPr>
                        <a:t>1</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TP Quy Nhơn</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37,08</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8460061"/>
                  </a:ext>
                </a:extLst>
              </a:tr>
              <a:tr h="371158">
                <a:tc>
                  <a:txBody>
                    <a:bodyPr/>
                    <a:lstStyle/>
                    <a:p>
                      <a:pPr algn="ctr" fontAlgn="ctr"/>
                      <a:r>
                        <a:rPr lang="vi-VN" sz="2000" u="none" strike="noStrike">
                          <a:effectLst/>
                          <a:latin typeface="+mj-lt"/>
                        </a:rPr>
                        <a:t>2</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Thị xã An Nhơn</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14,19</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193692"/>
                  </a:ext>
                </a:extLst>
              </a:tr>
              <a:tr h="371158">
                <a:tc>
                  <a:txBody>
                    <a:bodyPr/>
                    <a:lstStyle/>
                    <a:p>
                      <a:pPr algn="ctr" fontAlgn="ctr"/>
                      <a:r>
                        <a:rPr lang="vi-VN" sz="2000" u="none" strike="noStrike">
                          <a:effectLst/>
                          <a:latin typeface="+mj-lt"/>
                        </a:rPr>
                        <a:t>3</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Thị xã Hoài Nhơn</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10,64</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958873"/>
                  </a:ext>
                </a:extLst>
              </a:tr>
              <a:tr h="371158">
                <a:tc>
                  <a:txBody>
                    <a:bodyPr/>
                    <a:lstStyle/>
                    <a:p>
                      <a:pPr algn="ctr" fontAlgn="ctr"/>
                      <a:r>
                        <a:rPr lang="vi-VN" sz="2000" u="none" strike="noStrike">
                          <a:effectLst/>
                          <a:latin typeface="+mj-lt"/>
                        </a:rPr>
                        <a:t>4</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Phù Cát</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9,35</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024989"/>
                  </a:ext>
                </a:extLst>
              </a:tr>
              <a:tr h="371158">
                <a:tc>
                  <a:txBody>
                    <a:bodyPr/>
                    <a:lstStyle/>
                    <a:p>
                      <a:pPr algn="ctr" fontAlgn="ctr"/>
                      <a:r>
                        <a:rPr lang="vi-VN" sz="2000" u="none" strike="noStrike">
                          <a:effectLst/>
                          <a:latin typeface="+mj-lt"/>
                        </a:rPr>
                        <a:t>5</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Phù Mỹ</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8,44</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367613"/>
                  </a:ext>
                </a:extLst>
              </a:tr>
              <a:tr h="371158">
                <a:tc>
                  <a:txBody>
                    <a:bodyPr/>
                    <a:lstStyle/>
                    <a:p>
                      <a:pPr algn="ctr" fontAlgn="ctr"/>
                      <a:r>
                        <a:rPr lang="vi-VN" sz="2000" u="none" strike="noStrike">
                          <a:effectLst/>
                          <a:latin typeface="+mj-lt"/>
                        </a:rPr>
                        <a:t>6</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Tuy Phước</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7,53</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4942174"/>
                  </a:ext>
                </a:extLst>
              </a:tr>
              <a:tr h="371158">
                <a:tc>
                  <a:txBody>
                    <a:bodyPr/>
                    <a:lstStyle/>
                    <a:p>
                      <a:pPr algn="ctr" fontAlgn="ctr"/>
                      <a:r>
                        <a:rPr lang="vi-VN" sz="2000" u="none" strike="noStrike">
                          <a:effectLst/>
                          <a:latin typeface="+mj-lt"/>
                        </a:rPr>
                        <a:t>7</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Tây Sơn</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4,88</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352724"/>
                  </a:ext>
                </a:extLst>
              </a:tr>
              <a:tr h="371158">
                <a:tc>
                  <a:txBody>
                    <a:bodyPr/>
                    <a:lstStyle/>
                    <a:p>
                      <a:pPr algn="ctr" fontAlgn="ctr"/>
                      <a:r>
                        <a:rPr lang="vi-VN" sz="2000" u="none" strike="noStrike">
                          <a:effectLst/>
                          <a:latin typeface="+mj-lt"/>
                        </a:rPr>
                        <a:t>8</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Hoài Ân</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3,65</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0798045"/>
                  </a:ext>
                </a:extLst>
              </a:tr>
              <a:tr h="371158">
                <a:tc>
                  <a:txBody>
                    <a:bodyPr/>
                    <a:lstStyle/>
                    <a:p>
                      <a:pPr algn="ctr" fontAlgn="ctr"/>
                      <a:r>
                        <a:rPr lang="vi-VN" sz="2000" u="none" strike="noStrike">
                          <a:effectLst/>
                          <a:latin typeface="+mj-lt"/>
                        </a:rPr>
                        <a:t>9</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Vân Canh</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1,87</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7381926"/>
                  </a:ext>
                </a:extLst>
              </a:tr>
              <a:tr h="371158">
                <a:tc>
                  <a:txBody>
                    <a:bodyPr/>
                    <a:lstStyle/>
                    <a:p>
                      <a:pPr algn="ctr" fontAlgn="ctr"/>
                      <a:r>
                        <a:rPr lang="vi-VN" sz="2000" u="none" strike="noStrike">
                          <a:effectLst/>
                          <a:latin typeface="+mj-lt"/>
                        </a:rPr>
                        <a:t>10</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Vĩnh Thạnh</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1,73</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989331"/>
                  </a:ext>
                </a:extLst>
              </a:tr>
              <a:tr h="371158">
                <a:tc>
                  <a:txBody>
                    <a:bodyPr/>
                    <a:lstStyle/>
                    <a:p>
                      <a:pPr algn="ctr" fontAlgn="ctr"/>
                      <a:r>
                        <a:rPr lang="vi-VN" sz="2000" u="none" strike="noStrike">
                          <a:effectLst/>
                          <a:latin typeface="+mj-lt"/>
                        </a:rPr>
                        <a:t>11</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vi-VN" sz="2000" u="none" strike="noStrike">
                          <a:effectLst/>
                          <a:latin typeface="+mj-lt"/>
                        </a:rPr>
                        <a:t>Huyện An Lão</a:t>
                      </a:r>
                      <a:endParaRPr lang="vi-VN" sz="2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2000" b="0" i="0" u="none" strike="noStrike">
                          <a:solidFill>
                            <a:srgbClr val="000000"/>
                          </a:solidFill>
                          <a:effectLst/>
                          <a:latin typeface="Times New Roman" panose="02020603050405020304" pitchFamily="18" charset="0"/>
                        </a:rPr>
                        <a:t>0,64</a:t>
                      </a:r>
                    </a:p>
                  </a:txBody>
                  <a:tcPr marL="9525" marR="1143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726850"/>
                  </a:ext>
                </a:extLst>
              </a:tr>
            </a:tbl>
          </a:graphicData>
        </a:graphic>
      </p:graphicFrame>
    </p:spTree>
    <p:extLst>
      <p:ext uri="{BB962C8B-B14F-4D97-AF65-F5344CB8AC3E}">
        <p14:creationId xmlns:p14="http://schemas.microsoft.com/office/powerpoint/2010/main" val="2031987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9721" y="251906"/>
            <a:ext cx="7788003" cy="369332"/>
          </a:xfrm>
          <a:prstGeom prst="rect">
            <a:avLst/>
          </a:prstGeom>
          <a:noFill/>
        </p:spPr>
        <p:txBody>
          <a:bodyPr wrap="square">
            <a:spAutoFit/>
          </a:bodyPr>
          <a:lstStyle/>
          <a:p>
            <a:pPr>
              <a:lnSpc>
                <a:spcPct val="100000"/>
              </a:lnSpc>
            </a:pPr>
            <a:r>
              <a:rPr lang="vi-VN" b="1">
                <a:latin typeface="+mj-lt"/>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697220" y="630992"/>
            <a:ext cx="11198525" cy="7017306"/>
          </a:xfrm>
          <a:prstGeom prst="rect">
            <a:avLst/>
          </a:prstGeom>
          <a:noFill/>
        </p:spPr>
        <p:txBody>
          <a:bodyPr wrap="square">
            <a:spAutoFit/>
          </a:bodyPr>
          <a:lstStyle/>
          <a:p>
            <a:pPr>
              <a:lnSpc>
                <a:spcPct val="100000"/>
              </a:lnSpc>
            </a:pP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a:t>
            </a:r>
          </a:p>
          <a:p>
            <a:pPr marL="285750" indent="-285750" algn="just">
              <a:lnSpc>
                <a:spcPct val="100000"/>
              </a:lnSpc>
              <a:spcBef>
                <a:spcPts val="600"/>
              </a:spcBef>
              <a:spcAft>
                <a:spcPts val="600"/>
              </a:spcAft>
              <a:buFontTx/>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G</a:t>
            </a:r>
            <a:r>
              <a:rPr lang="vi-VN" dirty="0">
                <a:effectLst/>
                <a:latin typeface="+mj-lt"/>
                <a:ea typeface="Calibri" panose="020F0502020204030204" pitchFamily="34" charset="0"/>
              </a:rPr>
              <a:t>iá trị tổng sản phẩm trên địa bàn: Có</a:t>
            </a:r>
            <a:r>
              <a:rPr lang="en-US" dirty="0">
                <a:effectLst/>
                <a:latin typeface="+mj-lt"/>
                <a:ea typeface="Calibri" panose="020F0502020204030204" pitchFamily="34"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06/11</a:t>
            </a:r>
            <a:r>
              <a:rPr lang="vi-VN" dirty="0">
                <a:effectLst/>
                <a:latin typeface="+mj-lt"/>
                <a:ea typeface="Calibri" panose="020F0502020204030204" pitchFamily="34" charset="0"/>
              </a:rPr>
              <a:t> địa phương hoàn thành chỉ tiêu kế hoạch 6 tháng đầu năm</a:t>
            </a:r>
            <a:r>
              <a:rPr lang="en-US" dirty="0">
                <a:effectLst/>
                <a:latin typeface="+mj-lt"/>
                <a:ea typeface="Calibri" panose="020F0502020204030204" pitchFamily="34"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(Quy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Hoài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a:effectLst/>
                <a:latin typeface="Times New Roman" panose="02020603050405020304" pitchFamily="18" charset="0"/>
                <a:ea typeface="Calibri" panose="020F0502020204030204" pitchFamily="34" charset="0"/>
                <a:cs typeface="Times New Roman" panose="02020603050405020304" pitchFamily="18" charset="0"/>
              </a:rPr>
              <a:t> Cát),</a:t>
            </a:r>
            <a:r>
              <a:rPr lang="en-US">
                <a:effectLst/>
                <a:latin typeface="+mj-lt"/>
                <a:ea typeface="Calibri" panose="020F0502020204030204" pitchFamily="34" charset="0"/>
              </a:rPr>
              <a:t> </a:t>
            </a:r>
            <a:r>
              <a:rPr lang="en-US">
                <a:latin typeface="Times New Roman" panose="02020603050405020304" pitchFamily="18" charset="0"/>
                <a:ea typeface="Calibri" panose="020F0502020204030204" pitchFamily="34" charset="0"/>
                <a:cs typeface="Times New Roman" panose="02020603050405020304" pitchFamily="18" charset="0"/>
              </a:rPr>
              <a:t>trong đó </a:t>
            </a:r>
            <a:r>
              <a:rPr lang="en-US">
                <a:effectLst/>
                <a:latin typeface="+mj-lt"/>
                <a:ea typeface="Calibri" panose="020F0502020204030204" pitchFamily="34" charset="0"/>
              </a:rPr>
              <a:t>m</a:t>
            </a:r>
            <a:r>
              <a:rPr lang="vi-VN">
                <a:effectLst/>
                <a:latin typeface="+mj-lt"/>
                <a:ea typeface="Calibri" panose="020F0502020204030204" pitchFamily="34" charset="0"/>
              </a:rPr>
              <a:t>ột số địa phương</a:t>
            </a:r>
            <a:r>
              <a:rPr lang="en-US">
                <a:effectLst/>
                <a:latin typeface="+mj-lt"/>
                <a:ea typeface="Calibri" panose="020F0502020204030204" pitchFamily="34" charset="0"/>
              </a:rPr>
              <a:t> </a:t>
            </a:r>
            <a:r>
              <a:rPr lang="en-US">
                <a:latin typeface="Times New Roman" panose="02020603050405020304" pitchFamily="18" charset="0"/>
                <a:ea typeface="Calibri" panose="020F0502020204030204" pitchFamily="34" charset="0"/>
                <a:cs typeface="Times New Roman" panose="02020603050405020304" pitchFamily="18" charset="0"/>
              </a:rPr>
              <a:t>đạt khá như </a:t>
            </a:r>
            <a:r>
              <a:rPr lang="en-US">
                <a:latin typeface="Times New Roman" panose="02020603050405020304" pitchFamily="18" charset="0"/>
                <a:cs typeface="Times New Roman" panose="02020603050405020304" pitchFamily="18" charset="0"/>
              </a:rPr>
              <a:t>Tây Sơn (tăng 10,33%), An Nhơn (tăng 10,17%)…; </a:t>
            </a:r>
            <a:r>
              <a:rPr lang="vi-VN">
                <a:effectLst/>
                <a:latin typeface="+mj-lt"/>
                <a:ea typeface="Calibri" panose="020F0502020204030204" pitchFamily="34" charset="0"/>
              </a:rPr>
              <a:t>có</a:t>
            </a:r>
            <a:r>
              <a:rPr lang="en-US">
                <a:effectLst/>
                <a:latin typeface="+mj-lt"/>
                <a:ea typeface="Calibri" panose="020F050202020403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5/11</a:t>
            </a:r>
            <a:r>
              <a:rPr lang="vi-VN" dirty="0">
                <a:effectLst/>
                <a:latin typeface="+mj-lt"/>
                <a:ea typeface="Calibri" panose="020F0502020204030204" pitchFamily="34" charset="0"/>
              </a:rPr>
              <a:t> địa phương chưa hoàn thành chỉ tiêu </a:t>
            </a:r>
            <a:r>
              <a:rPr lang="en-US" dirty="0">
                <a:effectLst/>
                <a:latin typeface="Times New Roman" panose="02020603050405020304" pitchFamily="18" charset="0"/>
                <a:ea typeface="Calibri" panose="020F0502020204030204" pitchFamily="34" charset="0"/>
                <a:cs typeface="Times New Roman" panose="02020603050405020304" pitchFamily="18" charset="0"/>
              </a:rPr>
              <a:t>(Vân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Vĩnh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Lão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dirty="0">
                <a:effectLst/>
                <a:latin typeface="Times New Roman" panose="02020603050405020304" pitchFamily="18" charset="0"/>
                <a:ea typeface="Calibri" panose="020F0502020204030204" pitchFamily="34" charset="0"/>
                <a:cs typeface="Times New Roman" panose="02020603050405020304" pitchFamily="18" charset="0"/>
              </a:rPr>
              <a:t>, Hoài </a:t>
            </a:r>
            <a:r>
              <a:rPr lang="en-US" err="1">
                <a:effectLst/>
                <a:latin typeface="Times New Roman" panose="02020603050405020304" pitchFamily="18" charset="0"/>
                <a:ea typeface="Calibri" panose="020F0502020204030204" pitchFamily="34" charset="0"/>
                <a:cs typeface="Times New Roman" panose="02020603050405020304" pitchFamily="18" charset="0"/>
              </a:rPr>
              <a:t>Ân</a:t>
            </a:r>
            <a:r>
              <a:rPr lang="en-US">
                <a:effectLst/>
                <a:latin typeface="Times New Roman" panose="02020603050405020304" pitchFamily="18" charset="0"/>
                <a:ea typeface="Calibri" panose="020F0502020204030204" pitchFamily="34" charset="0"/>
                <a:cs typeface="Times New Roman" panose="02020603050405020304" pitchFamily="18" charset="0"/>
              </a:rPr>
              <a:t>);</a:t>
            </a:r>
            <a:r>
              <a:rPr lang="en-US">
                <a:effectLst/>
                <a:latin typeface="+mj-lt"/>
                <a:ea typeface="Calibri" panose="020F0502020204030204" pitchFamily="34" charset="0"/>
              </a:rPr>
              <a:t> </a:t>
            </a:r>
            <a:r>
              <a:rPr lang="en-US">
                <a:latin typeface="Times New Roman" panose="02020603050405020304" pitchFamily="18" charset="0"/>
                <a:ea typeface="Calibri" panose="020F0502020204030204" pitchFamily="34" charset="0"/>
                <a:cs typeface="Times New Roman" panose="02020603050405020304" pitchFamily="18" charset="0"/>
              </a:rPr>
              <a:t>trong đó </a:t>
            </a:r>
            <a:r>
              <a:rPr lang="en-US">
                <a:effectLst/>
                <a:latin typeface="+mj-lt"/>
                <a:ea typeface="Calibri" panose="020F0502020204030204" pitchFamily="34" charset="0"/>
              </a:rPr>
              <a:t>m</a:t>
            </a:r>
            <a:r>
              <a:rPr lang="vi-VN">
                <a:effectLst/>
                <a:latin typeface="+mj-lt"/>
                <a:ea typeface="Calibri" panose="020F0502020204030204" pitchFamily="34" charset="0"/>
              </a:rPr>
              <a:t>ột số địa phương</a:t>
            </a:r>
            <a:r>
              <a:rPr lang="en-US">
                <a:effectLst/>
                <a:latin typeface="+mj-lt"/>
                <a:ea typeface="Calibri" panose="020F0502020204030204" pitchFamily="34" charset="0"/>
              </a:rPr>
              <a:t> </a:t>
            </a:r>
            <a:r>
              <a:rPr lang="en-US">
                <a:latin typeface="Times New Roman" panose="02020603050405020304" pitchFamily="18" charset="0"/>
                <a:ea typeface="Calibri" panose="020F0502020204030204" pitchFamily="34" charset="0"/>
                <a:cs typeface="Times New Roman" panose="02020603050405020304" pitchFamily="18" charset="0"/>
              </a:rPr>
              <a:t>đạt</a:t>
            </a:r>
            <a:r>
              <a:rPr lang="en-US">
                <a:effectLst/>
                <a:latin typeface="+mj-lt"/>
                <a:ea typeface="Calibri" panose="020F0502020204030204" pitchFamily="34" charset="0"/>
              </a:rPr>
              <a:t> </a:t>
            </a:r>
            <a:r>
              <a:rPr lang="vi-VN">
                <a:latin typeface="+mj-lt"/>
              </a:rPr>
              <a:t>khá thấp</a:t>
            </a:r>
            <a:r>
              <a:rPr lang="en-US">
                <a:effectLst/>
                <a:latin typeface="+mj-lt"/>
                <a:ea typeface="Calibri" panose="020F0502020204030204" pitchFamily="34" charset="0"/>
              </a:rPr>
              <a:t> là </a:t>
            </a:r>
            <a:r>
              <a:rPr lang="en-US">
                <a:latin typeface="Times New Roman" panose="02020603050405020304" pitchFamily="18" charset="0"/>
                <a:cs typeface="Times New Roman" panose="02020603050405020304" pitchFamily="18" charset="0"/>
              </a:rPr>
              <a:t>An </a:t>
            </a:r>
            <a:r>
              <a:rPr lang="en-US" dirty="0" err="1">
                <a:latin typeface="Times New Roman" panose="02020603050405020304" pitchFamily="18" charset="0"/>
                <a:cs typeface="Times New Roman" panose="02020603050405020304" pitchFamily="18" charset="0"/>
              </a:rPr>
              <a:t>Lão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5,96%), </a:t>
            </a:r>
            <a:r>
              <a:rPr lang="en-US" dirty="0" err="1">
                <a:latin typeface="Times New Roman" panose="02020603050405020304" pitchFamily="18" charset="0"/>
                <a:cs typeface="Times New Roman" panose="02020603050405020304" pitchFamily="18" charset="0"/>
              </a:rPr>
              <a:t>Vĩnh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6,19%).</a:t>
            </a:r>
            <a:endParaRPr lang="en-US"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 Thu </a:t>
            </a:r>
            <a:r>
              <a:rPr lang="en-US" dirty="0" err="1">
                <a:latin typeface="Times New Roman" panose="02020603050405020304" pitchFamily="18" charset="0"/>
                <a:cs typeface="Times New Roman" panose="02020603050405020304" pitchFamily="18" charset="0"/>
              </a:rPr>
              <a:t>ngân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8</a:t>
            </a:r>
            <a:r>
              <a:rPr lang="vi-VN" dirty="0">
                <a:latin typeface="Times New Roman" panose="02020603050405020304" pitchFamily="18" charset="0"/>
                <a:cs typeface="Times New Roman" panose="02020603050405020304" pitchFamily="18" charset="0"/>
              </a:rPr>
              <a:t>/11 huyện, thành phố đạt chỉ tiêu tỉnh giao (Vân Canh, Phù Mỹ, Phù Cát, Tây Sơn, A</a:t>
            </a:r>
            <a:r>
              <a:rPr lang="en-US" dirty="0">
                <a:latin typeface="Times New Roman" panose="02020603050405020304" pitchFamily="18" charset="0"/>
                <a:cs typeface="Times New Roman" panose="02020603050405020304" pitchFamily="18" charset="0"/>
              </a:rPr>
              <a:t>n</a:t>
            </a:r>
            <a:r>
              <a:rPr lang="vi-VN" dirty="0">
                <a:latin typeface="Times New Roman" panose="02020603050405020304" pitchFamily="18" charset="0"/>
                <a:cs typeface="Times New Roman" panose="02020603050405020304" pitchFamily="18" charset="0"/>
              </a:rPr>
              <a:t> Lão, Vĩnh 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Nhơn</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 huyện, thị xã, thành phố còn lại chưa đạt chỉ tiêu</a:t>
            </a:r>
            <a:endParaRPr lang="en-US"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Tỷ lệ CTR được thu gom khu vực đô thị :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06/11 huyện, thành phố đạt chỉ tiêu tỉnh giao (Quy Nhơn, Phù Mỹ, Phù Cát, Tây Sơn, Vĩnh Thạnh, Vân Canh); 05 huyện, thị xã chưa đạt chỉ tiêu (An Nhơn, Hoài Nhơn, Tuy Phước, Hoài Ân, An Lão).</a:t>
            </a:r>
          </a:p>
          <a:p>
            <a:pPr algn="just">
              <a:lnSpc>
                <a:spcPct val="100000"/>
              </a:lnSpc>
              <a:spcBef>
                <a:spcPts val="600"/>
              </a:spcBef>
              <a:spcAft>
                <a:spcPts val="600"/>
              </a:spcAft>
            </a:pPr>
            <a:r>
              <a:rPr lang="vi-VN" dirty="0">
                <a:latin typeface="Times New Roman" panose="02020603050405020304" pitchFamily="18" charset="0"/>
                <a:cs typeface="Times New Roman" panose="02020603050405020304" pitchFamily="18" charset="0"/>
              </a:rPr>
              <a:t>- Tỷ lệ CTR được thu gom khu vực nông thôn :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/11 huyện, thành phố đạt chỉ tiêu tỉnh giao (Quy Nhơn, </a:t>
            </a:r>
            <a:r>
              <a:rPr lang="en-US" dirty="0">
                <a:latin typeface="Times New Roman" panose="02020603050405020304" pitchFamily="18" charset="0"/>
                <a:cs typeface="Times New Roman" panose="02020603050405020304" pitchFamily="18" charset="0"/>
              </a:rPr>
              <a:t>P</a:t>
            </a:r>
            <a:r>
              <a:rPr lang="vi-VN" dirty="0">
                <a:latin typeface="Times New Roman" panose="02020603050405020304" pitchFamily="18" charset="0"/>
                <a:cs typeface="Times New Roman" panose="02020603050405020304" pitchFamily="18" charset="0"/>
              </a:rPr>
              <a:t>hù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át, </a:t>
            </a:r>
            <a:r>
              <a:rPr lang="en-US" dirty="0">
                <a:latin typeface="Times New Roman" panose="02020603050405020304" pitchFamily="18" charset="0"/>
                <a:cs typeface="Times New Roman" panose="02020603050405020304" pitchFamily="18" charset="0"/>
              </a:rPr>
              <a:t>P</a:t>
            </a:r>
            <a:r>
              <a:rPr lang="vi-VN" dirty="0">
                <a:latin typeface="Times New Roman" panose="02020603050405020304" pitchFamily="18" charset="0"/>
                <a:cs typeface="Times New Roman" panose="02020603050405020304" pitchFamily="18" charset="0"/>
              </a:rPr>
              <a:t>hù </a:t>
            </a:r>
            <a:r>
              <a:rPr lang="en-US" dirty="0">
                <a:latin typeface="Times New Roman" panose="02020603050405020304" pitchFamily="18" charset="0"/>
                <a:cs typeface="Times New Roman" panose="02020603050405020304" pitchFamily="18" charset="0"/>
              </a:rPr>
              <a:t>M</a:t>
            </a:r>
            <a:r>
              <a:rPr lang="vi-VN" dirty="0">
                <a:latin typeface="Times New Roman" panose="02020603050405020304" pitchFamily="18" charset="0"/>
                <a:cs typeface="Times New Roman" panose="02020603050405020304" pitchFamily="18" charset="0"/>
              </a:rPr>
              <a:t>ỹ); </a:t>
            </a:r>
            <a:r>
              <a:rPr lang="en-US" dirty="0">
                <a:latin typeface="Times New Roman" panose="02020603050405020304" pitchFamily="18" charset="0"/>
                <a:cs typeface="Times New Roman" panose="02020603050405020304" pitchFamily="18" charset="0"/>
              </a:rPr>
              <a:t>8</a:t>
            </a:r>
            <a:r>
              <a:rPr lang="vi-VN" dirty="0">
                <a:latin typeface="Times New Roman" panose="02020603050405020304" pitchFamily="18" charset="0"/>
                <a:cs typeface="Times New Roman" panose="02020603050405020304" pitchFamily="18" charset="0"/>
              </a:rPr>
              <a:t> huyện, thị xã, thành phố còn lại chưa đạt chỉ tiêu (riêng huyện An Lão và Hoài Ân tỷ lệ thu gom rác thải nông thôn đạt rất thấp)</a:t>
            </a:r>
          </a:p>
          <a:p>
            <a:pPr algn="just">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GPMB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6</a:t>
            </a:r>
            <a:r>
              <a:rPr lang="vi-VN" dirty="0">
                <a:latin typeface="Times New Roman" panose="02020603050405020304" pitchFamily="18" charset="0"/>
                <a:cs typeface="Times New Roman" panose="02020603050405020304" pitchFamily="18" charset="0"/>
              </a:rPr>
              <a:t>/11 huyện, thành phố đạt chỉ tiêu tỉnh giao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Nhơn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Quy Nhơn); </a:t>
            </a:r>
            <a:r>
              <a:rPr lang="en-US" dirty="0">
                <a:latin typeface="Times New Roman" panose="02020603050405020304" pitchFamily="18" charset="0"/>
                <a:cs typeface="Times New Roman" panose="02020603050405020304" pitchFamily="18" charset="0"/>
              </a:rPr>
              <a:t>5</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còn lại chưa đạt chỉ tiêu</a:t>
            </a:r>
            <a:r>
              <a:rPr lang="en-US" dirty="0">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 Phòng chống lấn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5</a:t>
            </a:r>
            <a:r>
              <a:rPr lang="vi-VN" dirty="0">
                <a:latin typeface="Times New Roman" panose="02020603050405020304" pitchFamily="18" charset="0"/>
                <a:cs typeface="Times New Roman" panose="02020603050405020304" pitchFamily="18" charset="0"/>
              </a:rPr>
              <a:t>/11 huyện, thành phố đạt chỉ tiêu tỉnh giao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Phước</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Lão</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Quy Nhơn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Thạnh</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Nhơn</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6</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còn lại chưa đạt chỉ tiêu</a:t>
            </a:r>
            <a:endParaRPr lang="en-US"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endParaRPr lang="vi-VN" sz="2000" dirty="0">
              <a:latin typeface="Times New Roman" panose="02020603050405020304" pitchFamily="18" charset="0"/>
              <a:cs typeface="Times New Roman" panose="02020603050405020304" pitchFamily="18" charset="0"/>
            </a:endParaRPr>
          </a:p>
          <a:p>
            <a:pPr algn="just">
              <a:lnSpc>
                <a:spcPct val="100000"/>
              </a:lnSpc>
            </a:pPr>
            <a:endParaRPr lang="en-US" sz="2400" b="1" dirty="0">
              <a:latin typeface="Times New Roman" panose="02020603050405020304" pitchFamily="18" charset="0"/>
              <a:cs typeface="Times New Roman" panose="02020603050405020304" pitchFamily="18" charset="0"/>
            </a:endParaRPr>
          </a:p>
          <a:p>
            <a:pPr marL="457200" indent="-457200">
              <a:lnSpc>
                <a:spcPct val="100000"/>
              </a:lnSpc>
              <a:buAutoNum type="arabicPeriod"/>
            </a:pPr>
            <a:endParaRPr lang="vi-VN" sz="2400" b="1" dirty="0">
              <a:latin typeface="+mj-lt"/>
              <a:cs typeface="Arial" panose="020B0604020202020204" pitchFamily="34" charset="0"/>
            </a:endParaRPr>
          </a:p>
        </p:txBody>
      </p:sp>
    </p:spTree>
    <p:extLst>
      <p:ext uri="{BB962C8B-B14F-4D97-AF65-F5344CB8AC3E}">
        <p14:creationId xmlns:p14="http://schemas.microsoft.com/office/powerpoint/2010/main" val="74287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5" y="102870"/>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THÀNH PHỐ QUY NHƠN</a:t>
            </a:r>
          </a:p>
        </p:txBody>
      </p:sp>
      <p:graphicFrame>
        <p:nvGraphicFramePr>
          <p:cNvPr id="2" name="Table 1">
            <a:extLst>
              <a:ext uri="{FF2B5EF4-FFF2-40B4-BE49-F238E27FC236}">
                <a16:creationId xmlns:a16="http://schemas.microsoft.com/office/drawing/2014/main" id="{10C5F233-6621-7622-EA80-075EC4FE2515}"/>
              </a:ext>
            </a:extLst>
          </p:cNvPr>
          <p:cNvGraphicFramePr>
            <a:graphicFrameLocks noGrp="1"/>
          </p:cNvGraphicFramePr>
          <p:nvPr>
            <p:extLst>
              <p:ext uri="{D42A27DB-BD31-4B8C-83A1-F6EECF244321}">
                <p14:modId xmlns:p14="http://schemas.microsoft.com/office/powerpoint/2010/main" val="2216353860"/>
              </p:ext>
            </p:extLst>
          </p:nvPr>
        </p:nvGraphicFramePr>
        <p:xfrm>
          <a:off x="249677" y="501473"/>
          <a:ext cx="11692645" cy="6356527"/>
        </p:xfrm>
        <a:graphic>
          <a:graphicData uri="http://schemas.openxmlformats.org/drawingml/2006/table">
            <a:tbl>
              <a:tblPr/>
              <a:tblGrid>
                <a:gridCol w="446176">
                  <a:extLst>
                    <a:ext uri="{9D8B030D-6E8A-4147-A177-3AD203B41FA5}">
                      <a16:colId xmlns:a16="http://schemas.microsoft.com/office/drawing/2014/main" val="2865087242"/>
                    </a:ext>
                  </a:extLst>
                </a:gridCol>
                <a:gridCol w="2974733">
                  <a:extLst>
                    <a:ext uri="{9D8B030D-6E8A-4147-A177-3AD203B41FA5}">
                      <a16:colId xmlns:a16="http://schemas.microsoft.com/office/drawing/2014/main" val="2575833006"/>
                    </a:ext>
                  </a:extLst>
                </a:gridCol>
                <a:gridCol w="979206">
                  <a:extLst>
                    <a:ext uri="{9D8B030D-6E8A-4147-A177-3AD203B41FA5}">
                      <a16:colId xmlns:a16="http://schemas.microsoft.com/office/drawing/2014/main" val="749806009"/>
                    </a:ext>
                  </a:extLst>
                </a:gridCol>
                <a:gridCol w="1048678">
                  <a:extLst>
                    <a:ext uri="{9D8B030D-6E8A-4147-A177-3AD203B41FA5}">
                      <a16:colId xmlns:a16="http://schemas.microsoft.com/office/drawing/2014/main" val="2622049260"/>
                    </a:ext>
                  </a:extLst>
                </a:gridCol>
                <a:gridCol w="1149355">
                  <a:extLst>
                    <a:ext uri="{9D8B030D-6E8A-4147-A177-3AD203B41FA5}">
                      <a16:colId xmlns:a16="http://schemas.microsoft.com/office/drawing/2014/main" val="206000973"/>
                    </a:ext>
                  </a:extLst>
                </a:gridCol>
                <a:gridCol w="1103266">
                  <a:extLst>
                    <a:ext uri="{9D8B030D-6E8A-4147-A177-3AD203B41FA5}">
                      <a16:colId xmlns:a16="http://schemas.microsoft.com/office/drawing/2014/main" val="3553335486"/>
                    </a:ext>
                  </a:extLst>
                </a:gridCol>
                <a:gridCol w="1319596">
                  <a:extLst>
                    <a:ext uri="{9D8B030D-6E8A-4147-A177-3AD203B41FA5}">
                      <a16:colId xmlns:a16="http://schemas.microsoft.com/office/drawing/2014/main" val="4119365270"/>
                    </a:ext>
                  </a:extLst>
                </a:gridCol>
                <a:gridCol w="1103266">
                  <a:extLst>
                    <a:ext uri="{9D8B030D-6E8A-4147-A177-3AD203B41FA5}">
                      <a16:colId xmlns:a16="http://schemas.microsoft.com/office/drawing/2014/main" val="2210951118"/>
                    </a:ext>
                  </a:extLst>
                </a:gridCol>
                <a:gridCol w="1568369">
                  <a:extLst>
                    <a:ext uri="{9D8B030D-6E8A-4147-A177-3AD203B41FA5}">
                      <a16:colId xmlns:a16="http://schemas.microsoft.com/office/drawing/2014/main" val="1637527074"/>
                    </a:ext>
                  </a:extLst>
                </a:gridCol>
              </a:tblGrid>
              <a:tr h="736409">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627697"/>
                  </a:ext>
                </a:extLst>
              </a:tr>
              <a:tr h="188421">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556625"/>
                  </a:ext>
                </a:extLst>
              </a:tr>
              <a:tr h="194037">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8,7 - 9,0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9,66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1"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vi-VN" sz="1200" b="0" i="0" u="none" strike="noStrike" kern="1200" dirty="0">
                          <a:solidFill>
                            <a:srgbClr val="000000"/>
                          </a:solidFill>
                          <a:effectLst/>
                          <a:latin typeface="Times New Roman" panose="02020603050405020304" pitchFamily="18" charset="0"/>
                          <a:ea typeface="+mn-ea"/>
                          <a:cs typeface="+mn-cs"/>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90333"/>
                  </a:ext>
                </a:extLst>
              </a:tr>
              <a:tr h="19403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2,5 - 2,7</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2,58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444247"/>
                  </a:ext>
                </a:extLst>
              </a:tr>
              <a:tr h="19403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8,7 - 9,1</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10,27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dirty="0">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386733"/>
                  </a:ext>
                </a:extLst>
              </a:tr>
              <a:tr h="194037">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1" u="none" strike="noStrike" dirty="0">
                          <a:solidFill>
                            <a:srgbClr val="000000"/>
                          </a:solidFill>
                          <a:effectLst/>
                          <a:latin typeface="Times New Roman" panose="02020603050405020304" pitchFamily="18" charset="0"/>
                        </a:rPr>
                        <a:t>8,6 - 9,0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1"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10,94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1"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dirty="0">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7574702"/>
                  </a:ext>
                </a:extLst>
              </a:tr>
              <a:tr h="194037">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1" u="none" strike="noStrike" dirty="0">
                          <a:solidFill>
                            <a:srgbClr val="000000"/>
                          </a:solidFill>
                          <a:effectLst/>
                          <a:latin typeface="Times New Roman" panose="02020603050405020304" pitchFamily="18" charset="0"/>
                        </a:rPr>
                        <a:t>9,1 - 9,5</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1"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1"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127244"/>
                  </a:ext>
                </a:extLst>
              </a:tr>
              <a:tr h="19403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9,2 - 9,4</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9,27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100475"/>
                  </a:ext>
                </a:extLst>
              </a:tr>
              <a:tr h="370645">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1.010,5</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272,8</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                     582,5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57,60</a:t>
                      </a:r>
                      <a:r>
                        <a:rPr lang="en-US" sz="1300" b="0" i="0" u="none" strike="noStrike" dirty="0">
                          <a:solidFill>
                            <a:srgbClr val="000000"/>
                          </a:solidFill>
                          <a:effectLst/>
                          <a:latin typeface="Times New Roman" panose="02020603050405020304" pitchFamily="18" charset="0"/>
                        </a:rPr>
                        <a:t>%</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vi-VN" sz="1300" b="0" i="0" u="none" strike="noStrike" kern="1200" dirty="0">
                          <a:solidFill>
                            <a:srgbClr val="000000"/>
                          </a:solidFill>
                          <a:effectLst/>
                          <a:latin typeface="Times New Roman" panose="02020603050405020304" pitchFamily="18" charset="0"/>
                          <a:ea typeface="+mn-ea"/>
                          <a:cs typeface="+mn-cs"/>
                        </a:rPr>
                        <a:t>125,7</a:t>
                      </a:r>
                      <a:r>
                        <a:rPr lang="en-US" sz="1300" b="0" i="0" u="none" strike="noStrike" kern="1200" dirty="0">
                          <a:solidFill>
                            <a:srgbClr val="000000"/>
                          </a:solidFill>
                          <a:effectLst/>
                          <a:latin typeface="Times New Roman" panose="02020603050405020304" pitchFamily="18" charset="0"/>
                          <a:ea typeface="+mn-ea"/>
                          <a:cs typeface="+mn-cs"/>
                        </a:rPr>
                        <a:t>%</a:t>
                      </a:r>
                      <a:endParaRPr lang="vi-VN" sz="1300" b="0" i="0" u="none" strike="noStrike" kern="1200" dirty="0">
                        <a:solidFill>
                          <a:srgbClr val="000000"/>
                        </a:solidFill>
                        <a:effectLst/>
                        <a:latin typeface="Times New Roman" panose="02020603050405020304" pitchFamily="18" charset="0"/>
                        <a:ea typeface="+mn-ea"/>
                        <a:cs typeface="+mn-cs"/>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4499183"/>
                  </a:ext>
                </a:extLst>
              </a:tr>
              <a:tr h="370645">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             3.969</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              852,08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            1.7</a:t>
                      </a:r>
                      <a:r>
                        <a:rPr lang="en-US" sz="1300" b="0" i="0" u="none" strike="noStrike" dirty="0">
                          <a:solidFill>
                            <a:srgbClr val="000000"/>
                          </a:solidFill>
                          <a:effectLst/>
                          <a:latin typeface="Times New Roman" panose="02020603050405020304" pitchFamily="18" charset="0"/>
                        </a:rPr>
                        <a:t>69,76</a:t>
                      </a:r>
                      <a:r>
                        <a:rPr lang="vi-VN" sz="1300" b="0" i="0" u="none" strike="noStrike" dirty="0">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285312"/>
                  </a:ext>
                </a:extLst>
              </a:tr>
              <a:tr h="192408">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500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              137,60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              39</a:t>
                      </a:r>
                      <a:r>
                        <a:rPr lang="en-US" sz="1300" b="0" i="0" u="none" strike="noStrike" dirty="0">
                          <a:solidFill>
                            <a:srgbClr val="000000"/>
                          </a:solidFill>
                          <a:effectLst/>
                          <a:latin typeface="Times New Roman" panose="02020603050405020304" pitchFamily="18" charset="0"/>
                        </a:rPr>
                        <a:t>1,79</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188,6%</a:t>
                      </a:r>
                      <a:endParaRPr lang="en-US" sz="13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002473"/>
                  </a:ext>
                </a:extLst>
              </a:tr>
              <a:tr h="370645">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56057</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12.973,9</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a:solidFill>
                            <a:srgbClr val="000000"/>
                          </a:solidFill>
                          <a:effectLst/>
                          <a:latin typeface="Times New Roman" panose="02020603050405020304" pitchFamily="18" charset="0"/>
                        </a:rPr>
                        <a:t>               28.040,7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50,02%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115,70%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1782811"/>
                  </a:ext>
                </a:extLst>
              </a:tr>
              <a:tr h="192408">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100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100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100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765339"/>
                  </a:ext>
                </a:extLst>
              </a:tr>
              <a:tr h="348478">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7500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1</a:t>
                      </a:r>
                      <a:r>
                        <a:rPr lang="en-US" sz="1300" b="0" i="0" u="none" strike="noStrike" dirty="0">
                          <a:solidFill>
                            <a:srgbClr val="000000"/>
                          </a:solidFill>
                          <a:effectLst/>
                          <a:latin typeface="Times New Roman" panose="02020603050405020304" pitchFamily="18" charset="0"/>
                        </a:rPr>
                        <a:t>.</a:t>
                      </a:r>
                      <a:r>
                        <a:rPr lang="vi-VN" sz="1300" b="0" i="0" u="none" strike="noStrike" dirty="0">
                          <a:solidFill>
                            <a:srgbClr val="000000"/>
                          </a:solidFill>
                          <a:effectLst/>
                          <a:latin typeface="Times New Roman" panose="02020603050405020304" pitchFamily="18" charset="0"/>
                        </a:rPr>
                        <a:t>575</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3</a:t>
                      </a:r>
                      <a:r>
                        <a:rPr lang="en-US" sz="1300" b="0" i="0" u="none" strike="noStrike" dirty="0">
                          <a:solidFill>
                            <a:srgbClr val="000000"/>
                          </a:solidFill>
                          <a:effectLst/>
                          <a:latin typeface="Times New Roman" panose="02020603050405020304" pitchFamily="18" charset="0"/>
                        </a:rPr>
                        <a:t>.</a:t>
                      </a:r>
                      <a:r>
                        <a:rPr lang="vi-VN" sz="1300" b="0" i="0" u="none" strike="noStrike" dirty="0">
                          <a:solidFill>
                            <a:srgbClr val="000000"/>
                          </a:solidFill>
                          <a:effectLst/>
                          <a:latin typeface="Times New Roman" panose="02020603050405020304" pitchFamily="18" charset="0"/>
                        </a:rPr>
                        <a:t>821</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94,84%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41648"/>
                  </a:ext>
                </a:extLst>
              </a:tr>
              <a:tr h="192408">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99,1</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Times New Roman" panose="02020603050405020304" pitchFamily="18" charset="0"/>
                        </a:rPr>
                        <a:t>98,96</a:t>
                      </a:r>
                      <a:endParaRPr lang="vi-VN" sz="1300" b="0"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a:solidFill>
                            <a:srgbClr val="000000"/>
                          </a:solidFill>
                          <a:effectLst/>
                          <a:latin typeface="Times New Roman" panose="02020603050405020304" pitchFamily="18" charset="0"/>
                        </a:rPr>
                        <a:t>98,96</a:t>
                      </a:r>
                      <a:endParaRPr lang="vi-VN" sz="1300" b="0"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 99,85%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a:solidFill>
                            <a:srgbClr val="FF0000"/>
                          </a:solidFill>
                          <a:effectLst/>
                          <a:latin typeface="Times New Roman" panose="02020603050405020304" pitchFamily="18" charset="0"/>
                        </a:rPr>
                        <a:t>Chưa đạ</a:t>
                      </a:r>
                      <a:r>
                        <a:rPr lang="en-US" sz="1200" b="0" i="0" u="none" strike="noStrike">
                          <a:solidFill>
                            <a:srgbClr val="FF0000"/>
                          </a:solidFill>
                          <a:effectLst/>
                          <a:latin typeface="Times New Roman" panose="02020603050405020304" pitchFamily="18" charset="0"/>
                        </a:rPr>
                        <a:t>t</a:t>
                      </a:r>
                      <a:endParaRPr lang="vi-VN" sz="1200" b="0" i="0" u="none" strike="noStrike">
                        <a:solidFill>
                          <a:srgbClr val="FF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948433"/>
                  </a:ext>
                </a:extLst>
              </a:tr>
              <a:tr h="370645">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98</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104,89</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99,</a:t>
                      </a:r>
                      <a:r>
                        <a:rPr lang="en-US" sz="1300" b="0" i="0" u="none" strike="noStrike" dirty="0">
                          <a:solidFill>
                            <a:srgbClr val="000000"/>
                          </a:solidFill>
                          <a:effectLst/>
                          <a:latin typeface="Times New Roman" panose="02020603050405020304" pitchFamily="18" charset="0"/>
                        </a:rPr>
                        <a:t>01</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101,03%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101,76%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120195"/>
                  </a:ext>
                </a:extLst>
              </a:tr>
              <a:tr h="370645">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98</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102,59</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9</a:t>
                      </a:r>
                      <a:r>
                        <a:rPr lang="en-US" sz="1300" b="0" i="0" u="none" strike="noStrike" dirty="0">
                          <a:solidFill>
                            <a:srgbClr val="000000"/>
                          </a:solidFill>
                          <a:effectLst/>
                          <a:latin typeface="Times New Roman" panose="02020603050405020304" pitchFamily="18" charset="0"/>
                        </a:rPr>
                        <a:t>7,09</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99,07%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106,00%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461289"/>
                  </a:ext>
                </a:extLst>
              </a:tr>
              <a:tr h="192408">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7</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imes New Roman" panose="02020603050405020304" pitchFamily="18" charset="0"/>
                        </a:rPr>
                        <a:t>0</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75015"/>
                  </a:ext>
                </a:extLst>
              </a:tr>
              <a:tr h="192408">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145494"/>
                  </a:ext>
                </a:extLst>
              </a:tr>
              <a:tr h="192408">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1715</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479</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887</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51,72%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27837292"/>
                  </a:ext>
                </a:extLst>
              </a:tr>
              <a:tr h="306659">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821982"/>
                  </a:ext>
                </a:extLst>
              </a:tr>
              <a:tr h="370645">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a:solidFill>
                            <a:srgbClr val="000000"/>
                          </a:solidFill>
                          <a:effectLst/>
                          <a:latin typeface="Times New Roman" panose="02020603050405020304" pitchFamily="18" charset="0"/>
                        </a:rPr>
                        <a:t>≥ 50%</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300" b="0" i="0" u="none" strike="noStrike" dirty="0">
                          <a:solidFill>
                            <a:srgbClr val="000000"/>
                          </a:solidFill>
                          <a:effectLst/>
                          <a:latin typeface="Times New Roman" panose="02020603050405020304" pitchFamily="18" charset="0"/>
                        </a:rPr>
                        <a:t>15,38</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vi-VN" sz="1300" b="0" i="0" u="none" strike="noStrike" dirty="0">
                          <a:solidFill>
                            <a:srgbClr val="000000"/>
                          </a:solidFill>
                          <a:effectLst/>
                          <a:latin typeface="Times New Roman" panose="02020603050405020304" pitchFamily="18" charset="0"/>
                        </a:rPr>
                        <a:t>2</a:t>
                      </a:r>
                      <a:r>
                        <a:rPr lang="en-US" sz="1300" b="0" i="0" u="none" strike="noStrike" dirty="0">
                          <a:solidFill>
                            <a:srgbClr val="000000"/>
                          </a:solidFill>
                          <a:effectLst/>
                          <a:latin typeface="Times New Roman" panose="02020603050405020304" pitchFamily="18" charset="0"/>
                        </a:rPr>
                        <a:t>6</a:t>
                      </a:r>
                      <a:r>
                        <a:rPr lang="vi-VN" sz="1300" b="0" i="0" u="none" strike="noStrike" dirty="0">
                          <a:solidFill>
                            <a:srgbClr val="000000"/>
                          </a:solidFill>
                          <a:effectLst/>
                          <a:latin typeface="Times New Roman" panose="02020603050405020304" pitchFamily="18" charset="0"/>
                        </a:rPr>
                        <a:t>,9</a:t>
                      </a:r>
                      <a:r>
                        <a:rPr lang="en-US" sz="1300" b="0" i="0" u="none" strike="noStrike" dirty="0">
                          <a:solidFill>
                            <a:srgbClr val="000000"/>
                          </a:solidFill>
                          <a:effectLst/>
                          <a:latin typeface="Times New Roman" panose="02020603050405020304" pitchFamily="18" charset="0"/>
                        </a:rPr>
                        <a:t>2</a:t>
                      </a:r>
                      <a:endParaRPr lang="vi-VN" sz="1300" b="0" i="0" u="none" strike="noStrike" dirty="0">
                        <a:solidFill>
                          <a:srgbClr val="000000"/>
                        </a:solidFill>
                        <a:effectLst/>
                        <a:latin typeface="Times New Roman" panose="02020603050405020304" pitchFamily="18" charset="0"/>
                      </a:endParaRP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300" b="0" i="0" u="none" strike="noStrike" kern="1200" dirty="0">
                          <a:solidFill>
                            <a:srgbClr val="000000"/>
                          </a:solidFill>
                          <a:effectLst/>
                          <a:latin typeface="Times New Roman" panose="02020603050405020304" pitchFamily="18" charset="0"/>
                          <a:ea typeface="+mn-ea"/>
                          <a:cs typeface="+mn-cs"/>
                        </a:rPr>
                        <a:t>53,84%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3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a:solidFill>
                            <a:schemeClr val="tx1"/>
                          </a:solidFill>
                          <a:effectLst/>
                          <a:latin typeface="Times New Roman" panose="02020603050405020304" pitchFamily="18" charset="0"/>
                        </a:rPr>
                        <a:t>Đ</a:t>
                      </a:r>
                      <a:r>
                        <a:rPr lang="vi-VN" sz="1200" b="0" i="0" u="none" strike="noStrike" dirty="0">
                          <a:solidFill>
                            <a:schemeClr val="tx1"/>
                          </a:solidFill>
                          <a:effectLst/>
                          <a:latin typeface="Times New Roman" panose="02020603050405020304" pitchFamily="18" charset="0"/>
                        </a:rPr>
                        <a:t>ạt</a:t>
                      </a:r>
                    </a:p>
                  </a:txBody>
                  <a:tcPr marL="4880" marR="4880" marT="4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22217879"/>
                  </a:ext>
                </a:extLst>
              </a:tr>
            </a:tbl>
          </a:graphicData>
        </a:graphic>
      </p:graphicFrame>
    </p:spTree>
    <p:extLst>
      <p:ext uri="{BB962C8B-B14F-4D97-AF65-F5344CB8AC3E}">
        <p14:creationId xmlns:p14="http://schemas.microsoft.com/office/powerpoint/2010/main" val="3116985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637027" y="109803"/>
            <a:ext cx="291794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THỊ XÃ AN NHƠN</a:t>
            </a:r>
          </a:p>
        </p:txBody>
      </p:sp>
      <p:graphicFrame>
        <p:nvGraphicFramePr>
          <p:cNvPr id="2" name="Table 1">
            <a:extLst>
              <a:ext uri="{FF2B5EF4-FFF2-40B4-BE49-F238E27FC236}">
                <a16:creationId xmlns:a16="http://schemas.microsoft.com/office/drawing/2014/main" id="{890EDF08-E5AA-2197-F0D3-0FF1FD40CEC3}"/>
              </a:ext>
            </a:extLst>
          </p:cNvPr>
          <p:cNvGraphicFramePr>
            <a:graphicFrameLocks noGrp="1"/>
          </p:cNvGraphicFramePr>
          <p:nvPr>
            <p:extLst>
              <p:ext uri="{D42A27DB-BD31-4B8C-83A1-F6EECF244321}">
                <p14:modId xmlns:p14="http://schemas.microsoft.com/office/powerpoint/2010/main" val="756149445"/>
              </p:ext>
            </p:extLst>
          </p:nvPr>
        </p:nvGraphicFramePr>
        <p:xfrm>
          <a:off x="449860" y="681270"/>
          <a:ext cx="11430002" cy="6085784"/>
        </p:xfrm>
        <a:graphic>
          <a:graphicData uri="http://schemas.openxmlformats.org/drawingml/2006/table">
            <a:tbl>
              <a:tblPr/>
              <a:tblGrid>
                <a:gridCol w="428528">
                  <a:extLst>
                    <a:ext uri="{9D8B030D-6E8A-4147-A177-3AD203B41FA5}">
                      <a16:colId xmlns:a16="http://schemas.microsoft.com/office/drawing/2014/main" val="448031943"/>
                    </a:ext>
                  </a:extLst>
                </a:gridCol>
                <a:gridCol w="3189288">
                  <a:extLst>
                    <a:ext uri="{9D8B030D-6E8A-4147-A177-3AD203B41FA5}">
                      <a16:colId xmlns:a16="http://schemas.microsoft.com/office/drawing/2014/main" val="3813917991"/>
                    </a:ext>
                  </a:extLst>
                </a:gridCol>
                <a:gridCol w="799919">
                  <a:extLst>
                    <a:ext uri="{9D8B030D-6E8A-4147-A177-3AD203B41FA5}">
                      <a16:colId xmlns:a16="http://schemas.microsoft.com/office/drawing/2014/main" val="2324277867"/>
                    </a:ext>
                  </a:extLst>
                </a:gridCol>
                <a:gridCol w="1059631">
                  <a:extLst>
                    <a:ext uri="{9D8B030D-6E8A-4147-A177-3AD203B41FA5}">
                      <a16:colId xmlns:a16="http://schemas.microsoft.com/office/drawing/2014/main" val="2782349262"/>
                    </a:ext>
                  </a:extLst>
                </a:gridCol>
                <a:gridCol w="1059631">
                  <a:extLst>
                    <a:ext uri="{9D8B030D-6E8A-4147-A177-3AD203B41FA5}">
                      <a16:colId xmlns:a16="http://schemas.microsoft.com/office/drawing/2014/main" val="3570450920"/>
                    </a:ext>
                  </a:extLst>
                </a:gridCol>
                <a:gridCol w="1059631">
                  <a:extLst>
                    <a:ext uri="{9D8B030D-6E8A-4147-A177-3AD203B41FA5}">
                      <a16:colId xmlns:a16="http://schemas.microsoft.com/office/drawing/2014/main" val="3724657605"/>
                    </a:ext>
                  </a:extLst>
                </a:gridCol>
                <a:gridCol w="1267403">
                  <a:extLst>
                    <a:ext uri="{9D8B030D-6E8A-4147-A177-3AD203B41FA5}">
                      <a16:colId xmlns:a16="http://schemas.microsoft.com/office/drawing/2014/main" val="1641939535"/>
                    </a:ext>
                  </a:extLst>
                </a:gridCol>
                <a:gridCol w="1059631">
                  <a:extLst>
                    <a:ext uri="{9D8B030D-6E8A-4147-A177-3AD203B41FA5}">
                      <a16:colId xmlns:a16="http://schemas.microsoft.com/office/drawing/2014/main" val="4258357326"/>
                    </a:ext>
                  </a:extLst>
                </a:gridCol>
                <a:gridCol w="1506340">
                  <a:extLst>
                    <a:ext uri="{9D8B030D-6E8A-4147-A177-3AD203B41FA5}">
                      <a16:colId xmlns:a16="http://schemas.microsoft.com/office/drawing/2014/main" val="873528747"/>
                    </a:ext>
                  </a:extLst>
                </a:gridCol>
              </a:tblGrid>
              <a:tr h="809982">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927755"/>
                  </a:ext>
                </a:extLst>
              </a:tr>
              <a:tr h="228590">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6889272"/>
                  </a:ext>
                </a:extLst>
              </a:tr>
              <a:tr h="227790">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8,3-8,7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7,23</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10,17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46,65</a:t>
                      </a:r>
                      <a:r>
                        <a:rPr lang="vi-VN" sz="1400" b="0" i="0" u="none" strike="noStrike" dirty="0">
                          <a:solidFill>
                            <a:srgbClr val="000000"/>
                          </a:solidFill>
                          <a:effectLst/>
                          <a:latin typeface="Times New Roman" panose="02020603050405020304" pitchFamily="18" charset="0"/>
                        </a:rPr>
                        <a:t>%</a:t>
                      </a:r>
                      <a:endParaRPr lang="vi-VN" sz="1400" b="1"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1"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8673576"/>
                  </a:ext>
                </a:extLst>
              </a:tr>
              <a:tr h="227790">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3,2-3,4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2,92</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3,78</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49,77%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524214"/>
                  </a:ext>
                </a:extLst>
              </a:tr>
              <a:tr h="227790">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9,2-9,6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7,77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11,18</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45,20%</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355630"/>
                  </a:ext>
                </a:extLst>
              </a:tr>
              <a:tr h="227790">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8,3-8,6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7,81</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11,57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46,34%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7266814"/>
                  </a:ext>
                </a:extLst>
              </a:tr>
              <a:tr h="227790">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13,4-14,4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7,44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39,74%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err="1">
                          <a:solidFill>
                            <a:srgbClr val="FF0000"/>
                          </a:solidFill>
                          <a:effectLst/>
                          <a:latin typeface="Times New Roman" panose="02020603050405020304" pitchFamily="18" charset="0"/>
                        </a:rPr>
                        <a:t>Chưa</a:t>
                      </a:r>
                      <a:r>
                        <a:rPr lang="en-US" sz="1200" b="0" i="0" u="none" strike="noStrike" dirty="0">
                          <a:solidFill>
                            <a:srgbClr val="FF0000"/>
                          </a:solidFill>
                          <a:effectLst/>
                          <a:latin typeface="Times New Roman" panose="02020603050405020304" pitchFamily="18" charset="0"/>
                        </a:rPr>
                        <a:t> </a:t>
                      </a:r>
                      <a:r>
                        <a:rPr lang="en-US" sz="1200" b="0" i="0" u="none" strike="noStrike" dirty="0" err="1">
                          <a:solidFill>
                            <a:srgbClr val="FF0000"/>
                          </a:solidFill>
                          <a:effectLst/>
                          <a:latin typeface="Times New Roman" panose="02020603050405020304" pitchFamily="18" charset="0"/>
                        </a:rPr>
                        <a:t>đạt</a:t>
                      </a:r>
                      <a:endParaRPr lang="vi-VN" sz="1200" b="0" i="0" u="none" strike="noStrike" dirty="0">
                        <a:solidFill>
                          <a:srgbClr val="FF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5189347"/>
                  </a:ext>
                </a:extLst>
              </a:tr>
              <a:tr h="227790">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7,3-7,7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9,56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51,41%</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857324"/>
                  </a:ext>
                </a:extLst>
              </a:tr>
              <a:tr h="227790">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95</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21,194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55,293</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58,2</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004782"/>
                  </a:ext>
                </a:extLst>
              </a:tr>
              <a:tr h="227790">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1.000,77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339,8</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533,01</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55,3</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023631"/>
                  </a:ext>
                </a:extLst>
              </a:tr>
              <a:tr h="227790">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600,0</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156,8</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214,11</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35,7</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endParaRPr lang="vi-VN" sz="12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8008630"/>
                  </a:ext>
                </a:extLst>
              </a:tr>
              <a:tr h="227790">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12.995</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3363,892</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6906,877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53,2</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2230547"/>
                  </a:ext>
                </a:extLst>
              </a:tr>
              <a:tr h="227790">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95,15</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95,16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95,17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99,97</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219942"/>
                  </a:ext>
                </a:extLst>
              </a:tr>
              <a:tr h="412987">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2.500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1.329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               4.034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Times New Roman" panose="02020603050405020304" pitchFamily="18" charset="0"/>
                        </a:rPr>
                        <a:t>   161  </a:t>
                      </a:r>
                      <a:r>
                        <a:rPr lang="vi-VN" sz="1400" b="0" i="0" u="none" strike="noStrike" dirty="0">
                          <a:solidFill>
                            <a:srgbClr val="000000"/>
                          </a:solidFill>
                          <a:effectLst/>
                          <a:latin typeface="Times New Roman" panose="02020603050405020304" pitchFamily="18" charset="0"/>
                        </a:rPr>
                        <a:t>%</a:t>
                      </a:r>
                      <a:r>
                        <a:rPr lang="vi-VN" sz="1400" b="0" i="1" u="none" strike="noStrike" dirty="0">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0216003"/>
                  </a:ext>
                </a:extLst>
              </a:tr>
              <a:tr h="227790">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93.1-95.6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91</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93,24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100,2%</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021802"/>
                  </a:ext>
                </a:extLst>
              </a:tr>
              <a:tr h="227790">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90 - 95</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chemeClr val="tx1"/>
                          </a:solidFill>
                          <a:effectLst/>
                          <a:latin typeface="Times New Roman" panose="02020603050405020304" pitchFamily="18" charset="0"/>
                        </a:rPr>
                        <a:t>96</a:t>
                      </a:r>
                      <a:r>
                        <a:rPr lang="vi-VN" sz="1400" b="0" i="1" u="none" strike="noStrike" dirty="0">
                          <a:solidFill>
                            <a:schemeClr val="tx1"/>
                          </a:solidFill>
                          <a:effectLst/>
                          <a:latin typeface="Times New Roman" panose="02020603050405020304" pitchFamily="18" charset="0"/>
                        </a:rPr>
                        <a:t>,</a:t>
                      </a:r>
                      <a:r>
                        <a:rPr lang="en-US" sz="1400" b="0" i="1" u="none" strike="noStrike" dirty="0">
                          <a:solidFill>
                            <a:schemeClr val="tx1"/>
                          </a:solidFill>
                          <a:effectLst/>
                          <a:latin typeface="Times New Roman" panose="02020603050405020304" pitchFamily="18" charset="0"/>
                        </a:rPr>
                        <a:t>47</a:t>
                      </a:r>
                      <a:endParaRPr lang="vi-VN" sz="1400" b="0" i="1" u="none" strike="noStrike" dirty="0">
                        <a:solidFill>
                          <a:schemeClr val="tx1"/>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chemeClr val="tx1"/>
                          </a:solidFill>
                          <a:effectLst/>
                          <a:latin typeface="Times New Roman" panose="02020603050405020304" pitchFamily="18" charset="0"/>
                        </a:rPr>
                        <a:t>91,71</a:t>
                      </a:r>
                      <a:endParaRPr lang="vi-VN" sz="1400" b="0" i="1" u="none" strike="noStrike" dirty="0">
                        <a:solidFill>
                          <a:schemeClr val="tx1"/>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101,9%</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1418405"/>
                  </a:ext>
                </a:extLst>
              </a:tr>
              <a:tr h="366923">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92,9</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6</a:t>
                      </a:r>
                      <a:r>
                        <a:rPr lang="vi-VN" sz="1400" b="0" i="1" u="none" strike="noStrike" dirty="0">
                          <a:solidFill>
                            <a:srgbClr val="000000"/>
                          </a:solidFill>
                          <a:effectLst/>
                          <a:latin typeface="Times New Roman" panose="02020603050405020304" pitchFamily="18" charset="0"/>
                        </a:rPr>
                        <a:t>5,41</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76,95%</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endParaRPr lang="vi-VN" sz="1200" b="0" i="0"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691700"/>
                  </a:ext>
                </a:extLst>
              </a:tr>
              <a:tr h="227790">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28,6</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934213"/>
                  </a:ext>
                </a:extLst>
              </a:tr>
              <a:tr h="227790">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496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5623094"/>
                  </a:ext>
                </a:extLst>
              </a:tr>
              <a:tr h="227790">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1050</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496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676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64,4</a:t>
                      </a:r>
                      <a:r>
                        <a:rPr lang="vi-VN" sz="1400" b="0" i="0"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577080"/>
                  </a:ext>
                </a:extLst>
              </a:tr>
              <a:tr h="227790">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3586936"/>
                  </a:ext>
                </a:extLst>
              </a:tr>
              <a:tr h="376008">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50</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17,2</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31,6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62,32%</a:t>
                      </a:r>
                      <a:endParaRPr lang="vi-VN" sz="1400" b="0" i="1" u="none" strike="noStrike" dirty="0">
                        <a:solidFill>
                          <a:srgbClr val="000000"/>
                        </a:solidFill>
                        <a:effectLst/>
                        <a:latin typeface="Times New Roman" panose="02020603050405020304" pitchFamily="18" charset="0"/>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chemeClr val="tx1"/>
                          </a:solidFill>
                          <a:effectLst/>
                          <a:latin typeface="Times New Roman" panose="02020603050405020304" pitchFamily="18" charset="0"/>
                        </a:rPr>
                        <a:t>Đ</a:t>
                      </a:r>
                      <a:r>
                        <a:rPr lang="vi-VN" sz="1200" b="0" i="0" u="none" strike="noStrike" dirty="0">
                          <a:solidFill>
                            <a:schemeClr val="tx1"/>
                          </a:solidFill>
                          <a:effectLst/>
                          <a:latin typeface="Times New Roman" panose="02020603050405020304" pitchFamily="18" charset="0"/>
                        </a:rPr>
                        <a:t>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3832607"/>
                  </a:ext>
                </a:extLst>
              </a:tr>
            </a:tbl>
          </a:graphicData>
        </a:graphic>
      </p:graphicFrame>
    </p:spTree>
    <p:extLst>
      <p:ext uri="{BB962C8B-B14F-4D97-AF65-F5344CB8AC3E}">
        <p14:creationId xmlns:p14="http://schemas.microsoft.com/office/powerpoint/2010/main" val="659188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22725" y="65192"/>
            <a:ext cx="314654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THỊ XÃ HOÀI NHƠN</a:t>
            </a:r>
          </a:p>
        </p:txBody>
      </p:sp>
      <p:graphicFrame>
        <p:nvGraphicFramePr>
          <p:cNvPr id="2" name="Table 1">
            <a:extLst>
              <a:ext uri="{FF2B5EF4-FFF2-40B4-BE49-F238E27FC236}">
                <a16:creationId xmlns:a16="http://schemas.microsoft.com/office/drawing/2014/main" id="{0706E620-4038-A2FB-B0E9-1D9A26E521F4}"/>
              </a:ext>
            </a:extLst>
          </p:cNvPr>
          <p:cNvGraphicFramePr>
            <a:graphicFrameLocks noGrp="1"/>
          </p:cNvGraphicFramePr>
          <p:nvPr>
            <p:extLst>
              <p:ext uri="{D42A27DB-BD31-4B8C-83A1-F6EECF244321}">
                <p14:modId xmlns:p14="http://schemas.microsoft.com/office/powerpoint/2010/main" val="1779430083"/>
              </p:ext>
            </p:extLst>
          </p:nvPr>
        </p:nvGraphicFramePr>
        <p:xfrm>
          <a:off x="380998" y="592048"/>
          <a:ext cx="11515930" cy="6090848"/>
        </p:xfrm>
        <a:graphic>
          <a:graphicData uri="http://schemas.openxmlformats.org/drawingml/2006/table">
            <a:tbl>
              <a:tblPr/>
              <a:tblGrid>
                <a:gridCol w="425940">
                  <a:extLst>
                    <a:ext uri="{9D8B030D-6E8A-4147-A177-3AD203B41FA5}">
                      <a16:colId xmlns:a16="http://schemas.microsoft.com/office/drawing/2014/main" val="3040020845"/>
                    </a:ext>
                  </a:extLst>
                </a:gridCol>
                <a:gridCol w="3170043">
                  <a:extLst>
                    <a:ext uri="{9D8B030D-6E8A-4147-A177-3AD203B41FA5}">
                      <a16:colId xmlns:a16="http://schemas.microsoft.com/office/drawing/2014/main" val="3168348724"/>
                    </a:ext>
                  </a:extLst>
                </a:gridCol>
                <a:gridCol w="795091">
                  <a:extLst>
                    <a:ext uri="{9D8B030D-6E8A-4147-A177-3AD203B41FA5}">
                      <a16:colId xmlns:a16="http://schemas.microsoft.com/office/drawing/2014/main" val="3385593716"/>
                    </a:ext>
                  </a:extLst>
                </a:gridCol>
                <a:gridCol w="1208129">
                  <a:extLst>
                    <a:ext uri="{9D8B030D-6E8A-4147-A177-3AD203B41FA5}">
                      <a16:colId xmlns:a16="http://schemas.microsoft.com/office/drawing/2014/main" val="1466841685"/>
                    </a:ext>
                  </a:extLst>
                </a:gridCol>
                <a:gridCol w="1053240">
                  <a:extLst>
                    <a:ext uri="{9D8B030D-6E8A-4147-A177-3AD203B41FA5}">
                      <a16:colId xmlns:a16="http://schemas.microsoft.com/office/drawing/2014/main" val="1955777742"/>
                    </a:ext>
                  </a:extLst>
                </a:gridCol>
                <a:gridCol w="1053240">
                  <a:extLst>
                    <a:ext uri="{9D8B030D-6E8A-4147-A177-3AD203B41FA5}">
                      <a16:colId xmlns:a16="http://schemas.microsoft.com/office/drawing/2014/main" val="1086808793"/>
                    </a:ext>
                  </a:extLst>
                </a:gridCol>
                <a:gridCol w="1259756">
                  <a:extLst>
                    <a:ext uri="{9D8B030D-6E8A-4147-A177-3AD203B41FA5}">
                      <a16:colId xmlns:a16="http://schemas.microsoft.com/office/drawing/2014/main" val="309282302"/>
                    </a:ext>
                  </a:extLst>
                </a:gridCol>
                <a:gridCol w="1053240">
                  <a:extLst>
                    <a:ext uri="{9D8B030D-6E8A-4147-A177-3AD203B41FA5}">
                      <a16:colId xmlns:a16="http://schemas.microsoft.com/office/drawing/2014/main" val="1914254731"/>
                    </a:ext>
                  </a:extLst>
                </a:gridCol>
                <a:gridCol w="1497251">
                  <a:extLst>
                    <a:ext uri="{9D8B030D-6E8A-4147-A177-3AD203B41FA5}">
                      <a16:colId xmlns:a16="http://schemas.microsoft.com/office/drawing/2014/main" val="2459967755"/>
                    </a:ext>
                  </a:extLst>
                </a:gridCol>
              </a:tblGrid>
              <a:tr h="735943">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858590"/>
                  </a:ext>
                </a:extLst>
              </a:tr>
              <a:tr h="228126">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464406"/>
                  </a:ext>
                </a:extLst>
              </a:tr>
              <a:tr h="227328">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1" i="0" u="none" strike="noStrike">
                          <a:solidFill>
                            <a:srgbClr val="000000"/>
                          </a:solidFill>
                          <a:effectLst/>
                          <a:latin typeface="Times New Roman" panose="02020603050405020304" pitchFamily="18" charset="0"/>
                        </a:rPr>
                        <a:t>7,8 - 8,4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1" u="none" strike="noStrike">
                          <a:solidFill>
                            <a:srgbClr val="000000"/>
                          </a:solidFill>
                          <a:effectLst/>
                          <a:latin typeface="Times New Roman" panose="02020603050405020304" pitchFamily="18" charset="0"/>
                        </a:rPr>
                        <a:t>6,09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1" u="none" strike="noStrike" dirty="0">
                          <a:solidFill>
                            <a:srgbClr val="000000"/>
                          </a:solidFill>
                          <a:effectLst/>
                          <a:latin typeface="Times New Roman" panose="02020603050405020304" pitchFamily="18" charset="0"/>
                        </a:rPr>
                        <a:t>8,06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1" u="none" strike="noStrike" kern="1200" dirty="0">
                          <a:solidFill>
                            <a:srgbClr val="000000"/>
                          </a:solidFill>
                          <a:effectLst/>
                          <a:latin typeface="Times New Roman" panose="02020603050405020304" pitchFamily="18" charset="0"/>
                          <a:ea typeface="+mn-ea"/>
                          <a:cs typeface="+mn-cs"/>
                        </a:rPr>
                        <a:t>43,56%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a:solidFill>
                            <a:srgbClr val="000000"/>
                          </a:solidFill>
                          <a:effectLst/>
                          <a:latin typeface="Times New Roman" panose="02020603050405020304" pitchFamily="18" charset="0"/>
                        </a:rPr>
                        <a:t>Đạt</a:t>
                      </a:r>
                      <a:r>
                        <a:rPr lang="vi-VN" sz="12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789189"/>
                  </a:ext>
                </a:extLst>
              </a:tr>
              <a:tr h="227328">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2,7 - 2,9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3,22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730956"/>
                  </a:ext>
                </a:extLst>
              </a:tr>
              <a:tr h="227328">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11,09 - 12,0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7,84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11,58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298949"/>
                  </a:ext>
                </a:extLst>
              </a:tr>
              <a:tr h="227328">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1" u="none" strike="noStrike">
                          <a:solidFill>
                            <a:srgbClr val="000000"/>
                          </a:solidFill>
                          <a:effectLst/>
                          <a:latin typeface="Times New Roman" panose="02020603050405020304" pitchFamily="18" charset="0"/>
                        </a:rPr>
                        <a:t>10 - 10,6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7,89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12,55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76393"/>
                  </a:ext>
                </a:extLst>
              </a:tr>
              <a:tr h="227328">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1" u="none" strike="noStrike">
                          <a:solidFill>
                            <a:srgbClr val="000000"/>
                          </a:solidFill>
                          <a:effectLst/>
                          <a:latin typeface="Times New Roman" panose="02020603050405020304" pitchFamily="18" charset="0"/>
                        </a:rPr>
                        <a:t>12,85 - 14,4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7,69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9,68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dirty="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500303"/>
                  </a:ext>
                </a:extLst>
              </a:tr>
              <a:tr h="227328">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8,67 - 9,2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8,69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dirty="0">
                          <a:solidFill>
                            <a:srgbClr val="000000"/>
                          </a:solidFill>
                          <a:effectLst/>
                          <a:latin typeface="Times New Roman" panose="02020603050405020304" pitchFamily="18" charset="0"/>
                          <a:ea typeface="+mn-ea"/>
                          <a:cs typeface="+mn-cs"/>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309989"/>
                  </a:ext>
                </a:extLst>
              </a:tr>
              <a:tr h="398814">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230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49,6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95,60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41,57</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115,18</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8393663"/>
                  </a:ext>
                </a:extLst>
              </a:tr>
              <a:tr h="227328">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747,395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209,512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a:t>
                      </a:r>
                      <a:r>
                        <a:rPr lang="en-US" sz="1400" b="0" i="1" u="none" strike="noStrike" dirty="0">
                          <a:solidFill>
                            <a:srgbClr val="000000"/>
                          </a:solidFill>
                          <a:effectLst/>
                          <a:latin typeface="Times New Roman" panose="02020603050405020304" pitchFamily="18" charset="0"/>
                        </a:rPr>
                        <a:t>11,060</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a:t>
                      </a:r>
                      <a:r>
                        <a:rPr lang="en-US" sz="1400" b="0" i="1" u="none" strike="noStrike" dirty="0">
                          <a:solidFill>
                            <a:srgbClr val="000000"/>
                          </a:solidFill>
                          <a:effectLst/>
                          <a:latin typeface="Times New Roman" panose="02020603050405020304" pitchFamily="18" charset="0"/>
                        </a:rPr>
                        <a:t>5,1</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a:t>
                      </a:r>
                      <a:r>
                        <a:rPr lang="en-US" sz="1400" b="0" i="1" u="none" strike="noStrike" dirty="0">
                          <a:solidFill>
                            <a:srgbClr val="000000"/>
                          </a:solidFill>
                          <a:effectLst/>
                          <a:latin typeface="Times New Roman" panose="02020603050405020304" pitchFamily="18" charset="0"/>
                        </a:rPr>
                        <a:t>83,9%</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2294802"/>
                  </a:ext>
                </a:extLst>
              </a:tr>
              <a:tr h="227328">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430,000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113,613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2</a:t>
                      </a:r>
                      <a:r>
                        <a:rPr lang="en-US" sz="1400" b="0" i="1" u="none" strike="noStrike" dirty="0">
                          <a:solidFill>
                            <a:srgbClr val="000000"/>
                          </a:solidFill>
                          <a:effectLst/>
                          <a:latin typeface="Times New Roman" panose="02020603050405020304" pitchFamily="18" charset="0"/>
                        </a:rPr>
                        <a:t>19,19</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a:t>
                      </a:r>
                      <a:r>
                        <a:rPr lang="en-US" sz="1400" b="0" i="1" u="none" strike="noStrike" dirty="0">
                          <a:solidFill>
                            <a:srgbClr val="000000"/>
                          </a:solidFill>
                          <a:effectLst/>
                          <a:latin typeface="Times New Roman" panose="02020603050405020304" pitchFamily="18" charset="0"/>
                        </a:rPr>
                        <a:t>1</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355,6%</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vi-VN" sz="1200" b="0" i="1" u="none" strike="noStrike" dirty="0">
                          <a:solidFill>
                            <a:srgbClr val="000000"/>
                          </a:solidFill>
                          <a:effectLst/>
                          <a:latin typeface="Times New Roman" panose="02020603050405020304" pitchFamily="18" charset="0"/>
                        </a:rPr>
                        <a:t> </a:t>
                      </a:r>
                      <a:r>
                        <a:rPr lang="vi-VN" sz="1200" b="0" i="0" u="none" strike="noStrike" dirty="0">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8632646"/>
                  </a:ext>
                </a:extLst>
              </a:tr>
              <a:tr h="230302">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11.417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2.722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5.718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50,1</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114,9</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927922"/>
                  </a:ext>
                </a:extLst>
              </a:tr>
              <a:tr h="269620">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96,59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96,84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98,82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102,31</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503084"/>
                  </a:ext>
                </a:extLst>
              </a:tr>
              <a:tr h="269620">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6.400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2.280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3.175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50</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106</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8170298"/>
                  </a:ext>
                </a:extLst>
              </a:tr>
              <a:tr h="227328">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72,1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70,3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71,2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98,61</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103,16</a:t>
                      </a:r>
                      <a:r>
                        <a:rPr lang="en-US" sz="1400" b="0" i="0" u="none" strike="noStrike">
                          <a:solidFill>
                            <a:srgbClr val="000000"/>
                          </a:solidFill>
                          <a:effectLst/>
                          <a:latin typeface="Times New Roman" panose="02020603050405020304" pitchFamily="18" charset="0"/>
                        </a:rPr>
                        <a:t>%</a:t>
                      </a:r>
                      <a:endParaRPr lang="vi-VN" sz="1400" b="0" i="0" u="none" strike="noStrike">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3147462"/>
                  </a:ext>
                </a:extLst>
              </a:tr>
              <a:tr h="227328">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85-92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82,53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97,09%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Times New Roman" panose="02020603050405020304" pitchFamily="18" charset="0"/>
                        </a:rPr>
                        <a:t>Chưa đạt</a:t>
                      </a:r>
                      <a:endParaRPr lang="vi-VN" sz="1200" b="0" i="0" u="none" strike="noStrike" dirty="0">
                        <a:solidFill>
                          <a:srgbClr val="FF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645917"/>
                  </a:ext>
                </a:extLst>
              </a:tr>
              <a:tr h="369775">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65-70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62,7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62,45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96,08%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516410"/>
                  </a:ext>
                </a:extLst>
              </a:tr>
              <a:tr h="227328">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5</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50</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879565"/>
                  </a:ext>
                </a:extLst>
              </a:tr>
              <a:tr h="227328">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4634095"/>
                  </a:ext>
                </a:extLst>
              </a:tr>
              <a:tr h="227328">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1.983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772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38,93</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877858"/>
                  </a:ext>
                </a:extLst>
              </a:tr>
              <a:tr h="241537">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7961415"/>
                  </a:ext>
                </a:extLst>
              </a:tr>
              <a:tr h="391847">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50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16,16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37,37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74,74%</a:t>
                      </a:r>
                      <a:endParaRPr lang="vi-VN" sz="1400" b="0" i="0" u="none" strike="noStrike" dirty="0">
                        <a:solidFill>
                          <a:srgbClr val="000000"/>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err="1">
                          <a:solidFill>
                            <a:schemeClr val="tx1"/>
                          </a:solidFill>
                          <a:effectLst/>
                          <a:latin typeface="Times New Roman" panose="02020603050405020304" pitchFamily="18" charset="0"/>
                        </a:rPr>
                        <a:t>Đạt</a:t>
                      </a:r>
                      <a:endParaRPr lang="vi-VN" sz="1200" b="0" i="0" u="none" strike="noStrike" dirty="0">
                        <a:solidFill>
                          <a:schemeClr val="tx1"/>
                        </a:solidFill>
                        <a:effectLst/>
                        <a:latin typeface="Times New Roman" panose="02020603050405020304" pitchFamily="18" charset="0"/>
                      </a:endParaRP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571295"/>
                  </a:ext>
                </a:extLst>
              </a:tr>
            </a:tbl>
          </a:graphicData>
        </a:graphic>
      </p:graphicFrame>
    </p:spTree>
    <p:extLst>
      <p:ext uri="{BB962C8B-B14F-4D97-AF65-F5344CB8AC3E}">
        <p14:creationId xmlns:p14="http://schemas.microsoft.com/office/powerpoint/2010/main" val="3595030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29683" y="113530"/>
            <a:ext cx="347992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TUY PHƯỚC</a:t>
            </a:r>
          </a:p>
        </p:txBody>
      </p:sp>
      <p:graphicFrame>
        <p:nvGraphicFramePr>
          <p:cNvPr id="3" name="Table 2">
            <a:extLst>
              <a:ext uri="{FF2B5EF4-FFF2-40B4-BE49-F238E27FC236}">
                <a16:creationId xmlns:a16="http://schemas.microsoft.com/office/drawing/2014/main" id="{01035512-31C4-EE18-0699-E3683F741487}"/>
              </a:ext>
            </a:extLst>
          </p:cNvPr>
          <p:cNvGraphicFramePr>
            <a:graphicFrameLocks noGrp="1"/>
          </p:cNvGraphicFramePr>
          <p:nvPr>
            <p:extLst>
              <p:ext uri="{D42A27DB-BD31-4B8C-83A1-F6EECF244321}">
                <p14:modId xmlns:p14="http://schemas.microsoft.com/office/powerpoint/2010/main" val="3152589968"/>
              </p:ext>
            </p:extLst>
          </p:nvPr>
        </p:nvGraphicFramePr>
        <p:xfrm>
          <a:off x="444058" y="531884"/>
          <a:ext cx="11511234" cy="6269633"/>
        </p:xfrm>
        <a:graphic>
          <a:graphicData uri="http://schemas.openxmlformats.org/drawingml/2006/table">
            <a:tbl>
              <a:tblPr/>
              <a:tblGrid>
                <a:gridCol w="557486">
                  <a:extLst>
                    <a:ext uri="{9D8B030D-6E8A-4147-A177-3AD203B41FA5}">
                      <a16:colId xmlns:a16="http://schemas.microsoft.com/office/drawing/2014/main" val="3261951802"/>
                    </a:ext>
                  </a:extLst>
                </a:gridCol>
                <a:gridCol w="3554392">
                  <a:extLst>
                    <a:ext uri="{9D8B030D-6E8A-4147-A177-3AD203B41FA5}">
                      <a16:colId xmlns:a16="http://schemas.microsoft.com/office/drawing/2014/main" val="2863855821"/>
                    </a:ext>
                  </a:extLst>
                </a:gridCol>
                <a:gridCol w="797373">
                  <a:extLst>
                    <a:ext uri="{9D8B030D-6E8A-4147-A177-3AD203B41FA5}">
                      <a16:colId xmlns:a16="http://schemas.microsoft.com/office/drawing/2014/main" val="3393661635"/>
                    </a:ext>
                  </a:extLst>
                </a:gridCol>
                <a:gridCol w="1135243">
                  <a:extLst>
                    <a:ext uri="{9D8B030D-6E8A-4147-A177-3AD203B41FA5}">
                      <a16:colId xmlns:a16="http://schemas.microsoft.com/office/drawing/2014/main" val="168106083"/>
                    </a:ext>
                  </a:extLst>
                </a:gridCol>
                <a:gridCol w="986581">
                  <a:extLst>
                    <a:ext uri="{9D8B030D-6E8A-4147-A177-3AD203B41FA5}">
                      <a16:colId xmlns:a16="http://schemas.microsoft.com/office/drawing/2014/main" val="3177608566"/>
                    </a:ext>
                  </a:extLst>
                </a:gridCol>
                <a:gridCol w="986581">
                  <a:extLst>
                    <a:ext uri="{9D8B030D-6E8A-4147-A177-3AD203B41FA5}">
                      <a16:colId xmlns:a16="http://schemas.microsoft.com/office/drawing/2014/main" val="842870541"/>
                    </a:ext>
                  </a:extLst>
                </a:gridCol>
                <a:gridCol w="1287287">
                  <a:extLst>
                    <a:ext uri="{9D8B030D-6E8A-4147-A177-3AD203B41FA5}">
                      <a16:colId xmlns:a16="http://schemas.microsoft.com/office/drawing/2014/main" val="1256172022"/>
                    </a:ext>
                  </a:extLst>
                </a:gridCol>
                <a:gridCol w="1206196">
                  <a:extLst>
                    <a:ext uri="{9D8B030D-6E8A-4147-A177-3AD203B41FA5}">
                      <a16:colId xmlns:a16="http://schemas.microsoft.com/office/drawing/2014/main" val="3923368672"/>
                    </a:ext>
                  </a:extLst>
                </a:gridCol>
                <a:gridCol w="1000095">
                  <a:extLst>
                    <a:ext uri="{9D8B030D-6E8A-4147-A177-3AD203B41FA5}">
                      <a16:colId xmlns:a16="http://schemas.microsoft.com/office/drawing/2014/main" val="3622055203"/>
                    </a:ext>
                  </a:extLst>
                </a:gridCol>
              </a:tblGrid>
              <a:tr h="916279">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5314921"/>
                  </a:ext>
                </a:extLst>
              </a:tr>
              <a:tr h="210065">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141071"/>
                  </a:ext>
                </a:extLst>
              </a:tr>
              <a:tr h="209331">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1" i="0" u="none" strike="noStrike">
                          <a:solidFill>
                            <a:srgbClr val="000000"/>
                          </a:solidFill>
                          <a:effectLst/>
                          <a:latin typeface="Times New Roman" panose="02020603050405020304" pitchFamily="18" charset="0"/>
                        </a:rPr>
                        <a:t>6,9-7,4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5,30</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8,25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44,61</a:t>
                      </a:r>
                      <a:r>
                        <a:rPr lang="en-US" sz="1400" b="1" i="0" u="none" strike="noStrike" dirty="0">
                          <a:solidFill>
                            <a:srgbClr val="000000"/>
                          </a:solidFill>
                          <a:effectLst/>
                          <a:latin typeface="Times New Roman" panose="02020603050405020304" pitchFamily="18" charset="0"/>
                        </a:rPr>
                        <a:t>%</a:t>
                      </a:r>
                      <a:endParaRPr lang="vi-VN" sz="1400" b="1"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1"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670866"/>
                  </a:ext>
                </a:extLst>
              </a:tr>
              <a:tr h="20933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2,9-3,4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4,28</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3,74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44,84</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984379"/>
                  </a:ext>
                </a:extLst>
              </a:tr>
              <a:tr h="20933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7,9-8,4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5,57</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43,68</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213335"/>
                  </a:ext>
                </a:extLst>
              </a:tr>
              <a:tr h="20933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1" u="none" strike="noStrike">
                          <a:solidFill>
                            <a:srgbClr val="000000"/>
                          </a:solidFill>
                          <a:effectLst/>
                          <a:latin typeface="Times New Roman" panose="02020603050405020304" pitchFamily="18" charset="0"/>
                        </a:rPr>
                        <a:t>7,5-8,0</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5,29</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11,03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45,27</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1" u="none" strike="noStrike">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515083"/>
                  </a:ext>
                </a:extLst>
              </a:tr>
              <a:tr h="20933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1" u="none" strike="noStrike">
                          <a:solidFill>
                            <a:srgbClr val="000000"/>
                          </a:solidFill>
                          <a:effectLst/>
                          <a:latin typeface="Times New Roman" panose="02020603050405020304" pitchFamily="18" charset="0"/>
                        </a:rPr>
                        <a:t>9,4-9,9</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7,15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7,82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38,57</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1" u="none" strike="noStrike">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551445"/>
                  </a:ext>
                </a:extLst>
              </a:tr>
              <a:tr h="20933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8,1-8,6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5,52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46,28</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339956"/>
                  </a:ext>
                </a:extLst>
              </a:tr>
              <a:tr h="312210">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28,6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49,32</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15,49</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6192109"/>
                  </a:ext>
                </a:extLst>
              </a:tr>
              <a:tr h="209331">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556,004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144,195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2</a:t>
                      </a:r>
                      <a:r>
                        <a:rPr lang="en-US" sz="1400" b="0" i="1" u="none" strike="noStrike" dirty="0">
                          <a:solidFill>
                            <a:srgbClr val="000000"/>
                          </a:solidFill>
                          <a:effectLst/>
                          <a:latin typeface="Times New Roman" panose="02020603050405020304" pitchFamily="18" charset="0"/>
                        </a:rPr>
                        <a:t>70,76</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48,7%</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a:t>
                      </a:r>
                      <a:r>
                        <a:rPr lang="en-US" sz="1400" b="0" i="1" u="none" strike="noStrike" dirty="0">
                          <a:solidFill>
                            <a:srgbClr val="000000"/>
                          </a:solidFill>
                          <a:effectLst/>
                          <a:latin typeface="Times New Roman" panose="02020603050405020304" pitchFamily="18" charset="0"/>
                        </a:rPr>
                        <a:t>15,8%</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Times New Roman" panose="02020603050405020304" pitchFamily="18" charset="0"/>
                        </a:rPr>
                        <a:t>Chưa đạt</a:t>
                      </a:r>
                      <a:endParaRPr lang="vi-VN" sz="1200" b="0" i="0" u="none" strike="noStrike" dirty="0">
                        <a:solidFill>
                          <a:srgbClr val="FF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5787585"/>
                  </a:ext>
                </a:extLst>
              </a:tr>
              <a:tr h="20933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305,000</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76,354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a:t>
                      </a:r>
                      <a:r>
                        <a:rPr lang="en-US" sz="1400" b="0" i="1" u="none" strike="noStrike" dirty="0">
                          <a:solidFill>
                            <a:srgbClr val="000000"/>
                          </a:solidFill>
                          <a:effectLst/>
                          <a:latin typeface="Times New Roman" panose="02020603050405020304" pitchFamily="18" charset="0"/>
                        </a:rPr>
                        <a:t>28,6</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42,2%</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a:t>
                      </a:r>
                      <a:r>
                        <a:rPr lang="en-US" sz="1400" b="0" i="1" u="none" strike="noStrike" dirty="0">
                          <a:solidFill>
                            <a:srgbClr val="000000"/>
                          </a:solidFill>
                          <a:effectLst/>
                          <a:latin typeface="Times New Roman" panose="02020603050405020304" pitchFamily="18" charset="0"/>
                        </a:rPr>
                        <a:t>06,4%</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253352"/>
                  </a:ext>
                </a:extLst>
              </a:tr>
              <a:tr h="209331">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11.203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2.698,9</a:t>
                      </a:r>
                    </a:p>
                  </a:txBody>
                  <a:tcPr marL="4730" marR="4730" marT="473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5.679,8</a:t>
                      </a:r>
                    </a:p>
                  </a:txBody>
                  <a:tcPr marL="4730" marR="4730" marT="47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50,7</a:t>
                      </a:r>
                      <a:r>
                        <a:rPr lang="en-US" sz="1400" b="0" i="0" u="none" strike="noStrike" kern="1200" dirty="0">
                          <a:solidFill>
                            <a:srgbClr val="000000"/>
                          </a:solidFill>
                          <a:effectLst/>
                          <a:latin typeface="Times New Roman" panose="02020603050405020304" pitchFamily="18" charset="0"/>
                          <a:ea typeface="+mn-ea"/>
                          <a:cs typeface="+mn-cs"/>
                        </a:rPr>
                        <a:t>%</a:t>
                      </a:r>
                      <a:endParaRPr lang="vi-VN" sz="1400" b="0" i="0" u="none" strike="noStrike" kern="1200" dirty="0">
                        <a:solidFill>
                          <a:srgbClr val="000000"/>
                        </a:solidFill>
                        <a:effectLst/>
                        <a:latin typeface="Times New Roman" panose="02020603050405020304" pitchFamily="18" charset="0"/>
                        <a:ea typeface="+mn-ea"/>
                        <a:cs typeface="+mn-cs"/>
                      </a:endParaRPr>
                    </a:p>
                  </a:txBody>
                  <a:tcPr marL="4730" marR="4730" marT="47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13,34</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5363919"/>
                  </a:ext>
                </a:extLst>
              </a:tr>
              <a:tr h="209331">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Times New Roman" panose="02020603050405020304" pitchFamily="18" charset="0"/>
                        </a:rPr>
                        <a:t>94,69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Times New Roman" panose="02020603050405020304" pitchFamily="18" charset="0"/>
                        </a:rPr>
                        <a:t>94,13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94,78</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100,10</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100,45</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215746"/>
                  </a:ext>
                </a:extLst>
              </a:tr>
              <a:tr h="209331">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Times New Roman" panose="02020603050405020304" pitchFamily="18" charset="0"/>
                        </a:rPr>
                        <a:t>4.300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Times New Roman" panose="02020603050405020304" pitchFamily="18" charset="0"/>
                        </a:rPr>
                        <a:t>           2.052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4.084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94,98%</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119,35%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9235454"/>
                  </a:ext>
                </a:extLst>
              </a:tr>
              <a:tr h="209331">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86,6 - 90,1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85,3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85,6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98,8 </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867019"/>
                  </a:ext>
                </a:extLst>
              </a:tr>
              <a:tr h="209331">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85-95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86,15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68,23</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80,27%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86,58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8898287"/>
                  </a:ext>
                </a:extLst>
              </a:tr>
              <a:tr h="354786">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80-83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79,06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59,54</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74,43%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94,73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288276"/>
                  </a:ext>
                </a:extLst>
              </a:tr>
              <a:tr h="20933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20%</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637158"/>
                  </a:ext>
                </a:extLst>
              </a:tr>
              <a:tr h="20933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8576735"/>
                  </a:ext>
                </a:extLst>
              </a:tr>
              <a:tr h="354786">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778</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183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716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92,03%</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Calibri" panose="020F0502020204030204" pitchFamily="34"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297146"/>
                  </a:ext>
                </a:extLst>
              </a:tr>
              <a:tr h="20933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79407"/>
                  </a:ext>
                </a:extLst>
              </a:tr>
              <a:tr h="624421">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&gt;=50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7,57</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21,97</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43,94%</a:t>
                      </a: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1" u="none" strike="noStrike" dirty="0">
                        <a:solidFill>
                          <a:srgbClr val="00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089515"/>
                  </a:ext>
                </a:extLst>
              </a:tr>
            </a:tbl>
          </a:graphicData>
        </a:graphic>
      </p:graphicFrame>
    </p:spTree>
    <p:extLst>
      <p:ext uri="{BB962C8B-B14F-4D97-AF65-F5344CB8AC3E}">
        <p14:creationId xmlns:p14="http://schemas.microsoft.com/office/powerpoint/2010/main" val="3761724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616329" y="171302"/>
            <a:ext cx="279412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PHÙ CÁT</a:t>
            </a:r>
          </a:p>
        </p:txBody>
      </p:sp>
      <p:graphicFrame>
        <p:nvGraphicFramePr>
          <p:cNvPr id="2" name="Table 1">
            <a:extLst>
              <a:ext uri="{FF2B5EF4-FFF2-40B4-BE49-F238E27FC236}">
                <a16:creationId xmlns:a16="http://schemas.microsoft.com/office/drawing/2014/main" id="{C11DC852-036C-4CEE-199F-5DDF3D774D56}"/>
              </a:ext>
            </a:extLst>
          </p:cNvPr>
          <p:cNvGraphicFramePr>
            <a:graphicFrameLocks noGrp="1"/>
          </p:cNvGraphicFramePr>
          <p:nvPr>
            <p:extLst>
              <p:ext uri="{D42A27DB-BD31-4B8C-83A1-F6EECF244321}">
                <p14:modId xmlns:p14="http://schemas.microsoft.com/office/powerpoint/2010/main" val="2861371369"/>
              </p:ext>
            </p:extLst>
          </p:nvPr>
        </p:nvGraphicFramePr>
        <p:xfrm>
          <a:off x="252920" y="679261"/>
          <a:ext cx="11575914" cy="6042813"/>
        </p:xfrm>
        <a:graphic>
          <a:graphicData uri="http://schemas.openxmlformats.org/drawingml/2006/table">
            <a:tbl>
              <a:tblPr/>
              <a:tblGrid>
                <a:gridCol w="433998">
                  <a:extLst>
                    <a:ext uri="{9D8B030D-6E8A-4147-A177-3AD203B41FA5}">
                      <a16:colId xmlns:a16="http://schemas.microsoft.com/office/drawing/2014/main" val="2058278955"/>
                    </a:ext>
                  </a:extLst>
                </a:gridCol>
                <a:gridCol w="3229998">
                  <a:extLst>
                    <a:ext uri="{9D8B030D-6E8A-4147-A177-3AD203B41FA5}">
                      <a16:colId xmlns:a16="http://schemas.microsoft.com/office/drawing/2014/main" val="1212778916"/>
                    </a:ext>
                  </a:extLst>
                </a:gridCol>
                <a:gridCol w="810132">
                  <a:extLst>
                    <a:ext uri="{9D8B030D-6E8A-4147-A177-3AD203B41FA5}">
                      <a16:colId xmlns:a16="http://schemas.microsoft.com/office/drawing/2014/main" val="3320694836"/>
                    </a:ext>
                  </a:extLst>
                </a:gridCol>
                <a:gridCol w="1073159">
                  <a:extLst>
                    <a:ext uri="{9D8B030D-6E8A-4147-A177-3AD203B41FA5}">
                      <a16:colId xmlns:a16="http://schemas.microsoft.com/office/drawing/2014/main" val="648095238"/>
                    </a:ext>
                  </a:extLst>
                </a:gridCol>
                <a:gridCol w="1073159">
                  <a:extLst>
                    <a:ext uri="{9D8B030D-6E8A-4147-A177-3AD203B41FA5}">
                      <a16:colId xmlns:a16="http://schemas.microsoft.com/office/drawing/2014/main" val="2154807047"/>
                    </a:ext>
                  </a:extLst>
                </a:gridCol>
                <a:gridCol w="1073159">
                  <a:extLst>
                    <a:ext uri="{9D8B030D-6E8A-4147-A177-3AD203B41FA5}">
                      <a16:colId xmlns:a16="http://schemas.microsoft.com/office/drawing/2014/main" val="363577803"/>
                    </a:ext>
                  </a:extLst>
                </a:gridCol>
                <a:gridCol w="1283581">
                  <a:extLst>
                    <a:ext uri="{9D8B030D-6E8A-4147-A177-3AD203B41FA5}">
                      <a16:colId xmlns:a16="http://schemas.microsoft.com/office/drawing/2014/main" val="353977670"/>
                    </a:ext>
                  </a:extLst>
                </a:gridCol>
                <a:gridCol w="1073159">
                  <a:extLst>
                    <a:ext uri="{9D8B030D-6E8A-4147-A177-3AD203B41FA5}">
                      <a16:colId xmlns:a16="http://schemas.microsoft.com/office/drawing/2014/main" val="3307141944"/>
                    </a:ext>
                  </a:extLst>
                </a:gridCol>
                <a:gridCol w="1525569">
                  <a:extLst>
                    <a:ext uri="{9D8B030D-6E8A-4147-A177-3AD203B41FA5}">
                      <a16:colId xmlns:a16="http://schemas.microsoft.com/office/drawing/2014/main" val="1014689917"/>
                    </a:ext>
                  </a:extLst>
                </a:gridCol>
              </a:tblGrid>
              <a:tr h="916200">
                <a:tc>
                  <a:txBody>
                    <a:bodyPr/>
                    <a:lstStyle/>
                    <a:p>
                      <a:pPr algn="ctr" fontAlgn="ctr"/>
                      <a:r>
                        <a:rPr lang="vi-VN" sz="1200" b="1" i="0" u="none" strike="noStrike" dirty="0">
                          <a:solidFill>
                            <a:srgbClr val="000000"/>
                          </a:solidFill>
                          <a:effectLst/>
                          <a:latin typeface="+mj-lt"/>
                        </a:rPr>
                        <a:t>STT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Chỉ tiêu</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Đơn vị tính</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Kế hoạch năm 2024 UBND tỉnh giao</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Quý I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 so với kế hoạch năm 2024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 so với cùng kỳ</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Đánh giá</a:t>
                      </a:r>
                      <a:br>
                        <a:rPr lang="vi-VN" sz="1200" b="1" i="0" u="none" strike="noStrike">
                          <a:solidFill>
                            <a:srgbClr val="000000"/>
                          </a:solidFill>
                          <a:effectLst/>
                          <a:latin typeface="+mj-lt"/>
                        </a:rPr>
                      </a:br>
                      <a:r>
                        <a:rPr lang="vi-VN" sz="1200" b="1" i="0" u="none" strike="noStrike">
                          <a:solidFill>
                            <a:srgbClr val="000000"/>
                          </a:solidFill>
                          <a:effectLst/>
                          <a:latin typeface="+mj-lt"/>
                        </a:rPr>
                        <a:t>(từ 50% trở lên là đạt; dưới 50% là chưa đạt)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1437022"/>
                  </a:ext>
                </a:extLst>
              </a:tr>
              <a:tr h="241030">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007295"/>
                  </a:ext>
                </a:extLst>
              </a:tr>
              <a:tr h="240187">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Tốc độ tăng giá trị sản phẩm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1" i="0" u="none" strike="noStrike">
                          <a:solidFill>
                            <a:srgbClr val="000000"/>
                          </a:solidFill>
                          <a:effectLst/>
                          <a:latin typeface="+mj-lt"/>
                        </a:rPr>
                        <a:t>7,5-8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10,22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mj-lt"/>
                        </a:rPr>
                        <a:t>8,69</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mj-lt"/>
                          <a:ea typeface="+mn-ea"/>
                          <a:cs typeface="+mn-cs"/>
                        </a:rPr>
                        <a:t>46,92%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248120"/>
                  </a:ext>
                </a:extLst>
              </a:tr>
              <a:tr h="24018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Nông, lâm, thuỷ sản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3,2-3,5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3,38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3,22</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52,64%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080683"/>
                  </a:ext>
                </a:extLst>
              </a:tr>
              <a:tr h="24018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Công nghiệp và xây dựng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10,8-11,5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18,39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15,04</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42,27</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602189"/>
                  </a:ext>
                </a:extLst>
              </a:tr>
              <a:tr h="240187">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j-lt"/>
                        </a:rPr>
                        <a:t>     + Công nghiệp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10,9-11,4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21,46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17,71</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42,88</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2937968"/>
                  </a:ext>
                </a:extLst>
              </a:tr>
              <a:tr h="240187">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j-lt"/>
                        </a:rPr>
                        <a:t>     + Xây dựng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10,6-11,8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7,31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8,92</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40,82</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Chưa</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1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đạt</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5676738"/>
                  </a:ext>
                </a:extLst>
              </a:tr>
              <a:tr h="240187">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Dịch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8,2-8,6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6,37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8,06</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47,20</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Đạt</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284121"/>
                  </a:ext>
                </a:extLst>
              </a:tr>
              <a:tr h="240187">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Kim ngạch xuất khẩu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Triệu USD</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131,7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42,004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86,105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65,23</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err="1">
                          <a:solidFill>
                            <a:srgbClr val="000000"/>
                          </a:solidFill>
                          <a:effectLst/>
                          <a:latin typeface="Times New Roman" panose="02020603050405020304" pitchFamily="18" charset="0"/>
                        </a:rPr>
                        <a:t>Đạt</a:t>
                      </a:r>
                      <a:endParaRPr lang="en-US"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324379"/>
                  </a:ext>
                </a:extLst>
              </a:tr>
              <a:tr h="396472">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mj-lt"/>
                        </a:rPr>
                        <a:t>Tổng thu ngân sách trên địa bàn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mj-lt"/>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400" b="0" i="0" u="none" strike="noStrike">
                          <a:solidFill>
                            <a:srgbClr val="000000"/>
                          </a:solidFill>
                          <a:effectLst/>
                          <a:latin typeface="+mj-lt"/>
                        </a:rPr>
                        <a:t>                543,578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81,623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409,61</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mn-cs"/>
                        </a:rPr>
                        <a:t>75,4%</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7</a:t>
                      </a:r>
                      <a:r>
                        <a:rPr lang="en-US" sz="1400" b="0" i="0" u="none" strike="noStrike" dirty="0">
                          <a:solidFill>
                            <a:srgbClr val="000000"/>
                          </a:solidFill>
                          <a:effectLst/>
                          <a:latin typeface="+mj-lt"/>
                        </a:rPr>
                        <a:t>6,2%</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endParaRPr lang="vi-VN" sz="1200" b="0" i="0" u="none" strike="noStrike" dirty="0">
                        <a:solidFill>
                          <a:srgbClr val="FF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004805"/>
                  </a:ext>
                </a:extLst>
              </a:tr>
              <a:tr h="240187">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mj-lt"/>
                        </a:rPr>
                        <a:t>- Thu tiền sử dụng đất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mj-lt"/>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400" b="0" i="0" u="none" strike="noStrike">
                          <a:solidFill>
                            <a:srgbClr val="000000"/>
                          </a:solidFill>
                          <a:effectLst/>
                          <a:latin typeface="+mj-lt"/>
                        </a:rPr>
                        <a:t>317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35,679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184,1</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58,1</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90%</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err="1">
                          <a:solidFill>
                            <a:srgbClr val="000000"/>
                          </a:solidFill>
                          <a:effectLst/>
                          <a:latin typeface="Times New Roman" panose="02020603050405020304" pitchFamily="18" charset="0"/>
                        </a:rPr>
                        <a:t>Đạt</a:t>
                      </a:r>
                      <a:endParaRPr lang="vi-VN" sz="1200" b="0" i="0" u="none" strike="noStrike" dirty="0">
                        <a:solidFill>
                          <a:srgbClr val="FF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066659"/>
                  </a:ext>
                </a:extLst>
              </a:tr>
              <a:tr h="240187">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Doanh thu bán lẻ hàng hóa và dịch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Tỷ đồng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6.150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1.477,483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3139,797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50,64</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114,85</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err="1">
                          <a:solidFill>
                            <a:srgbClr val="000000"/>
                          </a:solidFill>
                          <a:effectLst/>
                          <a:latin typeface="Times New Roman" panose="02020603050405020304" pitchFamily="18" charset="0"/>
                        </a:rPr>
                        <a:t>Đạt</a:t>
                      </a:r>
                      <a:endParaRPr lang="en-US"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891980"/>
                  </a:ext>
                </a:extLst>
              </a:tr>
              <a:tr h="240187">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dân số tham gia bảo hiểm y tế</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94,42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94,45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94,52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100</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100</a:t>
                      </a:r>
                      <a:r>
                        <a:rPr lang="vi-VN" sz="1400" b="0" i="0" u="none" strike="noStrike" dirty="0">
                          <a:solidFill>
                            <a:srgbClr val="000000"/>
                          </a:solidFill>
                          <a:effectLst/>
                          <a:latin typeface="+mj-lt"/>
                        </a:rPr>
                        <a:t>,14</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282196"/>
                  </a:ext>
                </a:extLst>
              </a:tr>
              <a:tr h="240187">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Tạo việc làm mới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Người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2.400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429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1439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59,96</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172,75</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852589"/>
                  </a:ext>
                </a:extLst>
              </a:tr>
              <a:tr h="240187">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dân cư đô thị sử dụng nước sạch</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88,9-91,8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87,35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87,8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98,76</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622457"/>
                  </a:ext>
                </a:extLst>
              </a:tr>
              <a:tr h="240187">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chất thải rắn ở đô thị được thu gom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83-92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82,8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83,03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100,04</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811478"/>
                  </a:ext>
                </a:extLst>
              </a:tr>
              <a:tr h="370553">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chất thải rắn ở nông thôn được thu gom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74-75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73,7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74,27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100,36</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9837788"/>
                  </a:ext>
                </a:extLst>
              </a:tr>
              <a:tr h="240187">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Thu hút dự án mới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Dự án</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Times New Roman" panose="02020603050405020304" pitchFamily="18" charset="0"/>
                        </a:rPr>
                        <a:t>chưa 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227801"/>
                  </a:ext>
                </a:extLst>
              </a:tr>
              <a:tr h="240187">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Phòng chống lấn chiếm đất đai</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185629"/>
                  </a:ext>
                </a:extLst>
              </a:tr>
              <a:tr h="240187">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Số vụ vi phạm được giải quyết trong năm</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Số vụ</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dirty="0">
                          <a:solidFill>
                            <a:srgbClr val="000000"/>
                          </a:solidFill>
                          <a:effectLst/>
                          <a:latin typeface="+mj-lt"/>
                        </a:rPr>
                        <a:t>1.</a:t>
                      </a:r>
                      <a:r>
                        <a:rPr lang="en-US" sz="1400" b="0" i="0" u="none" strike="noStrike" dirty="0">
                          <a:solidFill>
                            <a:srgbClr val="000000"/>
                          </a:solidFill>
                          <a:effectLst/>
                          <a:latin typeface="+mj-lt"/>
                        </a:rPr>
                        <a:t>790</a:t>
                      </a:r>
                      <a:endParaRPr lang="vi-VN" sz="1400" b="0" i="0" u="none" strike="noStrike" dirty="0">
                        <a:solidFill>
                          <a:srgbClr val="000000"/>
                        </a:solidFill>
                        <a:effectLst/>
                        <a:latin typeface="+mj-lt"/>
                      </a:endParaRP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27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49,39</a:t>
                      </a:r>
                      <a:r>
                        <a:rPr lang="en-US" sz="1400" b="0" i="0" u="none" strike="noStrike" kern="1200" dirty="0">
                          <a:solidFill>
                            <a:srgbClr val="000000"/>
                          </a:solidFill>
                          <a:effectLst/>
                          <a:latin typeface="+mn-lt"/>
                          <a:ea typeface="+mn-ea"/>
                          <a:cs typeface="+mn-cs"/>
                        </a:rPr>
                        <a:t>%</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Times New Roman" panose="02020603050405020304" pitchFamily="18" charset="0"/>
                        </a:rPr>
                        <a:t>chưa 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3131553"/>
                  </a:ext>
                </a:extLst>
              </a:tr>
              <a:tr h="240187">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Giải phóng mặt bằng</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50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6,4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14,29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mn-cs"/>
                        </a:rPr>
                        <a:t>28,58%</a:t>
                      </a:r>
                      <a:endParaRPr lang="en-US" sz="1400" b="0" i="0" u="none" strike="noStrike" kern="1200" dirty="0">
                        <a:solidFill>
                          <a:srgbClr val="000000"/>
                        </a:solidFill>
                        <a:effectLst/>
                        <a:latin typeface="+mj-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j-lt"/>
                        </a:rPr>
                        <a:t> </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578074"/>
                  </a:ext>
                </a:extLst>
              </a:tr>
            </a:tbl>
          </a:graphicData>
        </a:graphic>
      </p:graphicFrame>
    </p:spTree>
    <p:extLst>
      <p:ext uri="{BB962C8B-B14F-4D97-AF65-F5344CB8AC3E}">
        <p14:creationId xmlns:p14="http://schemas.microsoft.com/office/powerpoint/2010/main" val="3072102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284602" y="114690"/>
            <a:ext cx="286079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PHÙ MỸ</a:t>
            </a:r>
          </a:p>
        </p:txBody>
      </p:sp>
      <p:graphicFrame>
        <p:nvGraphicFramePr>
          <p:cNvPr id="2" name="Table 1">
            <a:extLst>
              <a:ext uri="{FF2B5EF4-FFF2-40B4-BE49-F238E27FC236}">
                <a16:creationId xmlns:a16="http://schemas.microsoft.com/office/drawing/2014/main" id="{C361629D-CC18-D93C-04F1-3F69E7E2DFE1}"/>
              </a:ext>
            </a:extLst>
          </p:cNvPr>
          <p:cNvGraphicFramePr>
            <a:graphicFrameLocks noGrp="1"/>
          </p:cNvGraphicFramePr>
          <p:nvPr>
            <p:extLst>
              <p:ext uri="{D42A27DB-BD31-4B8C-83A1-F6EECF244321}">
                <p14:modId xmlns:p14="http://schemas.microsoft.com/office/powerpoint/2010/main" val="491281107"/>
              </p:ext>
            </p:extLst>
          </p:nvPr>
        </p:nvGraphicFramePr>
        <p:xfrm>
          <a:off x="380999" y="576354"/>
          <a:ext cx="11430000" cy="6113404"/>
        </p:xfrm>
        <a:graphic>
          <a:graphicData uri="http://schemas.openxmlformats.org/drawingml/2006/table">
            <a:tbl>
              <a:tblPr/>
              <a:tblGrid>
                <a:gridCol w="440951">
                  <a:extLst>
                    <a:ext uri="{9D8B030D-6E8A-4147-A177-3AD203B41FA5}">
                      <a16:colId xmlns:a16="http://schemas.microsoft.com/office/drawing/2014/main" val="2900639441"/>
                    </a:ext>
                  </a:extLst>
                </a:gridCol>
                <a:gridCol w="3281748">
                  <a:extLst>
                    <a:ext uri="{9D8B030D-6E8A-4147-A177-3AD203B41FA5}">
                      <a16:colId xmlns:a16="http://schemas.microsoft.com/office/drawing/2014/main" val="2134157554"/>
                    </a:ext>
                  </a:extLst>
                </a:gridCol>
                <a:gridCol w="823111">
                  <a:extLst>
                    <a:ext uri="{9D8B030D-6E8A-4147-A177-3AD203B41FA5}">
                      <a16:colId xmlns:a16="http://schemas.microsoft.com/office/drawing/2014/main" val="3606539514"/>
                    </a:ext>
                  </a:extLst>
                </a:gridCol>
                <a:gridCol w="1368287">
                  <a:extLst>
                    <a:ext uri="{9D8B030D-6E8A-4147-A177-3AD203B41FA5}">
                      <a16:colId xmlns:a16="http://schemas.microsoft.com/office/drawing/2014/main" val="710672071"/>
                    </a:ext>
                  </a:extLst>
                </a:gridCol>
                <a:gridCol w="1090353">
                  <a:extLst>
                    <a:ext uri="{9D8B030D-6E8A-4147-A177-3AD203B41FA5}">
                      <a16:colId xmlns:a16="http://schemas.microsoft.com/office/drawing/2014/main" val="2723616602"/>
                    </a:ext>
                  </a:extLst>
                </a:gridCol>
                <a:gridCol w="1090353">
                  <a:extLst>
                    <a:ext uri="{9D8B030D-6E8A-4147-A177-3AD203B41FA5}">
                      <a16:colId xmlns:a16="http://schemas.microsoft.com/office/drawing/2014/main" val="816222880"/>
                    </a:ext>
                  </a:extLst>
                </a:gridCol>
                <a:gridCol w="1058283">
                  <a:extLst>
                    <a:ext uri="{9D8B030D-6E8A-4147-A177-3AD203B41FA5}">
                      <a16:colId xmlns:a16="http://schemas.microsoft.com/office/drawing/2014/main" val="1623440218"/>
                    </a:ext>
                  </a:extLst>
                </a:gridCol>
                <a:gridCol w="1090353">
                  <a:extLst>
                    <a:ext uri="{9D8B030D-6E8A-4147-A177-3AD203B41FA5}">
                      <a16:colId xmlns:a16="http://schemas.microsoft.com/office/drawing/2014/main" val="2738374148"/>
                    </a:ext>
                  </a:extLst>
                </a:gridCol>
                <a:gridCol w="1186561">
                  <a:extLst>
                    <a:ext uri="{9D8B030D-6E8A-4147-A177-3AD203B41FA5}">
                      <a16:colId xmlns:a16="http://schemas.microsoft.com/office/drawing/2014/main" val="1922087697"/>
                    </a:ext>
                  </a:extLst>
                </a:gridCol>
              </a:tblGrid>
              <a:tr h="930229">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846931"/>
                  </a:ext>
                </a:extLst>
              </a:tr>
              <a:tr h="218119">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8055406"/>
                  </a:ext>
                </a:extLst>
              </a:tr>
              <a:tr h="217356">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1" i="0" u="none" strike="noStrike">
                          <a:solidFill>
                            <a:srgbClr val="000000"/>
                          </a:solidFill>
                          <a:effectLst/>
                          <a:latin typeface="Times New Roman" panose="02020603050405020304" pitchFamily="18" charset="0"/>
                        </a:rPr>
                        <a:t>6,6 - 7,1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5,62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6,52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46,97%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FF0000"/>
                          </a:solidFill>
                          <a:effectLst/>
                          <a:latin typeface="Times New Roman" panose="02020603050405020304" pitchFamily="18" charset="0"/>
                        </a:rPr>
                        <a:t>C</a:t>
                      </a:r>
                      <a:r>
                        <a:rPr lang="vi-VN" sz="1200" b="0" i="0" u="none" strike="noStrike" dirty="0">
                          <a:solidFill>
                            <a:srgbClr val="FF0000"/>
                          </a:solidFill>
                          <a:effectLst/>
                          <a:latin typeface="Times New Roman" panose="02020603050405020304" pitchFamily="18" charset="0"/>
                        </a:rPr>
                        <a:t>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346796"/>
                  </a:ext>
                </a:extLst>
              </a:tr>
              <a:tr h="217356">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2,7 - 3,0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3,14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3,02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48,49%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1788918"/>
                  </a:ext>
                </a:extLst>
              </a:tr>
              <a:tr h="304504">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11,9 – 12,92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12,05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panose="02020603050405020304" pitchFamily="18" charset="0"/>
                        </a:rPr>
                        <a:t>44,52%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 đạt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387316"/>
                  </a:ext>
                </a:extLst>
              </a:tr>
              <a:tr h="293820">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11,5 - 12,3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10,88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13,63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panose="02020603050405020304" pitchFamily="18" charset="0"/>
                        </a:rPr>
                        <a:t>50,52%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214665"/>
                  </a:ext>
                </a:extLst>
              </a:tr>
              <a:tr h="283135">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12,6 - 14,2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6,96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7,21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panose="02020603050405020304" pitchFamily="18" charset="0"/>
                        </a:rPr>
                        <a:t>32,12%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 </a:t>
                      </a:r>
                      <a:r>
                        <a:rPr lang="vi-VN" sz="1200" b="0" i="0" u="none" strike="noStrike" dirty="0">
                          <a:solidFill>
                            <a:srgbClr val="FF0000"/>
                          </a:solidFill>
                          <a:effectLst/>
                          <a:latin typeface="Times New Roman" panose="02020603050405020304" pitchFamily="18" charset="0"/>
                        </a:rPr>
                        <a:t>chưa đạt</a:t>
                      </a:r>
                      <a:endParaRPr lang="vi-VN" sz="1200" b="0" i="0" u="none" strike="noStrike" dirty="0">
                        <a:solidFill>
                          <a:srgbClr val="000000"/>
                        </a:solidFill>
                        <a:effectLst/>
                        <a:latin typeface="Times New Roman" panose="02020603050405020304" pitchFamily="18"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6052474"/>
                  </a:ext>
                </a:extLst>
              </a:tr>
              <a:tr h="217356">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dirty="0">
                          <a:solidFill>
                            <a:srgbClr val="000000"/>
                          </a:solidFill>
                          <a:effectLst/>
                          <a:latin typeface="Times New Roman" panose="02020603050405020304" pitchFamily="18" charset="0"/>
                        </a:rPr>
                        <a:t>- Dịch vụ</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9,0 - 9,3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6,75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8,28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Times New Roman" panose="02020603050405020304" pitchFamily="18" charset="0"/>
                        </a:rPr>
                        <a:t>46,81%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4710812"/>
                  </a:ext>
                </a:extLst>
              </a:tr>
              <a:tr h="217356">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dirty="0">
                          <a:solidFill>
                            <a:srgbClr val="000000"/>
                          </a:solidFill>
                          <a:effectLst/>
                          <a:latin typeface="Times New Roman" panose="02020603050405020304" pitchFamily="18" charset="0"/>
                        </a:rPr>
                        <a:t>Kim ngạch xuất khẩu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Triệu USD</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8,2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1,691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2,189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26,70%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96,70%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774966"/>
                  </a:ext>
                </a:extLst>
              </a:tr>
              <a:tr h="217356">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Times New Roman" panose="02020603050405020304" pitchFamily="18" charset="0"/>
                        </a:rPr>
                        <a:t>         390,577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134,249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301,100</a:t>
                      </a:r>
                      <a:endParaRPr lang="vi-VN" sz="1400" b="0" i="0" u="none" strike="noStrike" dirty="0">
                        <a:solidFill>
                          <a:srgbClr val="000000"/>
                        </a:solidFill>
                        <a:effectLst/>
                        <a:latin typeface="Times New Roman" panose="02020603050405020304" pitchFamily="18"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77,1</a:t>
                      </a:r>
                      <a:r>
                        <a:rPr lang="vi-VN" sz="1400" b="0" i="0" u="none" strike="noStrike" dirty="0">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a:t>
                      </a:r>
                      <a:r>
                        <a:rPr lang="en-US" sz="1400" b="0" i="0" u="none" strike="noStrike" dirty="0">
                          <a:solidFill>
                            <a:srgbClr val="000000"/>
                          </a:solidFill>
                          <a:effectLst/>
                          <a:latin typeface="Times New Roman" panose="02020603050405020304" pitchFamily="18" charset="0"/>
                        </a:rPr>
                        <a:t>78,4</a:t>
                      </a:r>
                      <a:r>
                        <a:rPr lang="vi-VN" sz="1400" b="0" i="0" u="none" strike="noStrike" dirty="0">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724955"/>
                  </a:ext>
                </a:extLst>
              </a:tr>
              <a:tr h="217356">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150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71,934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a:t>
                      </a:r>
                      <a:r>
                        <a:rPr lang="en-US" sz="1400" b="0" i="0" u="none" strike="noStrike" dirty="0">
                          <a:solidFill>
                            <a:srgbClr val="000000"/>
                          </a:solidFill>
                          <a:effectLst/>
                          <a:latin typeface="Times New Roman" panose="02020603050405020304" pitchFamily="18" charset="0"/>
                        </a:rPr>
                        <a:t>72,260</a:t>
                      </a:r>
                      <a:endParaRPr lang="vi-VN" sz="1400" b="0" i="0" u="none" strike="noStrike" dirty="0">
                        <a:solidFill>
                          <a:srgbClr val="000000"/>
                        </a:solidFill>
                        <a:effectLst/>
                        <a:latin typeface="Times New Roman" panose="02020603050405020304" pitchFamily="18"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114,5</a:t>
                      </a:r>
                      <a:r>
                        <a:rPr lang="vi-VN" sz="1400" b="0" i="0" u="none" strike="noStrike" dirty="0">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a:t>
                      </a:r>
                      <a:r>
                        <a:rPr lang="en-US" sz="1400" b="0" i="0" u="none" strike="noStrike" dirty="0">
                          <a:solidFill>
                            <a:srgbClr val="000000"/>
                          </a:solidFill>
                          <a:effectLst/>
                          <a:latin typeface="Times New Roman" panose="02020603050405020304" pitchFamily="18" charset="0"/>
                        </a:rPr>
                        <a:t>65,2</a:t>
                      </a:r>
                      <a:r>
                        <a:rPr lang="vi-VN" sz="1400" b="0" i="0" u="none" strike="noStrike" dirty="0">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246182"/>
                  </a:ext>
                </a:extLst>
              </a:tr>
              <a:tr h="217356">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6.406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1.509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3.223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50,31%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113,61%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282012"/>
                  </a:ext>
                </a:extLst>
              </a:tr>
              <a:tr h="217356">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94,01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91,46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92,06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97,93%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100,23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4953600"/>
                  </a:ext>
                </a:extLst>
              </a:tr>
              <a:tr h="217356">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2.600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1.622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62,38%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149,5%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291016"/>
                  </a:ext>
                </a:extLst>
              </a:tr>
              <a:tr h="217356">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87,5-92,4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74,86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83,39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95,30%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116,05%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689046"/>
                  </a:ext>
                </a:extLst>
              </a:tr>
              <a:tr h="256425">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87-92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85,79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88,96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96,7%</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105,9%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627293"/>
                  </a:ext>
                </a:extLst>
              </a:tr>
              <a:tr h="217356">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75-77</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73,96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77,71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100,9%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146,62%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52461"/>
                  </a:ext>
                </a:extLst>
              </a:tr>
              <a:tr h="217356">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0%</a:t>
                      </a:r>
                      <a:r>
                        <a:rPr lang="vi-VN" sz="14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6711627"/>
                  </a:ext>
                </a:extLst>
              </a:tr>
              <a:tr h="217356">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567091"/>
                  </a:ext>
                </a:extLst>
              </a:tr>
              <a:tr h="217356">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1.583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785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52,26%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7194164"/>
                  </a:ext>
                </a:extLst>
              </a:tr>
              <a:tr h="217356">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839179"/>
                  </a:ext>
                </a:extLst>
              </a:tr>
              <a:tr h="550245">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14,28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62,86%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Times New Roman" panose="02020603050405020304" pitchFamily="18" charset="0"/>
                        </a:rPr>
                        <a:t>Đ</a:t>
                      </a:r>
                      <a:r>
                        <a:rPr lang="vi-VN" sz="1200" b="0" i="0" u="none" strike="noStrike" dirty="0">
                          <a:solidFill>
                            <a:srgbClr val="000000"/>
                          </a:solidFill>
                          <a:effectLst/>
                          <a:latin typeface="Times New Roman" panose="02020603050405020304" pitchFamily="18" charset="0"/>
                        </a:rPr>
                        <a:t>ạt</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499013"/>
                  </a:ext>
                </a:extLst>
              </a:tr>
            </a:tbl>
          </a:graphicData>
        </a:graphic>
      </p:graphicFrame>
    </p:spTree>
    <p:extLst>
      <p:ext uri="{BB962C8B-B14F-4D97-AF65-F5344CB8AC3E}">
        <p14:creationId xmlns:p14="http://schemas.microsoft.com/office/powerpoint/2010/main" val="3041575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52275" y="102870"/>
            <a:ext cx="277507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TÂY SƠN</a:t>
            </a:r>
          </a:p>
        </p:txBody>
      </p:sp>
      <p:graphicFrame>
        <p:nvGraphicFramePr>
          <p:cNvPr id="2" name="Table 1">
            <a:extLst>
              <a:ext uri="{FF2B5EF4-FFF2-40B4-BE49-F238E27FC236}">
                <a16:creationId xmlns:a16="http://schemas.microsoft.com/office/drawing/2014/main" id="{4D7198B4-2F80-6930-3078-1973EEC37E18}"/>
              </a:ext>
            </a:extLst>
          </p:cNvPr>
          <p:cNvGraphicFramePr>
            <a:graphicFrameLocks noGrp="1"/>
          </p:cNvGraphicFramePr>
          <p:nvPr>
            <p:extLst>
              <p:ext uri="{D42A27DB-BD31-4B8C-83A1-F6EECF244321}">
                <p14:modId xmlns:p14="http://schemas.microsoft.com/office/powerpoint/2010/main" val="3135829005"/>
              </p:ext>
            </p:extLst>
          </p:nvPr>
        </p:nvGraphicFramePr>
        <p:xfrm>
          <a:off x="321012" y="667405"/>
          <a:ext cx="11556458" cy="6125507"/>
        </p:xfrm>
        <a:graphic>
          <a:graphicData uri="http://schemas.openxmlformats.org/drawingml/2006/table">
            <a:tbl>
              <a:tblPr/>
              <a:tblGrid>
                <a:gridCol w="422430">
                  <a:extLst>
                    <a:ext uri="{9D8B030D-6E8A-4147-A177-3AD203B41FA5}">
                      <a16:colId xmlns:a16="http://schemas.microsoft.com/office/drawing/2014/main" val="2917582587"/>
                    </a:ext>
                  </a:extLst>
                </a:gridCol>
                <a:gridCol w="3138046">
                  <a:extLst>
                    <a:ext uri="{9D8B030D-6E8A-4147-A177-3AD203B41FA5}">
                      <a16:colId xmlns:a16="http://schemas.microsoft.com/office/drawing/2014/main" val="2928598337"/>
                    </a:ext>
                  </a:extLst>
                </a:gridCol>
                <a:gridCol w="784512">
                  <a:extLst>
                    <a:ext uri="{9D8B030D-6E8A-4147-A177-3AD203B41FA5}">
                      <a16:colId xmlns:a16="http://schemas.microsoft.com/office/drawing/2014/main" val="3341534484"/>
                    </a:ext>
                  </a:extLst>
                </a:gridCol>
                <a:gridCol w="1337694">
                  <a:extLst>
                    <a:ext uri="{9D8B030D-6E8A-4147-A177-3AD203B41FA5}">
                      <a16:colId xmlns:a16="http://schemas.microsoft.com/office/drawing/2014/main" val="4047535728"/>
                    </a:ext>
                  </a:extLst>
                </a:gridCol>
                <a:gridCol w="1046015">
                  <a:extLst>
                    <a:ext uri="{9D8B030D-6E8A-4147-A177-3AD203B41FA5}">
                      <a16:colId xmlns:a16="http://schemas.microsoft.com/office/drawing/2014/main" val="1751638150"/>
                    </a:ext>
                  </a:extLst>
                </a:gridCol>
                <a:gridCol w="1046015">
                  <a:extLst>
                    <a:ext uri="{9D8B030D-6E8A-4147-A177-3AD203B41FA5}">
                      <a16:colId xmlns:a16="http://schemas.microsoft.com/office/drawing/2014/main" val="622104270"/>
                    </a:ext>
                  </a:extLst>
                </a:gridCol>
                <a:gridCol w="1247172">
                  <a:extLst>
                    <a:ext uri="{9D8B030D-6E8A-4147-A177-3AD203B41FA5}">
                      <a16:colId xmlns:a16="http://schemas.microsoft.com/office/drawing/2014/main" val="1997076590"/>
                    </a:ext>
                  </a:extLst>
                </a:gridCol>
                <a:gridCol w="1046015">
                  <a:extLst>
                    <a:ext uri="{9D8B030D-6E8A-4147-A177-3AD203B41FA5}">
                      <a16:colId xmlns:a16="http://schemas.microsoft.com/office/drawing/2014/main" val="1095859436"/>
                    </a:ext>
                  </a:extLst>
                </a:gridCol>
                <a:gridCol w="1488559">
                  <a:extLst>
                    <a:ext uri="{9D8B030D-6E8A-4147-A177-3AD203B41FA5}">
                      <a16:colId xmlns:a16="http://schemas.microsoft.com/office/drawing/2014/main" val="543439365"/>
                    </a:ext>
                  </a:extLst>
                </a:gridCol>
              </a:tblGrid>
              <a:tr h="728942">
                <a:tc>
                  <a:txBody>
                    <a:bodyPr/>
                    <a:lstStyle/>
                    <a:p>
                      <a:pPr algn="ctr" fontAlgn="ctr"/>
                      <a:r>
                        <a:rPr lang="vi-VN" sz="1200" b="1" i="0" u="none" strike="noStrike" dirty="0">
                          <a:solidFill>
                            <a:srgbClr val="000000"/>
                          </a:solidFill>
                          <a:effectLst/>
                          <a:latin typeface="+mj-lt"/>
                        </a:rPr>
                        <a:t>STT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Chỉ tiêu</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Đơn vị tính</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Kế hoạch năm 2024 UBND tỉnh giao</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Quý I năm 2024</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 so với kế hoạch năm 2024</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Thực hiện 6 tháng đầu năm 2024 so với cùng kỳ</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dirty="0">
                          <a:solidFill>
                            <a:srgbClr val="000000"/>
                          </a:solidFill>
                          <a:effectLst/>
                          <a:latin typeface="+mj-lt"/>
                        </a:rPr>
                        <a:t>Đánh giá</a:t>
                      </a:r>
                      <a:br>
                        <a:rPr lang="vi-VN" sz="1200" b="1" i="0" u="none" strike="noStrike" dirty="0">
                          <a:solidFill>
                            <a:srgbClr val="000000"/>
                          </a:solidFill>
                          <a:effectLst/>
                          <a:latin typeface="+mj-lt"/>
                        </a:rPr>
                      </a:br>
                      <a:r>
                        <a:rPr lang="vi-VN" sz="1200" b="1" i="0" u="none" strike="noStrike" dirty="0">
                          <a:solidFill>
                            <a:srgbClr val="000000"/>
                          </a:solidFill>
                          <a:effectLst/>
                          <a:latin typeface="+mj-lt"/>
                        </a:rPr>
                        <a:t>(từ 50% trở lên là đạt; dưới 50% là chưa 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715713"/>
                  </a:ext>
                </a:extLst>
              </a:tr>
              <a:tr h="209356">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744197"/>
                  </a:ext>
                </a:extLst>
              </a:tr>
              <a:tr h="208625">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Tốc độ tăng giá trị sản phẩm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mj-lt"/>
                        </a:rPr>
                        <a:t> 9,1 - 9,5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j-lt"/>
                        </a:rPr>
                        <a:t>7,08</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mj-lt"/>
                        </a:rPr>
                        <a:t>10,33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mj-lt"/>
                          <a:ea typeface="+mn-ea"/>
                          <a:cs typeface="+mn-cs"/>
                        </a:rPr>
                        <a:t>47,67%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1"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961777"/>
                  </a:ext>
                </a:extLst>
              </a:tr>
              <a:tr h="208625">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Nông, lâm, thuỷ sản</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3,6 - 3,8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6,5</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4,52</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52,28%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0"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02842"/>
                  </a:ext>
                </a:extLst>
              </a:tr>
              <a:tr h="208625">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Công nghiệp và xây dựng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12,4 - 13,0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8,08</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16,05</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0"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503717"/>
                  </a:ext>
                </a:extLst>
              </a:tr>
              <a:tr h="208625">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j-lt"/>
                        </a:rPr>
                        <a:t>     + Công nghiệp</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 12,2 - 12,7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8,38</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19,44</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0"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252983"/>
                  </a:ext>
                </a:extLst>
              </a:tr>
              <a:tr h="208625">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j-lt"/>
                        </a:rPr>
                        <a:t>     + Xây dựng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 12,9 - 13,6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6,93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7,69</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36,77%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0"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FF0000"/>
                          </a:solidFill>
                          <a:effectLst/>
                          <a:latin typeface="+mj-lt"/>
                        </a:rPr>
                        <a:t>Chưa đạt</a:t>
                      </a:r>
                    </a:p>
                  </a:txBody>
                  <a:tcPr marL="2829" marR="2829" marT="28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946071"/>
                  </a:ext>
                </a:extLst>
              </a:tr>
              <a:tr h="208625">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 Dịch vụ</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8,9 - 9,2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8,07</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mn-cs"/>
                        </a:rPr>
                        <a:t>47,33%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endParaRPr lang="vi-VN" sz="1400" b="0" i="0" u="none" strike="noStrike" kern="1200" dirty="0">
                        <a:solidFill>
                          <a:srgbClr val="000000"/>
                        </a:solidFill>
                        <a:effectLst/>
                        <a:latin typeface="+mj-lt"/>
                        <a:ea typeface="+mn-ea"/>
                        <a:cs typeface="+mn-cs"/>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FF0000"/>
                          </a:solidFill>
                          <a:effectLst/>
                          <a:latin typeface="+mj-lt"/>
                        </a:rPr>
                        <a:t>Chưa đạt</a:t>
                      </a:r>
                    </a:p>
                  </a:txBody>
                  <a:tcPr marL="2829" marR="2829" marT="28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3577646"/>
                  </a:ext>
                </a:extLst>
              </a:tr>
              <a:tr h="291661">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Kim ngạch xuất khẩu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Triệu USD</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62,000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a:solidFill>
                            <a:srgbClr val="000000"/>
                          </a:solidFill>
                          <a:effectLst/>
                          <a:latin typeface="+mj-lt"/>
                        </a:rPr>
                        <a:t>11,769</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         29,130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46,98</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111,43</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FF0000"/>
                          </a:solidFill>
                          <a:effectLst/>
                          <a:latin typeface="+mj-lt"/>
                        </a:rPr>
                        <a:t>Chưa đạt</a:t>
                      </a:r>
                    </a:p>
                  </a:txBody>
                  <a:tcPr marL="2829" marR="2829" marT="28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9693881"/>
                  </a:ext>
                </a:extLst>
              </a:tr>
              <a:tr h="208625">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mj-lt"/>
                        </a:rPr>
                        <a:t>Tổng thu ngân sách trên địa bàn</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mj-lt"/>
                        </a:rPr>
                        <a:t>Tỷ đồng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mj-lt"/>
                        </a:rPr>
                        <a:t>257.357</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87,746</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18</a:t>
                      </a:r>
                      <a:r>
                        <a:rPr lang="en-US" sz="1400" b="0" i="0" u="none" strike="noStrike" dirty="0">
                          <a:solidFill>
                            <a:srgbClr val="000000"/>
                          </a:solidFill>
                          <a:effectLst/>
                          <a:latin typeface="+mj-lt"/>
                        </a:rPr>
                        <a:t>9,010</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7</a:t>
                      </a:r>
                      <a:r>
                        <a:rPr lang="en-US" sz="1400" b="0" i="0" u="none" strike="noStrike" dirty="0">
                          <a:solidFill>
                            <a:srgbClr val="000000"/>
                          </a:solidFill>
                          <a:effectLst/>
                          <a:latin typeface="+mj-lt"/>
                        </a:rPr>
                        <a:t>3,4%</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a:t>
                      </a:r>
                      <a:r>
                        <a:rPr lang="en-US" sz="1400" b="0" i="0" u="none" strike="noStrike" dirty="0">
                          <a:solidFill>
                            <a:srgbClr val="000000"/>
                          </a:solidFill>
                          <a:effectLst/>
                          <a:latin typeface="+mj-lt"/>
                        </a:rPr>
                        <a:t>98%</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4210815"/>
                  </a:ext>
                </a:extLst>
              </a:tr>
              <a:tr h="29166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mj-lt"/>
                        </a:rPr>
                        <a:t>- Thu tiền sử dụng đất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mj-lt"/>
                        </a:rPr>
                        <a:t>Tỷ đồng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mj-lt"/>
                        </a:rPr>
                        <a:t>       135.000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17,461</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70,</a:t>
                      </a:r>
                      <a:r>
                        <a:rPr lang="en-US" sz="1400" b="0" i="1" u="none" strike="noStrike" dirty="0">
                          <a:solidFill>
                            <a:srgbClr val="000000"/>
                          </a:solidFill>
                          <a:effectLst/>
                          <a:latin typeface="+mj-lt"/>
                        </a:rPr>
                        <a:t>190</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52 </a:t>
                      </a:r>
                      <a:r>
                        <a:rPr lang="en-US" sz="1400" b="0" i="1" u="none" strike="noStrike" dirty="0">
                          <a:solidFill>
                            <a:srgbClr val="000000"/>
                          </a:solidFill>
                          <a:effectLst/>
                          <a:latin typeface="+mj-lt"/>
                        </a:rPr>
                        <a:t>%</a:t>
                      </a:r>
                      <a:r>
                        <a:rPr lang="vi-VN" sz="1400" b="0" i="1"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6</a:t>
                      </a:r>
                      <a:r>
                        <a:rPr lang="en-US" sz="1400" b="0" i="1" u="none" strike="noStrike" dirty="0">
                          <a:solidFill>
                            <a:srgbClr val="000000"/>
                          </a:solidFill>
                          <a:effectLst/>
                          <a:latin typeface="+mj-lt"/>
                        </a:rPr>
                        <a:t>05,5%</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883479"/>
                  </a:ext>
                </a:extLst>
              </a:tr>
              <a:tr h="283329">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Doanh thu bán lẻ hàng hóa và dịch vụ</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Tỷ đồng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4.833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1172,961</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2480,624</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51,33</a:t>
                      </a:r>
                      <a:r>
                        <a:rPr lang="en-US" sz="1400" b="0" i="1" u="none" strike="noStrike" dirty="0">
                          <a:solidFill>
                            <a:srgbClr val="000000"/>
                          </a:solidFill>
                          <a:effectLst/>
                          <a:latin typeface="+mj-lt"/>
                        </a:rPr>
                        <a:t>%</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113,11</a:t>
                      </a:r>
                      <a:r>
                        <a:rPr lang="en-US" sz="1400" b="0" i="1" u="none" strike="noStrike" dirty="0">
                          <a:solidFill>
                            <a:srgbClr val="000000"/>
                          </a:solidFill>
                          <a:effectLst/>
                          <a:latin typeface="+mj-lt"/>
                        </a:rPr>
                        <a:t>%</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15207"/>
                  </a:ext>
                </a:extLst>
              </a:tr>
              <a:tr h="283329">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dân số tham gia bảo hiểm y tế</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94,6</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mj-lt"/>
                        </a:rPr>
                        <a:t>93,50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mj-lt"/>
                        </a:rPr>
                        <a:t>       94,58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mj-lt"/>
                        </a:rPr>
                        <a:t>  99,98 </a:t>
                      </a:r>
                      <a:r>
                        <a:rPr lang="en-US" sz="1400" b="0" i="1" u="none" strike="noStrike" dirty="0">
                          <a:solidFill>
                            <a:srgbClr val="000000"/>
                          </a:solidFill>
                          <a:effectLst/>
                          <a:latin typeface="+mj-lt"/>
                        </a:rPr>
                        <a:t>%</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mj-lt"/>
                        </a:rPr>
                        <a:t>99,30</a:t>
                      </a:r>
                      <a:r>
                        <a:rPr lang="en-US" sz="1400" b="0" i="1" u="none" strike="noStrike" dirty="0">
                          <a:solidFill>
                            <a:srgbClr val="000000"/>
                          </a:solidFill>
                          <a:effectLst/>
                          <a:latin typeface="+mj-lt"/>
                        </a:rPr>
                        <a:t>%</a:t>
                      </a:r>
                      <a:endParaRPr lang="vi-VN" sz="14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0572665"/>
                  </a:ext>
                </a:extLst>
              </a:tr>
              <a:tr h="208625">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Tạo việc làm mới</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Người</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2.400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mj-lt"/>
                        </a:rPr>
                        <a:t>570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mj-lt"/>
                        </a:rPr>
                        <a:t>1.141</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mj-lt"/>
                        </a:rPr>
                        <a:t>47,54</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mj-lt"/>
                        </a:rPr>
                        <a:t>976</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5326010"/>
                  </a:ext>
                </a:extLst>
              </a:tr>
              <a:tr h="283329">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dân cư đô thị sử dụng nước sạch</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95,12</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94,21</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94,55</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99,4%</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103</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kern="1200" dirty="0">
                          <a:solidFill>
                            <a:srgbClr val="000000"/>
                          </a:solidFill>
                          <a:effectLst/>
                          <a:latin typeface="+mn-lt"/>
                          <a:ea typeface="+mn-ea"/>
                          <a:cs typeface="+mn-cs"/>
                        </a:rPr>
                        <a:t>Đạt</a:t>
                      </a:r>
                      <a:endParaRPr lang="vi-VN" sz="12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3060247"/>
                  </a:ext>
                </a:extLst>
              </a:tr>
              <a:tr h="283329">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chất thải rắn ở đô thị được thu gom</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81-90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95,79</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8</a:t>
                      </a:r>
                      <a:r>
                        <a:rPr lang="en-US" sz="1400" b="0" i="0" u="none" strike="noStrike" dirty="0">
                          <a:solidFill>
                            <a:srgbClr val="000000"/>
                          </a:solidFill>
                          <a:effectLst/>
                          <a:latin typeface="+mj-lt"/>
                        </a:rPr>
                        <a:t>1</a:t>
                      </a:r>
                      <a:r>
                        <a:rPr lang="vi-VN" sz="1400" b="0" i="0" u="none" strike="noStrike" dirty="0">
                          <a:solidFill>
                            <a:srgbClr val="000000"/>
                          </a:solidFill>
                          <a:effectLst/>
                          <a:latin typeface="+mj-lt"/>
                        </a:rPr>
                        <a:t>,</a:t>
                      </a:r>
                      <a:r>
                        <a:rPr lang="en-US" sz="1400" b="0" i="0" u="none" strike="noStrike" dirty="0">
                          <a:solidFill>
                            <a:srgbClr val="000000"/>
                          </a:solidFill>
                          <a:effectLst/>
                          <a:latin typeface="+mj-lt"/>
                        </a:rPr>
                        <a:t>82</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101%</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198722"/>
                  </a:ext>
                </a:extLst>
              </a:tr>
              <a:tr h="365875">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Tỷ lệ chất thải rắn ở nông thôn được thu gom</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75-77</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76,65</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58,68</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78,24%</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kern="1200" dirty="0">
                          <a:solidFill>
                            <a:srgbClr val="FF0000"/>
                          </a:solidFill>
                          <a:effectLst/>
                          <a:latin typeface="+mn-lt"/>
                          <a:ea typeface="+mn-ea"/>
                          <a:cs typeface="+mn-cs"/>
                        </a:rPr>
                        <a:t>Chưa đạt</a:t>
                      </a:r>
                      <a:endParaRPr lang="vi-VN" sz="1200" b="0" i="1"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7022555"/>
                  </a:ext>
                </a:extLst>
              </a:tr>
              <a:tr h="208625">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Thu hút dự án mới</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Dự án</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10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60</a:t>
                      </a:r>
                      <a:r>
                        <a:rPr lang="en-US" sz="1400" b="0" i="0" u="none" strike="noStrike" dirty="0">
                          <a:solidFill>
                            <a:srgbClr val="000000"/>
                          </a:solidFill>
                          <a:effectLst/>
                          <a:latin typeface="+mj-lt"/>
                        </a:rPr>
                        <a:t>%</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100%</a:t>
                      </a:r>
                      <a:r>
                        <a:rPr lang="vi-VN" sz="1400" b="0" i="0"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7724159"/>
                  </a:ext>
                </a:extLst>
              </a:tr>
              <a:tr h="208625">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Phòng chống lấn chiếm đất đai</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528932"/>
                  </a:ext>
                </a:extLst>
              </a:tr>
              <a:tr h="291661">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Số vụ vi phạm được giải quyết trong năm</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Số vụ</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691</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78</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373</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54,00%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510914"/>
                  </a:ext>
                </a:extLst>
              </a:tr>
              <a:tr h="208625">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j-lt"/>
                        </a:rPr>
                        <a:t>Giải phóng mặt bằng</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3662008"/>
                  </a:ext>
                </a:extLst>
              </a:tr>
              <a:tr h="408156">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j-lt"/>
                        </a:rPr>
                        <a:t>Số lượng công trình, dự án hoàn thành GPMB so với tổng số dự án trên địa bàn</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j-lt"/>
                        </a:rPr>
                        <a: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≥50%</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4,44</a:t>
                      </a:r>
                    </a:p>
                    <a:p>
                      <a:pPr algn="ctr" fontAlgn="ct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31,11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j-lt"/>
                        </a:rPr>
                        <a:t>62,2%</a:t>
                      </a:r>
                      <a:endParaRPr lang="vi-VN" sz="1400" b="0" i="0" u="none" strike="noStrike" dirty="0">
                        <a:solidFill>
                          <a:srgbClr val="000000"/>
                        </a:solidFill>
                        <a:effectLst/>
                        <a:latin typeface="+mj-lt"/>
                      </a:endParaRP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j-lt"/>
                        </a:rPr>
                        <a:t> </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j-lt"/>
                        </a:rPr>
                        <a:t>Đạt</a:t>
                      </a:r>
                    </a:p>
                  </a:txBody>
                  <a:tcPr marL="2829" marR="2829" marT="2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249001"/>
                  </a:ext>
                </a:extLst>
              </a:tr>
            </a:tbl>
          </a:graphicData>
        </a:graphic>
      </p:graphicFrame>
    </p:spTree>
    <p:extLst>
      <p:ext uri="{BB962C8B-B14F-4D97-AF65-F5344CB8AC3E}">
        <p14:creationId xmlns:p14="http://schemas.microsoft.com/office/powerpoint/2010/main" val="402142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49540" y="48070"/>
            <a:ext cx="290842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HOÀI ÂN</a:t>
            </a:r>
          </a:p>
        </p:txBody>
      </p:sp>
      <p:graphicFrame>
        <p:nvGraphicFramePr>
          <p:cNvPr id="2" name="Table 1">
            <a:extLst>
              <a:ext uri="{FF2B5EF4-FFF2-40B4-BE49-F238E27FC236}">
                <a16:creationId xmlns:a16="http://schemas.microsoft.com/office/drawing/2014/main" id="{A3E3E1BF-BC6A-257A-79A6-5B0CE6F29252}"/>
              </a:ext>
            </a:extLst>
          </p:cNvPr>
          <p:cNvGraphicFramePr>
            <a:graphicFrameLocks noGrp="1"/>
          </p:cNvGraphicFramePr>
          <p:nvPr>
            <p:extLst>
              <p:ext uri="{D42A27DB-BD31-4B8C-83A1-F6EECF244321}">
                <p14:modId xmlns:p14="http://schemas.microsoft.com/office/powerpoint/2010/main" val="2255415682"/>
              </p:ext>
            </p:extLst>
          </p:nvPr>
        </p:nvGraphicFramePr>
        <p:xfrm>
          <a:off x="271920" y="509735"/>
          <a:ext cx="11576369" cy="6192995"/>
        </p:xfrm>
        <a:graphic>
          <a:graphicData uri="http://schemas.openxmlformats.org/drawingml/2006/table">
            <a:tbl>
              <a:tblPr/>
              <a:tblGrid>
                <a:gridCol w="444416">
                  <a:extLst>
                    <a:ext uri="{9D8B030D-6E8A-4147-A177-3AD203B41FA5}">
                      <a16:colId xmlns:a16="http://schemas.microsoft.com/office/drawing/2014/main" val="1365615252"/>
                    </a:ext>
                  </a:extLst>
                </a:gridCol>
                <a:gridCol w="3307536">
                  <a:extLst>
                    <a:ext uri="{9D8B030D-6E8A-4147-A177-3AD203B41FA5}">
                      <a16:colId xmlns:a16="http://schemas.microsoft.com/office/drawing/2014/main" val="2016393090"/>
                    </a:ext>
                  </a:extLst>
                </a:gridCol>
                <a:gridCol w="829578">
                  <a:extLst>
                    <a:ext uri="{9D8B030D-6E8A-4147-A177-3AD203B41FA5}">
                      <a16:colId xmlns:a16="http://schemas.microsoft.com/office/drawing/2014/main" val="1229012001"/>
                    </a:ext>
                  </a:extLst>
                </a:gridCol>
                <a:gridCol w="1098919">
                  <a:extLst>
                    <a:ext uri="{9D8B030D-6E8A-4147-A177-3AD203B41FA5}">
                      <a16:colId xmlns:a16="http://schemas.microsoft.com/office/drawing/2014/main" val="3375017263"/>
                    </a:ext>
                  </a:extLst>
                </a:gridCol>
                <a:gridCol w="1098919">
                  <a:extLst>
                    <a:ext uri="{9D8B030D-6E8A-4147-A177-3AD203B41FA5}">
                      <a16:colId xmlns:a16="http://schemas.microsoft.com/office/drawing/2014/main" val="2531333291"/>
                    </a:ext>
                  </a:extLst>
                </a:gridCol>
                <a:gridCol w="1001957">
                  <a:extLst>
                    <a:ext uri="{9D8B030D-6E8A-4147-A177-3AD203B41FA5}">
                      <a16:colId xmlns:a16="http://schemas.microsoft.com/office/drawing/2014/main" val="1640786273"/>
                    </a:ext>
                  </a:extLst>
                </a:gridCol>
                <a:gridCol w="1314394">
                  <a:extLst>
                    <a:ext uri="{9D8B030D-6E8A-4147-A177-3AD203B41FA5}">
                      <a16:colId xmlns:a16="http://schemas.microsoft.com/office/drawing/2014/main" val="2450103978"/>
                    </a:ext>
                  </a:extLst>
                </a:gridCol>
                <a:gridCol w="1098919">
                  <a:extLst>
                    <a:ext uri="{9D8B030D-6E8A-4147-A177-3AD203B41FA5}">
                      <a16:colId xmlns:a16="http://schemas.microsoft.com/office/drawing/2014/main" val="418290002"/>
                    </a:ext>
                  </a:extLst>
                </a:gridCol>
                <a:gridCol w="1381731">
                  <a:extLst>
                    <a:ext uri="{9D8B030D-6E8A-4147-A177-3AD203B41FA5}">
                      <a16:colId xmlns:a16="http://schemas.microsoft.com/office/drawing/2014/main" val="820737234"/>
                    </a:ext>
                  </a:extLst>
                </a:gridCol>
              </a:tblGrid>
              <a:tr h="849005">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0561276"/>
                  </a:ext>
                </a:extLst>
              </a:tr>
              <a:tr h="233692">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000436"/>
                  </a:ext>
                </a:extLst>
              </a:tr>
              <a:tr h="214344">
                <a:tc>
                  <a:txBody>
                    <a:bodyPr/>
                    <a:lstStyle/>
                    <a:p>
                      <a:pPr algn="ctr" fontAlgn="ctr"/>
                      <a:r>
                        <a:rPr lang="vi-VN" sz="1200" b="1" i="0" u="none" strike="noStrike">
                          <a:solidFill>
                            <a:srgbClr val="000000"/>
                          </a:solidFill>
                          <a:effectLst/>
                          <a:latin typeface="Times New Roman" panose="02020603050405020304" pitchFamily="18" charset="0"/>
                        </a:rPr>
                        <a:t>1</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Times New Roman" panose="02020603050405020304" pitchFamily="18" charset="0"/>
                          <a:ea typeface="+mn-ea"/>
                          <a:cs typeface="+mn-cs"/>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6,35 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6,56</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Times New Roman" panose="02020603050405020304" pitchFamily="18" charset="0"/>
                          <a:ea typeface="+mn-ea"/>
                          <a:cs typeface="+mn-cs"/>
                        </a:rPr>
                        <a:t>49,01%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6970926"/>
                  </a:ext>
                </a:extLst>
              </a:tr>
              <a:tr h="214344">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6,62</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5,24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53,02%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242609"/>
                  </a:ext>
                </a:extLst>
              </a:tr>
              <a:tr h="214344">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8,32</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9,93</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9334299"/>
                  </a:ext>
                </a:extLst>
              </a:tr>
              <a:tr h="214344">
                <a:tc>
                  <a:txBody>
                    <a:bodyPr/>
                    <a:lstStyle/>
                    <a:p>
                      <a:pPr algn="ctr" fontAlgn="ctr"/>
                      <a:r>
                        <a:rPr lang="vi-VN" sz="12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9,06</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10,63</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1935752"/>
                  </a:ext>
                </a:extLst>
              </a:tr>
              <a:tr h="214344">
                <a:tc>
                  <a:txBody>
                    <a:bodyPr/>
                    <a:lstStyle/>
                    <a:p>
                      <a:pPr algn="ctr" fontAlgn="ctr"/>
                      <a:r>
                        <a:rPr lang="vi-VN" sz="12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7,31</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9,38</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endParaRPr lang="vi-VN" sz="12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518639"/>
                  </a:ext>
                </a:extLst>
              </a:tr>
              <a:tr h="214344">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4,88</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6,67</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444448"/>
                  </a:ext>
                </a:extLst>
              </a:tr>
              <a:tr h="342731">
                <a:tc>
                  <a:txBody>
                    <a:bodyPr/>
                    <a:lstStyle/>
                    <a:p>
                      <a:pPr algn="ctr" fontAlgn="ctr"/>
                      <a:r>
                        <a:rPr lang="vi-VN" sz="1200" b="1" i="0" u="none" strike="noStrike">
                          <a:solidFill>
                            <a:srgbClr val="000000"/>
                          </a:solidFill>
                          <a:effectLst/>
                          <a:latin typeface="Times New Roman" panose="02020603050405020304" pitchFamily="18" charset="0"/>
                        </a:rPr>
                        <a:t>2</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12</a:t>
                      </a:r>
                      <a:endParaRPr lang="vi-VN" sz="14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r>
                        <a:rPr lang="en-US" sz="1400" b="0" i="1" u="none" strike="noStrike" dirty="0">
                          <a:solidFill>
                            <a:srgbClr val="000000"/>
                          </a:solidFill>
                          <a:effectLst/>
                          <a:latin typeface="Times New Roman" panose="02020603050405020304" pitchFamily="18" charset="0"/>
                        </a:rPr>
                        <a:t>0</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851850"/>
                  </a:ext>
                </a:extLst>
              </a:tr>
              <a:tr h="214344">
                <a:tc>
                  <a:txBody>
                    <a:bodyPr/>
                    <a:lstStyle/>
                    <a:p>
                      <a:pPr algn="ctr" fontAlgn="ctr"/>
                      <a:r>
                        <a:rPr lang="vi-VN" sz="1200" b="1" i="0" u="none" strike="noStrike">
                          <a:solidFill>
                            <a:srgbClr val="000000"/>
                          </a:solidFill>
                          <a:effectLst/>
                          <a:latin typeface="Times New Roman" panose="02020603050405020304" pitchFamily="18" charset="0"/>
                        </a:rPr>
                        <a:t>3</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Tỷ đồng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1" i="0" u="none" strike="noStrike" dirty="0">
                          <a:solidFill>
                            <a:srgbClr val="000000"/>
                          </a:solidFill>
                          <a:effectLst/>
                          <a:latin typeface="Times New Roman" panose="02020603050405020304" pitchFamily="18" charset="0"/>
                        </a:rPr>
                        <a:t>104</a:t>
                      </a:r>
                      <a:r>
                        <a:rPr lang="en-US" sz="1400" b="1" i="0" u="none" strike="noStrike" dirty="0">
                          <a:solidFill>
                            <a:srgbClr val="000000"/>
                          </a:solidFill>
                          <a:effectLst/>
                          <a:latin typeface="Times New Roman" panose="02020603050405020304" pitchFamily="18" charset="0"/>
                        </a:rPr>
                        <a:t>,</a:t>
                      </a:r>
                      <a:r>
                        <a:rPr lang="vi-VN" sz="1400" b="1" i="0" u="none" strike="noStrike" dirty="0">
                          <a:solidFill>
                            <a:srgbClr val="000000"/>
                          </a:solidFill>
                          <a:effectLst/>
                          <a:latin typeface="Times New Roman" panose="02020603050405020304" pitchFamily="18" charset="0"/>
                        </a:rPr>
                        <a:t>479</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22.563,0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1" u="none" strike="noStrike" dirty="0">
                          <a:solidFill>
                            <a:srgbClr val="000000"/>
                          </a:solidFill>
                          <a:effectLst/>
                          <a:latin typeface="Times New Roman" panose="02020603050405020304" pitchFamily="18" charset="0"/>
                        </a:rPr>
                        <a:t>48,340</a:t>
                      </a:r>
                      <a:endParaRPr lang="vi-VN" sz="1400" b="1"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1" u="none" strike="noStrike" dirty="0">
                          <a:solidFill>
                            <a:srgbClr val="000000"/>
                          </a:solidFill>
                          <a:effectLst/>
                          <a:latin typeface="Times New Roman" panose="02020603050405020304" pitchFamily="18" charset="0"/>
                        </a:rPr>
                        <a:t>46,3%</a:t>
                      </a:r>
                      <a:endParaRPr lang="vi-VN" sz="1400" b="1"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1" u="none" strike="noStrike" dirty="0">
                          <a:solidFill>
                            <a:srgbClr val="000000"/>
                          </a:solidFill>
                          <a:effectLst/>
                          <a:latin typeface="Times New Roman" panose="02020603050405020304" pitchFamily="18" charset="0"/>
                        </a:rPr>
                        <a:t>56,9%</a:t>
                      </a:r>
                      <a:endParaRPr lang="vi-VN" sz="1400" b="1"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endParaRPr lang="vi-VN" sz="12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870216"/>
                  </a:ext>
                </a:extLst>
              </a:tr>
              <a:tr h="346541">
                <a:tc>
                  <a:txBody>
                    <a:bodyPr/>
                    <a:lstStyle/>
                    <a:p>
                      <a:pPr algn="ctr" fontAlgn="ctr"/>
                      <a:r>
                        <a:rPr lang="vi-VN" sz="12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50</a:t>
                      </a:r>
                      <a:r>
                        <a:rPr lang="en-US" sz="1400" b="0" i="0" u="none" strike="noStrike" dirty="0">
                          <a:solidFill>
                            <a:srgbClr val="000000"/>
                          </a:solidFill>
                          <a:effectLst/>
                          <a:latin typeface="Times New Roman" panose="02020603050405020304" pitchFamily="18" charset="0"/>
                        </a:rPr>
                        <a:t>,</a:t>
                      </a:r>
                      <a:r>
                        <a:rPr lang="vi-VN" sz="1400" b="0" i="0" u="none" strike="noStrike" dirty="0">
                          <a:solidFill>
                            <a:srgbClr val="000000"/>
                          </a:solidFill>
                          <a:effectLst/>
                          <a:latin typeface="Times New Roman" panose="02020603050405020304" pitchFamily="18" charset="0"/>
                        </a:rPr>
                        <a:t>000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6.723,0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10,060</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20,1%</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21,1%</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1" u="none" strike="noStrike" dirty="0">
                          <a:solidFill>
                            <a:srgbClr val="00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Chưa</a:t>
                      </a:r>
                      <a:r>
                        <a:rPr lang="en-US" sz="1200" b="0" i="1" u="none" strike="noStrike" dirty="0">
                          <a:solidFill>
                            <a:srgbClr val="FF0000"/>
                          </a:solidFill>
                          <a:effectLst/>
                          <a:latin typeface="Times New Roman" panose="02020603050405020304" pitchFamily="18" charset="0"/>
                        </a:rPr>
                        <a:t> </a:t>
                      </a:r>
                      <a:r>
                        <a:rPr lang="en-US" sz="1200" b="0" i="1" u="none" strike="noStrike" dirty="0" err="1">
                          <a:solidFill>
                            <a:srgbClr val="FF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678289"/>
                  </a:ext>
                </a:extLst>
              </a:tr>
              <a:tr h="214344">
                <a:tc>
                  <a:txBody>
                    <a:bodyPr/>
                    <a:lstStyle/>
                    <a:p>
                      <a:pPr algn="ctr" fontAlgn="ctr"/>
                      <a:r>
                        <a:rPr lang="vi-VN" sz="1200" b="1" i="0" u="none" strike="noStrike">
                          <a:solidFill>
                            <a:srgbClr val="000000"/>
                          </a:solidFill>
                          <a:effectLst/>
                          <a:latin typeface="Times New Roman" panose="02020603050405020304" pitchFamily="18" charset="0"/>
                        </a:rPr>
                        <a:t>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3.953,0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1.044,5</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2.155,5</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54,5</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111,53</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000000"/>
                          </a:solidFill>
                          <a:effectLst/>
                          <a:latin typeface="Times New Roman" panose="02020603050405020304" pitchFamily="18" charset="0"/>
                        </a:rPr>
                        <a:t>đạt</a:t>
                      </a: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430417"/>
                  </a:ext>
                </a:extLst>
              </a:tr>
              <a:tr h="214344">
                <a:tc>
                  <a:txBody>
                    <a:bodyPr/>
                    <a:lstStyle/>
                    <a:p>
                      <a:pPr algn="ctr" fontAlgn="ctr"/>
                      <a:r>
                        <a:rPr lang="vi-VN" sz="1200" b="1" i="0" u="none" strike="noStrike">
                          <a:solidFill>
                            <a:srgbClr val="000000"/>
                          </a:solidFill>
                          <a:effectLst/>
                          <a:latin typeface="Times New Roman" panose="02020603050405020304" pitchFamily="18" charset="0"/>
                        </a:rPr>
                        <a:t>5</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94,0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92,91</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93,65</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99,62</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101,45</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444508"/>
                  </a:ext>
                </a:extLst>
              </a:tr>
              <a:tr h="214344">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2.700,0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655,0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1.429,0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52,9</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111,5</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455805"/>
                  </a:ext>
                </a:extLst>
              </a:tr>
              <a:tr h="219151">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98,10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97,80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98,3</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Times New Roman" panose="02020603050405020304" pitchFamily="18" charset="0"/>
                        </a:rPr>
                        <a:t>100,2</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Times New Roman" panose="02020603050405020304" pitchFamily="18" charset="0"/>
                        </a:rPr>
                        <a:t>101,4</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dirty="0">
                          <a:solidFill>
                            <a:srgbClr val="000000"/>
                          </a:solidFill>
                          <a:effectLst/>
                          <a:latin typeface="Times New Roman" panose="02020603050405020304" pitchFamily="18" charset="0"/>
                        </a:rPr>
                        <a:t>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7155761"/>
                  </a:ext>
                </a:extLst>
              </a:tr>
              <a:tr h="342731">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69,0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64,4</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64,</a:t>
                      </a:r>
                      <a:r>
                        <a:rPr lang="en-US" sz="1400" b="0" i="1" u="none" strike="noStrike" dirty="0">
                          <a:solidFill>
                            <a:srgbClr val="000000"/>
                          </a:solidFill>
                          <a:effectLst/>
                          <a:latin typeface="Times New Roman" panose="02020603050405020304" pitchFamily="18" charset="0"/>
                        </a:rPr>
                        <a:t>55</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93,4</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101,3</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Times New Roman" panose="02020603050405020304" pitchFamily="18" charset="0"/>
                        </a:rPr>
                        <a:t>chưa đạt</a:t>
                      </a:r>
                      <a:endParaRPr lang="vi-VN" sz="12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234697"/>
                  </a:ext>
                </a:extLst>
              </a:tr>
              <a:tr h="377335">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55,0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41,2</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42,3</a:t>
                      </a:r>
                      <a:r>
                        <a:rPr lang="en-US" sz="1400" b="0" i="1" u="none" strike="noStrike" dirty="0">
                          <a:solidFill>
                            <a:srgbClr val="000000"/>
                          </a:solidFill>
                          <a:effectLst/>
                          <a:latin typeface="Times New Roman" panose="02020603050405020304" pitchFamily="18" charset="0"/>
                        </a:rPr>
                        <a:t>1</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76,9</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116,7</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endParaRPr lang="vi-VN" sz="12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200386"/>
                  </a:ext>
                </a:extLst>
              </a:tr>
              <a:tr h="21434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r>
                        <a:rPr lang="en-US" sz="1400" b="0" i="1" u="none" strike="noStrike" dirty="0">
                          <a:solidFill>
                            <a:srgbClr val="000000"/>
                          </a:solidFill>
                          <a:effectLst/>
                          <a:latin typeface="Times New Roman" panose="02020603050405020304" pitchFamily="18" charset="0"/>
                        </a:rPr>
                        <a:t>0</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r>
                        <a:rPr lang="en-US" sz="1400" b="0" i="1" u="none" strike="noStrike" dirty="0">
                          <a:solidFill>
                            <a:srgbClr val="000000"/>
                          </a:solidFill>
                          <a:effectLst/>
                          <a:latin typeface="Times New Roman" panose="02020603050405020304" pitchFamily="18" charset="0"/>
                        </a:rPr>
                        <a:t>0%</a:t>
                      </a:r>
                      <a:endParaRPr lang="vi-VN" sz="1400" b="0" i="1"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FF0000"/>
                          </a:solidFill>
                          <a:effectLst/>
                          <a:latin typeface="Times New Roman" panose="02020603050405020304" pitchFamily="18" charset="0"/>
                        </a:rPr>
                        <a:t>chưa đạt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391565"/>
                  </a:ext>
                </a:extLst>
              </a:tr>
              <a:tr h="21434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188679"/>
                  </a:ext>
                </a:extLst>
              </a:tr>
              <a:tr h="214344">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800,0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146,0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311,0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38,9</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FF0000"/>
                          </a:solidFill>
                          <a:effectLst/>
                          <a:latin typeface="Times New Roman" panose="02020603050405020304" pitchFamily="18" charset="0"/>
                        </a:rPr>
                        <a:t>chưa đạt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277418"/>
                  </a:ext>
                </a:extLst>
              </a:tr>
              <a:tr h="21434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9965917"/>
                  </a:ext>
                </a:extLst>
              </a:tr>
              <a:tr h="422263">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51,0</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9,9</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18,7</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37,4</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0" u="none" strike="noStrike" dirty="0">
                          <a:solidFill>
                            <a:srgbClr val="FF0000"/>
                          </a:solidFill>
                          <a:effectLst/>
                          <a:latin typeface="Times New Roman" panose="02020603050405020304" pitchFamily="18" charset="0"/>
                        </a:rPr>
                        <a:t>chưa đạt</a:t>
                      </a:r>
                    </a:p>
                    <a:p>
                      <a:pPr algn="ctr" fontAlgn="ctr"/>
                      <a:r>
                        <a:rPr lang="vi-VN" sz="1200" b="0" i="0" u="none" strike="noStrike" dirty="0">
                          <a:solidFill>
                            <a:srgbClr val="000000"/>
                          </a:solidFill>
                          <a:effectLst/>
                          <a:latin typeface="Times New Roman" panose="02020603050405020304" pitchFamily="18" charset="0"/>
                        </a:rPr>
                        <a:t> </a:t>
                      </a:r>
                    </a:p>
                  </a:txBody>
                  <a:tcPr marL="5179" marR="5179" marT="5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998439"/>
                  </a:ext>
                </a:extLst>
              </a:tr>
            </a:tbl>
          </a:graphicData>
        </a:graphic>
      </p:graphicFrame>
    </p:spTree>
    <p:extLst>
      <p:ext uri="{BB962C8B-B14F-4D97-AF65-F5344CB8AC3E}">
        <p14:creationId xmlns:p14="http://schemas.microsoft.com/office/powerpoint/2010/main" val="1783013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a:t>
            </a:r>
          </a:p>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 THÁNG ĐẦU NĂM 2024</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05480" y="82986"/>
            <a:ext cx="336562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VĨNH THẠNH</a:t>
            </a:r>
          </a:p>
        </p:txBody>
      </p:sp>
      <p:graphicFrame>
        <p:nvGraphicFramePr>
          <p:cNvPr id="2" name="Table 1">
            <a:extLst>
              <a:ext uri="{FF2B5EF4-FFF2-40B4-BE49-F238E27FC236}">
                <a16:creationId xmlns:a16="http://schemas.microsoft.com/office/drawing/2014/main" id="{513F785A-C0A4-87EF-A254-76B8CC433305}"/>
              </a:ext>
            </a:extLst>
          </p:cNvPr>
          <p:cNvGraphicFramePr>
            <a:graphicFrameLocks noGrp="1"/>
          </p:cNvGraphicFramePr>
          <p:nvPr>
            <p:extLst>
              <p:ext uri="{D42A27DB-BD31-4B8C-83A1-F6EECF244321}">
                <p14:modId xmlns:p14="http://schemas.microsoft.com/office/powerpoint/2010/main" val="2381518174"/>
              </p:ext>
            </p:extLst>
          </p:nvPr>
        </p:nvGraphicFramePr>
        <p:xfrm>
          <a:off x="230494" y="583464"/>
          <a:ext cx="11831802" cy="6191553"/>
        </p:xfrm>
        <a:graphic>
          <a:graphicData uri="http://schemas.openxmlformats.org/drawingml/2006/table">
            <a:tbl>
              <a:tblPr/>
              <a:tblGrid>
                <a:gridCol w="593210">
                  <a:extLst>
                    <a:ext uri="{9D8B030D-6E8A-4147-A177-3AD203B41FA5}">
                      <a16:colId xmlns:a16="http://schemas.microsoft.com/office/drawing/2014/main" val="472443982"/>
                    </a:ext>
                  </a:extLst>
                </a:gridCol>
                <a:gridCol w="4386146">
                  <a:extLst>
                    <a:ext uri="{9D8B030D-6E8A-4147-A177-3AD203B41FA5}">
                      <a16:colId xmlns:a16="http://schemas.microsoft.com/office/drawing/2014/main" val="3375753841"/>
                    </a:ext>
                  </a:extLst>
                </a:gridCol>
                <a:gridCol w="1006654">
                  <a:extLst>
                    <a:ext uri="{9D8B030D-6E8A-4147-A177-3AD203B41FA5}">
                      <a16:colId xmlns:a16="http://schemas.microsoft.com/office/drawing/2014/main" val="849871867"/>
                    </a:ext>
                  </a:extLst>
                </a:gridCol>
                <a:gridCol w="1024632">
                  <a:extLst>
                    <a:ext uri="{9D8B030D-6E8A-4147-A177-3AD203B41FA5}">
                      <a16:colId xmlns:a16="http://schemas.microsoft.com/office/drawing/2014/main" val="1557596151"/>
                    </a:ext>
                  </a:extLst>
                </a:gridCol>
                <a:gridCol w="877229">
                  <a:extLst>
                    <a:ext uri="{9D8B030D-6E8A-4147-A177-3AD203B41FA5}">
                      <a16:colId xmlns:a16="http://schemas.microsoft.com/office/drawing/2014/main" val="1328421851"/>
                    </a:ext>
                  </a:extLst>
                </a:gridCol>
                <a:gridCol w="819706">
                  <a:extLst>
                    <a:ext uri="{9D8B030D-6E8A-4147-A177-3AD203B41FA5}">
                      <a16:colId xmlns:a16="http://schemas.microsoft.com/office/drawing/2014/main" val="3342344215"/>
                    </a:ext>
                  </a:extLst>
                </a:gridCol>
                <a:gridCol w="1006654">
                  <a:extLst>
                    <a:ext uri="{9D8B030D-6E8A-4147-A177-3AD203B41FA5}">
                      <a16:colId xmlns:a16="http://schemas.microsoft.com/office/drawing/2014/main" val="139853873"/>
                    </a:ext>
                  </a:extLst>
                </a:gridCol>
                <a:gridCol w="1067774">
                  <a:extLst>
                    <a:ext uri="{9D8B030D-6E8A-4147-A177-3AD203B41FA5}">
                      <a16:colId xmlns:a16="http://schemas.microsoft.com/office/drawing/2014/main" val="1766509286"/>
                    </a:ext>
                  </a:extLst>
                </a:gridCol>
                <a:gridCol w="1049797">
                  <a:extLst>
                    <a:ext uri="{9D8B030D-6E8A-4147-A177-3AD203B41FA5}">
                      <a16:colId xmlns:a16="http://schemas.microsoft.com/office/drawing/2014/main" val="168519951"/>
                    </a:ext>
                  </a:extLst>
                </a:gridCol>
              </a:tblGrid>
              <a:tr h="1090226">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394600"/>
                  </a:ext>
                </a:extLst>
              </a:tr>
              <a:tr h="229653">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005271"/>
                  </a:ext>
                </a:extLst>
              </a:tr>
              <a:tr h="231764">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vi-VN" sz="1400" b="1" i="0" u="none" strike="noStrike" dirty="0">
                          <a:solidFill>
                            <a:srgbClr val="000000"/>
                          </a:solidFill>
                          <a:effectLst/>
                          <a:latin typeface="Times New Roman" panose="02020603050405020304" pitchFamily="18" charset="0"/>
                        </a:rPr>
                        <a:t>7,2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1" i="0" u="none" strike="noStrike">
                          <a:solidFill>
                            <a:srgbClr val="000000"/>
                          </a:solidFill>
                          <a:effectLst/>
                          <a:latin typeface="Times New Roman" panose="02020603050405020304" pitchFamily="18" charset="0"/>
                        </a:rPr>
                        <a:t>3,72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1" i="0" u="none" strike="noStrike">
                          <a:solidFill>
                            <a:srgbClr val="000000"/>
                          </a:solidFill>
                          <a:effectLst/>
                          <a:latin typeface="Times New Roman" panose="02020603050405020304" pitchFamily="18" charset="0"/>
                        </a:rPr>
                        <a:t>6,19</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1" i="0" u="none" strike="noStrike" dirty="0">
                          <a:solidFill>
                            <a:srgbClr val="000000"/>
                          </a:solidFill>
                          <a:effectLst/>
                          <a:latin typeface="Times New Roman" panose="02020603050405020304" pitchFamily="18" charset="0"/>
                        </a:rPr>
                        <a:t>43,08</a:t>
                      </a:r>
                      <a:r>
                        <a:rPr lang="en-US" sz="1400" b="1" i="0" u="none" strike="noStrike" dirty="0">
                          <a:solidFill>
                            <a:srgbClr val="000000"/>
                          </a:solidFill>
                          <a:effectLst/>
                          <a:latin typeface="Times New Roman" panose="02020603050405020304" pitchFamily="18" charset="0"/>
                        </a:rPr>
                        <a:t>%</a:t>
                      </a:r>
                      <a:endParaRPr lang="vi-VN" sz="1400" b="1"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vi-VN" sz="1400" b="1"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70415008"/>
                  </a:ext>
                </a:extLst>
              </a:tr>
              <a:tr h="231764">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vi-VN" sz="1400" b="0" i="0" u="none" strike="noStrike">
                          <a:solidFill>
                            <a:srgbClr val="000000"/>
                          </a:solidFill>
                          <a:effectLst/>
                          <a:latin typeface="Times New Roman" panose="02020603050405020304" pitchFamily="18" charset="0"/>
                        </a:rPr>
                        <a:t>3,5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3,74</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4,02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55,87</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vi-VN" sz="1400" b="0" i="0" u="none" strike="noStrike">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068409363"/>
                  </a:ext>
                </a:extLst>
              </a:tr>
              <a:tr h="231764">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vi-VN" sz="1400" b="0" i="0" u="none" strike="noStrike">
                          <a:solidFill>
                            <a:srgbClr val="000000"/>
                          </a:solidFill>
                          <a:effectLst/>
                          <a:latin typeface="Times New Roman" panose="02020603050405020304" pitchFamily="18" charset="0"/>
                        </a:rPr>
                        <a:t>9,1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3,21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7,11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35,55</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vi-VN" sz="1400" b="0" i="0" u="none" strike="noStrike">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39883615"/>
                  </a:ext>
                </a:extLst>
              </a:tr>
              <a:tr h="231764">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vi-VN" sz="1400" b="0" i="1" u="none" strike="noStrike">
                          <a:solidFill>
                            <a:srgbClr val="000000"/>
                          </a:solidFill>
                          <a:effectLst/>
                          <a:latin typeface="Times New Roman" panose="02020603050405020304" pitchFamily="18" charset="0"/>
                        </a:rPr>
                        <a:t>9</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3,02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7,13</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34,91</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vi-VN" sz="1400" b="0" i="0" u="none" strike="noStrike">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1" u="none" strike="noStrike" dirty="0">
                          <a:solidFill>
                            <a:srgbClr val="000000"/>
                          </a:solidFill>
                          <a:effectLst/>
                          <a:latin typeface="Times New Roman" panose="02020603050405020304" pitchFamily="18" charset="0"/>
                        </a:rPr>
                        <a:t> </a:t>
                      </a: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75024997"/>
                  </a:ext>
                </a:extLst>
              </a:tr>
              <a:tr h="231764">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vi-VN" sz="1400" b="0" i="0" u="none" strike="noStrike">
                          <a:solidFill>
                            <a:srgbClr val="000000"/>
                          </a:solidFill>
                          <a:effectLst/>
                          <a:latin typeface="Times New Roman" panose="02020603050405020304" pitchFamily="18" charset="0"/>
                        </a:rPr>
                        <a:t>6,4</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4,62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7,05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48,61</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56954669"/>
                  </a:ext>
                </a:extLst>
              </a:tr>
              <a:tr h="231764">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0,508</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1,307</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15,4</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6,0</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57317665"/>
                  </a:ext>
                </a:extLst>
              </a:tr>
              <a:tr h="231764">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93,076</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24,322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58,510</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62,8%</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91,9%</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96763705"/>
                  </a:ext>
                </a:extLst>
              </a:tr>
              <a:tr h="231764">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Trong đó: Thu tiền sử dụng đất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vi-VN" sz="1400" b="0" i="0" u="none" strike="noStrike">
                          <a:solidFill>
                            <a:srgbClr val="000000"/>
                          </a:solidFill>
                          <a:effectLst/>
                          <a:latin typeface="Times New Roman" panose="02020603050405020304" pitchFamily="18" charset="0"/>
                        </a:rPr>
                        <a:t>10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0,912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a:t>
                      </a:r>
                      <a:r>
                        <a:rPr lang="en-US" sz="1400" b="0" i="0" u="none" strike="noStrike" dirty="0">
                          <a:solidFill>
                            <a:srgbClr val="000000"/>
                          </a:solidFill>
                          <a:effectLst/>
                          <a:latin typeface="Times New Roman" panose="02020603050405020304" pitchFamily="18" charset="0"/>
                        </a:rPr>
                        <a:t>,360</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a:t>
                      </a:r>
                      <a:r>
                        <a:rPr lang="en-US" sz="1400" b="0" i="0" u="none" strike="noStrike" dirty="0">
                          <a:solidFill>
                            <a:srgbClr val="000000"/>
                          </a:solidFill>
                          <a:effectLst/>
                          <a:latin typeface="Times New Roman" panose="02020603050405020304" pitchFamily="18" charset="0"/>
                        </a:rPr>
                        <a:t>3,6%</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205%</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1" u="none" strike="noStrike" dirty="0">
                          <a:solidFill>
                            <a:srgbClr val="FF0000"/>
                          </a:solidFill>
                          <a:effectLst/>
                          <a:latin typeface="Times New Roman" panose="02020603050405020304" pitchFamily="18" charset="0"/>
                        </a:rPr>
                        <a:t>Chưa đạt</a:t>
                      </a:r>
                      <a:r>
                        <a:rPr lang="vi-VN" sz="1200" b="0" i="1"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09595530"/>
                  </a:ext>
                </a:extLst>
              </a:tr>
              <a:tr h="231764">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556</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159,653</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338,365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60,9</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28,7</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6628431"/>
                  </a:ext>
                </a:extLst>
              </a:tr>
              <a:tr h="231764">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99,01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96,37</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97,3</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97,1</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29913001"/>
                  </a:ext>
                </a:extLst>
              </a:tr>
              <a:tr h="231764">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212</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405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57,9</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30,3</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88255040"/>
                  </a:ext>
                </a:extLst>
              </a:tr>
              <a:tr h="246250">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74,8 - 80,1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70,1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72,5</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96,93%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108,0</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54605364"/>
                  </a:ext>
                </a:extLst>
              </a:tr>
              <a:tr h="246250">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67 - 80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74,18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74,24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110,81%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116,5</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25150393"/>
                  </a:ext>
                </a:extLst>
              </a:tr>
              <a:tr h="246250">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58-60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a:solidFill>
                            <a:srgbClr val="000000"/>
                          </a:solidFill>
                          <a:effectLst/>
                          <a:latin typeface="Times New Roman" panose="02020603050405020304" pitchFamily="18" charset="0"/>
                          <a:ea typeface="+mn-ea"/>
                          <a:cs typeface="+mn-cs"/>
                        </a:rPr>
                        <a:t>47,12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400" b="0" i="0" u="none" strike="noStrike" dirty="0">
                          <a:solidFill>
                            <a:srgbClr val="000000"/>
                          </a:solidFill>
                          <a:effectLst/>
                          <a:highlight>
                            <a:srgbClr val="FFFFFF"/>
                          </a:highlight>
                          <a:latin typeface="Times New Roman" panose="02020603050405020304" pitchFamily="18" charset="0"/>
                        </a:rPr>
                        <a:t>85,12%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97652567"/>
                  </a:ext>
                </a:extLst>
              </a:tr>
              <a:tr h="231764">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87470789"/>
                  </a:ext>
                </a:extLst>
              </a:tr>
              <a:tr h="23176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215599"/>
                  </a:ext>
                </a:extLst>
              </a:tr>
              <a:tr h="23176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408</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sz="1200" b="0" i="1" u="none" strike="noStrike" dirty="0">
                          <a:solidFill>
                            <a:srgbClr val="000000"/>
                          </a:solidFill>
                          <a:effectLst/>
                          <a:latin typeface="Times New Roman" panose="02020603050405020304" pitchFamily="18" charset="0"/>
                        </a:rPr>
                        <a:t>Đ</a:t>
                      </a:r>
                      <a:r>
                        <a:rPr lang="vi-VN" sz="1200" b="0" i="1" u="none" strike="noStrike" dirty="0">
                          <a:solidFill>
                            <a:srgbClr val="000000"/>
                          </a:solidFill>
                          <a:effectLst/>
                          <a:latin typeface="Times New Roman" panose="02020603050405020304" pitchFamily="18" charset="0"/>
                        </a:rPr>
                        <a:t>ạt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19492555"/>
                  </a:ext>
                </a:extLst>
              </a:tr>
              <a:tr h="231764">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83134350"/>
                  </a:ext>
                </a:extLst>
              </a:tr>
              <a:tr h="656464">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Calibri" panose="020F0502020204030204" pitchFamily="34" charset="0"/>
                        </a:rPr>
                        <a:t>≥</a:t>
                      </a:r>
                      <a:r>
                        <a:rPr lang="vi-VN" sz="1400" b="0" i="1" u="none" strike="noStrike" dirty="0">
                          <a:solidFill>
                            <a:srgbClr val="000000"/>
                          </a:solidFill>
                          <a:effectLst/>
                          <a:latin typeface="Times New Roman" panose="02020603050405020304" pitchFamily="18" charset="0"/>
                        </a:rPr>
                        <a:t>50</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a:t>
                      </a: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Đạt</a:t>
                      </a:r>
                      <a:r>
                        <a:rPr lang="en-US" sz="1200" b="0" i="1" u="none" strike="noStrike" dirty="0">
                          <a:solidFill>
                            <a:srgbClr val="000000"/>
                          </a:solidFill>
                          <a:effectLst/>
                          <a:latin typeface="Times New Roman" panose="02020603050405020304" pitchFamily="18" charset="0"/>
                        </a:rPr>
                        <a:t>(</a:t>
                      </a:r>
                      <a:r>
                        <a:rPr lang="en-US" sz="1200" b="0" i="1" u="none" strike="noStrike" baseline="0" dirty="0" err="1">
                          <a:solidFill>
                            <a:srgbClr val="000000"/>
                          </a:solidFill>
                          <a:effectLst/>
                          <a:latin typeface="Times New Roman" panose="02020603050405020304" pitchFamily="18" charset="0"/>
                        </a:rPr>
                        <a:t>Sở</a:t>
                      </a:r>
                      <a:r>
                        <a:rPr lang="en-US" sz="1200" b="0" i="1" u="none" strike="noStrike" baseline="0" dirty="0">
                          <a:solidFill>
                            <a:srgbClr val="000000"/>
                          </a:solidFill>
                          <a:effectLst/>
                          <a:latin typeface="Times New Roman" panose="02020603050405020304" pitchFamily="18" charset="0"/>
                        </a:rPr>
                        <a:t> </a:t>
                      </a:r>
                      <a:r>
                        <a:rPr lang="en-US" sz="1200" b="0" i="1" u="none" strike="noStrike" baseline="0" dirty="0" err="1">
                          <a:solidFill>
                            <a:srgbClr val="000000"/>
                          </a:solidFill>
                          <a:effectLst/>
                          <a:latin typeface="Times New Roman" panose="02020603050405020304" pitchFamily="18" charset="0"/>
                        </a:rPr>
                        <a:t>TNMT</a:t>
                      </a:r>
                      <a:r>
                        <a:rPr lang="en-US" sz="1200" b="0" i="1" u="none" strike="noStrike" baseline="0" dirty="0">
                          <a:solidFill>
                            <a:srgbClr val="000000"/>
                          </a:solidFill>
                          <a:effectLst/>
                          <a:latin typeface="Times New Roman" panose="02020603050405020304" pitchFamily="18" charset="0"/>
                        </a:rPr>
                        <a:t> </a:t>
                      </a:r>
                      <a:r>
                        <a:rPr lang="en-US" sz="1200" b="0" i="1" u="none" strike="noStrike" baseline="0" dirty="0" err="1">
                          <a:solidFill>
                            <a:srgbClr val="000000"/>
                          </a:solidFill>
                          <a:effectLst/>
                          <a:latin typeface="Times New Roman" panose="02020603050405020304" pitchFamily="18" charset="0"/>
                        </a:rPr>
                        <a:t>đánh</a:t>
                      </a:r>
                      <a:r>
                        <a:rPr lang="en-US" sz="1200" b="0" i="1" u="none" strike="noStrike" baseline="0" dirty="0">
                          <a:solidFill>
                            <a:srgbClr val="000000"/>
                          </a:solidFill>
                          <a:effectLst/>
                          <a:latin typeface="Times New Roman" panose="02020603050405020304" pitchFamily="18" charset="0"/>
                        </a:rPr>
                        <a:t> </a:t>
                      </a:r>
                      <a:r>
                        <a:rPr lang="en-US" sz="1200" b="0" i="1" u="none" strike="noStrike" baseline="0" dirty="0" err="1">
                          <a:solidFill>
                            <a:srgbClr val="000000"/>
                          </a:solidFill>
                          <a:effectLst/>
                          <a:latin typeface="Times New Roman" panose="02020603050405020304" pitchFamily="18" charset="0"/>
                        </a:rPr>
                        <a:t>giá</a:t>
                      </a:r>
                      <a:r>
                        <a:rPr lang="en-US" sz="1200" b="0" i="1" u="none" strike="noStrike" baseline="0" dirty="0">
                          <a:solidFill>
                            <a:srgbClr val="000000"/>
                          </a:solidFill>
                          <a:effectLst/>
                          <a:latin typeface="Times New Roman" panose="02020603050405020304" pitchFamily="18" charset="0"/>
                        </a:rPr>
                        <a:t> </a:t>
                      </a:r>
                      <a:r>
                        <a:rPr lang="en-US" sz="1200" b="0" i="1" u="none" strike="noStrike" baseline="0" dirty="0" err="1">
                          <a:solidFill>
                            <a:srgbClr val="000000"/>
                          </a:solidFill>
                          <a:effectLst/>
                          <a:latin typeface="Times New Roman" panose="02020603050405020304" pitchFamily="18" charset="0"/>
                        </a:rPr>
                        <a:t>ko</a:t>
                      </a:r>
                      <a:r>
                        <a:rPr lang="en-US" sz="1200" b="0" i="1" u="none" strike="noStrike" baseline="0" dirty="0">
                          <a:solidFill>
                            <a:srgbClr val="000000"/>
                          </a:solidFill>
                          <a:effectLst/>
                          <a:latin typeface="Times New Roman" panose="02020603050405020304" pitchFamily="18" charset="0"/>
                        </a:rPr>
                        <a:t> </a:t>
                      </a:r>
                      <a:r>
                        <a:rPr lang="en-US" sz="1200" b="0" i="1" u="none" strike="noStrike" baseline="0" dirty="0" err="1">
                          <a:solidFill>
                            <a:srgbClr val="000000"/>
                          </a:solidFill>
                          <a:effectLst/>
                          <a:latin typeface="Times New Roman" panose="02020603050405020304" pitchFamily="18" charset="0"/>
                        </a:rPr>
                        <a:t>đạt</a:t>
                      </a:r>
                      <a:r>
                        <a:rPr lang="en-US" sz="1200" b="0" i="1" u="none" strike="noStrike" baseline="0" dirty="0">
                          <a:solidFill>
                            <a:srgbClr val="000000"/>
                          </a:solidFill>
                          <a:effectLst/>
                          <a:latin typeface="Times New Roman" panose="02020603050405020304" pitchFamily="18" charset="0"/>
                        </a:rPr>
                        <a:t>, 3,8%)</a:t>
                      </a:r>
                      <a:endParaRPr lang="vi-VN" sz="1200" b="0" i="1" u="none" strike="noStrike" dirty="0">
                        <a:solidFill>
                          <a:srgbClr val="000000"/>
                        </a:solidFill>
                        <a:effectLst/>
                        <a:latin typeface="Times New Roman" panose="02020603050405020304" pitchFamily="18" charset="0"/>
                      </a:endParaRPr>
                    </a:p>
                  </a:txBody>
                  <a:tcPr marL="4909" marR="4909" marT="4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270475"/>
                  </a:ext>
                </a:extLst>
              </a:tr>
            </a:tbl>
          </a:graphicData>
        </a:graphic>
      </p:graphicFrame>
    </p:spTree>
    <p:extLst>
      <p:ext uri="{BB962C8B-B14F-4D97-AF65-F5344CB8AC3E}">
        <p14:creationId xmlns:p14="http://schemas.microsoft.com/office/powerpoint/2010/main" val="1975668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5146583" y="20990"/>
            <a:ext cx="260362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AN LÃO</a:t>
            </a:r>
          </a:p>
        </p:txBody>
      </p:sp>
      <p:graphicFrame>
        <p:nvGraphicFramePr>
          <p:cNvPr id="2" name="Table 1">
            <a:extLst>
              <a:ext uri="{FF2B5EF4-FFF2-40B4-BE49-F238E27FC236}">
                <a16:creationId xmlns:a16="http://schemas.microsoft.com/office/drawing/2014/main" id="{2B7F8A9F-C093-4EF3-CD9A-79CC68C82826}"/>
              </a:ext>
            </a:extLst>
          </p:cNvPr>
          <p:cNvGraphicFramePr>
            <a:graphicFrameLocks noGrp="1"/>
          </p:cNvGraphicFramePr>
          <p:nvPr>
            <p:extLst>
              <p:ext uri="{D42A27DB-BD31-4B8C-83A1-F6EECF244321}">
                <p14:modId xmlns:p14="http://schemas.microsoft.com/office/powerpoint/2010/main" val="1723689209"/>
              </p:ext>
            </p:extLst>
          </p:nvPr>
        </p:nvGraphicFramePr>
        <p:xfrm>
          <a:off x="381000" y="436572"/>
          <a:ext cx="11535381" cy="6358994"/>
        </p:xfrm>
        <a:graphic>
          <a:graphicData uri="http://schemas.openxmlformats.org/drawingml/2006/table">
            <a:tbl>
              <a:tblPr/>
              <a:tblGrid>
                <a:gridCol w="466276">
                  <a:extLst>
                    <a:ext uri="{9D8B030D-6E8A-4147-A177-3AD203B41FA5}">
                      <a16:colId xmlns:a16="http://schemas.microsoft.com/office/drawing/2014/main" val="403275764"/>
                    </a:ext>
                  </a:extLst>
                </a:gridCol>
                <a:gridCol w="3470223">
                  <a:extLst>
                    <a:ext uri="{9D8B030D-6E8A-4147-A177-3AD203B41FA5}">
                      <a16:colId xmlns:a16="http://schemas.microsoft.com/office/drawing/2014/main" val="2309498461"/>
                    </a:ext>
                  </a:extLst>
                </a:gridCol>
                <a:gridCol w="870381">
                  <a:extLst>
                    <a:ext uri="{9D8B030D-6E8A-4147-A177-3AD203B41FA5}">
                      <a16:colId xmlns:a16="http://schemas.microsoft.com/office/drawing/2014/main" val="3709805034"/>
                    </a:ext>
                  </a:extLst>
                </a:gridCol>
                <a:gridCol w="1152973">
                  <a:extLst>
                    <a:ext uri="{9D8B030D-6E8A-4147-A177-3AD203B41FA5}">
                      <a16:colId xmlns:a16="http://schemas.microsoft.com/office/drawing/2014/main" val="1660951123"/>
                    </a:ext>
                  </a:extLst>
                </a:gridCol>
                <a:gridCol w="904292">
                  <a:extLst>
                    <a:ext uri="{9D8B030D-6E8A-4147-A177-3AD203B41FA5}">
                      <a16:colId xmlns:a16="http://schemas.microsoft.com/office/drawing/2014/main" val="4049376921"/>
                    </a:ext>
                  </a:extLst>
                </a:gridCol>
                <a:gridCol w="1028633">
                  <a:extLst>
                    <a:ext uri="{9D8B030D-6E8A-4147-A177-3AD203B41FA5}">
                      <a16:colId xmlns:a16="http://schemas.microsoft.com/office/drawing/2014/main" val="473088750"/>
                    </a:ext>
                  </a:extLst>
                </a:gridCol>
                <a:gridCol w="1110584">
                  <a:extLst>
                    <a:ext uri="{9D8B030D-6E8A-4147-A177-3AD203B41FA5}">
                      <a16:colId xmlns:a16="http://schemas.microsoft.com/office/drawing/2014/main" val="4291399792"/>
                    </a:ext>
                  </a:extLst>
                </a:gridCol>
                <a:gridCol w="1152973">
                  <a:extLst>
                    <a:ext uri="{9D8B030D-6E8A-4147-A177-3AD203B41FA5}">
                      <a16:colId xmlns:a16="http://schemas.microsoft.com/office/drawing/2014/main" val="3683949665"/>
                    </a:ext>
                  </a:extLst>
                </a:gridCol>
                <a:gridCol w="1379046">
                  <a:extLst>
                    <a:ext uri="{9D8B030D-6E8A-4147-A177-3AD203B41FA5}">
                      <a16:colId xmlns:a16="http://schemas.microsoft.com/office/drawing/2014/main" val="699344822"/>
                    </a:ext>
                  </a:extLst>
                </a:gridCol>
              </a:tblGrid>
              <a:tr h="922795">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953974"/>
                  </a:ext>
                </a:extLst>
              </a:tr>
              <a:tr h="230829">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7427232"/>
                  </a:ext>
                </a:extLst>
              </a:tr>
              <a:tr h="230021">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7,53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1" u="none" strike="noStrike">
                          <a:solidFill>
                            <a:srgbClr val="000000"/>
                          </a:solidFill>
                          <a:effectLst/>
                          <a:latin typeface="Times New Roman" panose="02020603050405020304" pitchFamily="18" charset="0"/>
                        </a:rPr>
                        <a:t>4,58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1" u="none" strike="noStrike" dirty="0">
                          <a:solidFill>
                            <a:srgbClr val="000000"/>
                          </a:solidFill>
                          <a:effectLst/>
                          <a:latin typeface="Times New Roman" panose="02020603050405020304" pitchFamily="18" charset="0"/>
                        </a:rPr>
                        <a:t>5,96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1" u="none" strike="noStrike" kern="1200" dirty="0">
                          <a:solidFill>
                            <a:srgbClr val="000000"/>
                          </a:solidFill>
                          <a:effectLst/>
                          <a:latin typeface="Times New Roman" panose="02020603050405020304" pitchFamily="18" charset="0"/>
                          <a:ea typeface="+mn-ea"/>
                          <a:cs typeface="+mn-cs"/>
                        </a:rPr>
                        <a:t>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dirty="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dirty="0">
                          <a:solidFill>
                            <a:srgbClr val="FF0000"/>
                          </a:solidFill>
                          <a:effectLst/>
                          <a:latin typeface="Times New Roman" panose="02020603050405020304" pitchFamily="18" charset="0"/>
                        </a:rPr>
                        <a:t>C</a:t>
                      </a:r>
                      <a:r>
                        <a:rPr lang="vi-VN" sz="1200" b="0" i="1" u="none" strike="noStrike" dirty="0">
                          <a:solidFill>
                            <a:srgbClr val="FF0000"/>
                          </a:solidFill>
                          <a:effectLst/>
                          <a:latin typeface="Times New Roman" panose="02020603050405020304" pitchFamily="18" charset="0"/>
                        </a:rPr>
                        <a:t>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175726"/>
                  </a:ext>
                </a:extLst>
              </a:tr>
              <a:tr h="23002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2,87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4,23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52,55%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8522377"/>
                  </a:ext>
                </a:extLst>
              </a:tr>
              <a:tr h="23002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12,92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6,48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7,33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50,12%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9058261"/>
                  </a:ext>
                </a:extLst>
              </a:tr>
              <a:tr h="23002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7,15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8,4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dirty="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a:t>
                      </a:r>
                      <a:r>
                        <a:rPr kumimoji="0" lang="vi-VN"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007002"/>
                  </a:ext>
                </a:extLst>
              </a:tr>
              <a:tr h="23002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5,21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6,01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dirty="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a:t>
                      </a:r>
                      <a:r>
                        <a:rPr kumimoji="0" lang="vi-VN"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9305718"/>
                  </a:ext>
                </a:extLst>
              </a:tr>
              <a:tr h="23002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4,29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7,04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dirty="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a:t>
                      </a:r>
                      <a:r>
                        <a:rPr kumimoji="0" lang="vi-VN" sz="1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746776"/>
                  </a:ext>
                </a:extLst>
              </a:tr>
              <a:tr h="230021">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1" u="none" strike="noStrike" kern="1200">
                          <a:solidFill>
                            <a:srgbClr val="000000"/>
                          </a:solidFill>
                          <a:effectLst/>
                          <a:latin typeface="Times New Roman" panose="02020603050405020304" pitchFamily="18" charset="0"/>
                          <a:ea typeface="+mn-ea"/>
                          <a:cs typeface="+mn-cs"/>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endParaRPr lang="vi-VN" sz="1400" b="1" i="1" u="none" strike="noStrike" kern="1200" dirty="0">
                        <a:solidFill>
                          <a:srgbClr val="000000"/>
                        </a:solidFill>
                        <a:effectLst/>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418957"/>
                  </a:ext>
                </a:extLst>
              </a:tr>
              <a:tr h="416812">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dirty="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47,316</a:t>
                      </a:r>
                      <a:endParaRPr lang="vi-VN" sz="1400" b="0" i="0"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31,450</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66,5%</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1" u="none" strike="noStrike" dirty="0">
                          <a:solidFill>
                            <a:srgbClr val="000000"/>
                          </a:solidFill>
                          <a:effectLst/>
                          <a:latin typeface="Times New Roman" panose="02020603050405020304" pitchFamily="18" charset="0"/>
                        </a:rPr>
                        <a:t>90,3%</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233220"/>
                  </a:ext>
                </a:extLst>
              </a:tr>
              <a:tr h="23002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3,702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5,050</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50,5%</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1" u="none" strike="noStrike" dirty="0">
                          <a:solidFill>
                            <a:srgbClr val="000000"/>
                          </a:solidFill>
                          <a:effectLst/>
                          <a:latin typeface="Times New Roman" panose="02020603050405020304" pitchFamily="18" charset="0"/>
                        </a:rPr>
                        <a:t>41,7%</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000000"/>
                          </a:solidFill>
                          <a:effectLst/>
                          <a:latin typeface="Times New Roman" panose="02020603050405020304" pitchFamily="18" charset="0"/>
                        </a:rPr>
                        <a:t>đạt</a:t>
                      </a:r>
                      <a:endParaRPr lang="vi-VN" sz="1200" b="0" i="1" u="none" strike="noStrike" dirty="0">
                        <a:solidFill>
                          <a:srgbClr val="FF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410129"/>
                  </a:ext>
                </a:extLst>
              </a:tr>
              <a:tr h="230021">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680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179,46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378,465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55,66</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Times New Roman" panose="02020603050405020304" pitchFamily="18" charset="0"/>
                        </a:rPr>
                        <a:t>110,87</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605697"/>
                  </a:ext>
                </a:extLst>
              </a:tr>
              <a:tr h="230021">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99,71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10</a:t>
                      </a:r>
                      <a:r>
                        <a:rPr lang="vi-VN" sz="1400" b="0" i="1" u="none" strike="noStrike" dirty="0">
                          <a:solidFill>
                            <a:srgbClr val="000000"/>
                          </a:solidFill>
                          <a:effectLst/>
                          <a:latin typeface="Times New Roman" panose="02020603050405020304" pitchFamily="18" charset="0"/>
                        </a:rPr>
                        <a:t>0,29</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dirty="0">
                          <a:solidFill>
                            <a:srgbClr val="000000"/>
                          </a:solidFill>
                          <a:effectLst/>
                          <a:latin typeface="Times New Roman" panose="02020603050405020304" pitchFamily="18" charset="0"/>
                        </a:rPr>
                        <a:t>0,29</a:t>
                      </a:r>
                      <a:r>
                        <a:rPr lang="en-US" sz="1400" b="0" i="1" u="none" strike="noStrike" dirty="0">
                          <a:solidFill>
                            <a:srgbClr val="000000"/>
                          </a:solidFill>
                          <a:effectLst/>
                          <a:latin typeface="Times New Roman" panose="02020603050405020304" pitchFamily="18" charset="0"/>
                        </a:rPr>
                        <a:t>%</a:t>
                      </a:r>
                      <a:endParaRPr lang="vi-VN" sz="1400" b="0" i="1" u="none" strike="noStrike" dirty="0">
                        <a:solidFill>
                          <a:srgbClr val="000000"/>
                        </a:solidFill>
                        <a:effectLst/>
                        <a:latin typeface="Times New Roman" panose="02020603050405020304" pitchFamily="18" charset="0"/>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133058"/>
                  </a:ext>
                </a:extLst>
              </a:tr>
              <a:tr h="416812">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500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86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316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63,20%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3332545"/>
                  </a:ext>
                </a:extLst>
              </a:tr>
              <a:tr h="230021">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19,9-21,7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18,17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18,17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91,31%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đạt</a:t>
                      </a:r>
                      <a:endParaRPr kumimoji="0" lang="vi-VN"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3036097"/>
                  </a:ext>
                </a:extLst>
              </a:tr>
              <a:tr h="230021">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67,0-91,0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72,92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62,95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93,96%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74,89%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200" b="0" i="1" u="none" strike="noStrike" dirty="0">
                          <a:solidFill>
                            <a:srgbClr val="FF0000"/>
                          </a:solidFill>
                          <a:effectLst/>
                          <a:latin typeface="Times New Roman" panose="02020603050405020304" pitchFamily="18" charset="0"/>
                        </a:rPr>
                        <a:t> chưa đạt</a:t>
                      </a:r>
                      <a:endParaRPr kumimoji="0" lang="vi-VN"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363057"/>
                  </a:ext>
                </a:extLst>
              </a:tr>
              <a:tr h="230021">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55,0-60,0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33,75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24,78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45,05%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77,80%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 chưa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500948"/>
                  </a:ext>
                </a:extLst>
              </a:tr>
              <a:tr h="23002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 chưa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1048127"/>
                  </a:ext>
                </a:extLst>
              </a:tr>
              <a:tr h="23002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667242"/>
                  </a:ext>
                </a:extLst>
              </a:tr>
              <a:tr h="230021">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83,33%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015781"/>
                  </a:ext>
                </a:extLst>
              </a:tr>
              <a:tr h="23002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433821"/>
                  </a:ext>
                </a:extLst>
              </a:tr>
              <a:tr h="416812">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&gt;=50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2,94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                  20,59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1" u="none" strike="noStrike" kern="1200" dirty="0">
                          <a:solidFill>
                            <a:srgbClr val="000000"/>
                          </a:solidFill>
                          <a:effectLst/>
                          <a:latin typeface="Times New Roman" panose="02020603050405020304" pitchFamily="18" charset="0"/>
                          <a:ea typeface="+mn-ea"/>
                          <a:cs typeface="+mn-cs"/>
                        </a:rPr>
                        <a:t>41,18%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dirty="0">
                          <a:solidFill>
                            <a:srgbClr val="FF0000"/>
                          </a:solidFill>
                          <a:effectLst/>
                          <a:latin typeface="Times New Roman" panose="02020603050405020304" pitchFamily="18" charset="0"/>
                        </a:rPr>
                        <a:t>Chưa đạt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484920"/>
                  </a:ext>
                </a:extLst>
              </a:tr>
            </a:tbl>
          </a:graphicData>
        </a:graphic>
      </p:graphicFrame>
    </p:spTree>
    <p:extLst>
      <p:ext uri="{BB962C8B-B14F-4D97-AF65-F5344CB8AC3E}">
        <p14:creationId xmlns:p14="http://schemas.microsoft.com/office/powerpoint/2010/main" val="297746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97729" y="132503"/>
            <a:ext cx="314654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HUYỆN VÂN CANH</a:t>
            </a:r>
          </a:p>
        </p:txBody>
      </p:sp>
      <p:graphicFrame>
        <p:nvGraphicFramePr>
          <p:cNvPr id="2" name="Table 1">
            <a:extLst>
              <a:ext uri="{FF2B5EF4-FFF2-40B4-BE49-F238E27FC236}">
                <a16:creationId xmlns:a16="http://schemas.microsoft.com/office/drawing/2014/main" id="{8A388C43-DB35-1DFB-C4E3-D60B13BBA5C2}"/>
              </a:ext>
            </a:extLst>
          </p:cNvPr>
          <p:cNvGraphicFramePr>
            <a:graphicFrameLocks noGrp="1"/>
          </p:cNvGraphicFramePr>
          <p:nvPr>
            <p:extLst>
              <p:ext uri="{D42A27DB-BD31-4B8C-83A1-F6EECF244321}">
                <p14:modId xmlns:p14="http://schemas.microsoft.com/office/powerpoint/2010/main" val="1237305404"/>
              </p:ext>
            </p:extLst>
          </p:nvPr>
        </p:nvGraphicFramePr>
        <p:xfrm>
          <a:off x="256896" y="594168"/>
          <a:ext cx="11678207" cy="6230458"/>
        </p:xfrm>
        <a:graphic>
          <a:graphicData uri="http://schemas.openxmlformats.org/drawingml/2006/table">
            <a:tbl>
              <a:tblPr/>
              <a:tblGrid>
                <a:gridCol w="475661">
                  <a:extLst>
                    <a:ext uri="{9D8B030D-6E8A-4147-A177-3AD203B41FA5}">
                      <a16:colId xmlns:a16="http://schemas.microsoft.com/office/drawing/2014/main" val="1541846802"/>
                    </a:ext>
                  </a:extLst>
                </a:gridCol>
                <a:gridCol w="3159546">
                  <a:extLst>
                    <a:ext uri="{9D8B030D-6E8A-4147-A177-3AD203B41FA5}">
                      <a16:colId xmlns:a16="http://schemas.microsoft.com/office/drawing/2014/main" val="2003844082"/>
                    </a:ext>
                  </a:extLst>
                </a:gridCol>
                <a:gridCol w="934027">
                  <a:extLst>
                    <a:ext uri="{9D8B030D-6E8A-4147-A177-3AD203B41FA5}">
                      <a16:colId xmlns:a16="http://schemas.microsoft.com/office/drawing/2014/main" val="4147695638"/>
                    </a:ext>
                  </a:extLst>
                </a:gridCol>
                <a:gridCol w="1202126">
                  <a:extLst>
                    <a:ext uri="{9D8B030D-6E8A-4147-A177-3AD203B41FA5}">
                      <a16:colId xmlns:a16="http://schemas.microsoft.com/office/drawing/2014/main" val="3514344198"/>
                    </a:ext>
                  </a:extLst>
                </a:gridCol>
                <a:gridCol w="1106993">
                  <a:extLst>
                    <a:ext uri="{9D8B030D-6E8A-4147-A177-3AD203B41FA5}">
                      <a16:colId xmlns:a16="http://schemas.microsoft.com/office/drawing/2014/main" val="1302580128"/>
                    </a:ext>
                  </a:extLst>
                </a:gridCol>
                <a:gridCol w="1106993">
                  <a:extLst>
                    <a:ext uri="{9D8B030D-6E8A-4147-A177-3AD203B41FA5}">
                      <a16:colId xmlns:a16="http://schemas.microsoft.com/office/drawing/2014/main" val="3626925837"/>
                    </a:ext>
                  </a:extLst>
                </a:gridCol>
                <a:gridCol w="1418336">
                  <a:extLst>
                    <a:ext uri="{9D8B030D-6E8A-4147-A177-3AD203B41FA5}">
                      <a16:colId xmlns:a16="http://schemas.microsoft.com/office/drawing/2014/main" val="3311001858"/>
                    </a:ext>
                  </a:extLst>
                </a:gridCol>
                <a:gridCol w="1106993">
                  <a:extLst>
                    <a:ext uri="{9D8B030D-6E8A-4147-A177-3AD203B41FA5}">
                      <a16:colId xmlns:a16="http://schemas.microsoft.com/office/drawing/2014/main" val="1089497766"/>
                    </a:ext>
                  </a:extLst>
                </a:gridCol>
                <a:gridCol w="1167532">
                  <a:extLst>
                    <a:ext uri="{9D8B030D-6E8A-4147-A177-3AD203B41FA5}">
                      <a16:colId xmlns:a16="http://schemas.microsoft.com/office/drawing/2014/main" val="1638415283"/>
                    </a:ext>
                  </a:extLst>
                </a:gridCol>
              </a:tblGrid>
              <a:tr h="907393">
                <a:tc>
                  <a:txBody>
                    <a:bodyPr/>
                    <a:lstStyle/>
                    <a:p>
                      <a:pPr algn="ctr" fontAlgn="ctr"/>
                      <a:r>
                        <a:rPr lang="vi-VN" sz="1200" b="1" i="0" u="none" strike="noStrike" dirty="0">
                          <a:solidFill>
                            <a:srgbClr val="000000"/>
                          </a:solidFill>
                          <a:effectLst/>
                          <a:latin typeface="Times New Roman" panose="02020603050405020304" pitchFamily="18" charset="0"/>
                        </a:rPr>
                        <a:t>STT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I/2024</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kế hoạch năm 2024</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2024 so với cùng kỳ</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Đánh giá</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(từ 50% trở lên là đạt; dưới 50% là chưa 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671050"/>
                  </a:ext>
                </a:extLst>
              </a:tr>
              <a:tr h="208644">
                <a:tc>
                  <a:txBody>
                    <a:bodyPr/>
                    <a:lstStyle/>
                    <a:p>
                      <a:pPr algn="ctr" fontAlgn="ctr"/>
                      <a:r>
                        <a:rPr lang="vi-VN" sz="1200" b="0" i="1" u="none" strike="noStrike" dirty="0">
                          <a:solidFill>
                            <a:srgbClr val="000000"/>
                          </a:solidFill>
                          <a:effectLst/>
                          <a:latin typeface="Times New Roman" panose="02020603050405020304" pitchFamily="18" charset="0"/>
                        </a:rPr>
                        <a:t>1</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endParaRPr lang="vi-VN" sz="1200" b="0" i="1" u="none" strike="noStrike">
                        <a:solidFill>
                          <a:srgbClr val="000000"/>
                        </a:solidFill>
                        <a:effectLst/>
                        <a:latin typeface="Times New Roman" panose="02020603050405020304" pitchFamily="18" charset="0"/>
                      </a:endParaRPr>
                    </a:p>
                  </a:txBody>
                  <a:tcPr marL="5539" marR="5539" marT="55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5478208"/>
                  </a:ext>
                </a:extLst>
              </a:tr>
              <a:tr h="202851">
                <a:tc>
                  <a:txBody>
                    <a:bodyPr/>
                    <a:lstStyle/>
                    <a:p>
                      <a:pPr algn="ctr" fontAlgn="ctr"/>
                      <a:r>
                        <a:rPr lang="vi-VN" sz="1200" b="1" i="0" u="none" strike="noStrike">
                          <a:solidFill>
                            <a:srgbClr val="000000"/>
                          </a:solidFill>
                          <a:effectLst/>
                          <a:latin typeface="Times New Roman" panose="02020603050405020304" pitchFamily="18"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10,8 - 11,3</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dirty="0">
                          <a:solidFill>
                            <a:srgbClr val="000000"/>
                          </a:solidFill>
                          <a:effectLst/>
                          <a:latin typeface="Times New Roman" panose="02020603050405020304" pitchFamily="18" charset="0"/>
                        </a:rPr>
                        <a:t>-2,2%</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Times New Roman" panose="02020603050405020304" pitchFamily="18" charset="0"/>
                          <a:ea typeface="+mn-ea"/>
                          <a:cs typeface="+mn-cs"/>
                        </a:rPr>
                        <a:t>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1" i="0" u="none" strike="noStrike" kern="1200" dirty="0">
                          <a:solidFill>
                            <a:srgbClr val="000000"/>
                          </a:solidFill>
                          <a:effectLst/>
                          <a:latin typeface="Times New Roman" panose="02020603050405020304" pitchFamily="18" charset="0"/>
                          <a:ea typeface="+mn-ea"/>
                          <a:cs typeface="+mn-cs"/>
                        </a:rPr>
                        <a:t>39,86%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400" b="0" i="1" u="none" strike="noStrike" dirty="0">
                          <a:solidFill>
                            <a:srgbClr val="FF0000"/>
                          </a:solidFill>
                          <a:effectLst/>
                          <a:latin typeface="Times New Roman" panose="02020603050405020304" pitchFamily="18" charset="0"/>
                        </a:rPr>
                        <a:t>Chưa đạt</a:t>
                      </a:r>
                      <a:r>
                        <a:rPr lang="vi-VN" sz="1400" b="1" i="0" u="none" strike="noStrike" dirty="0">
                          <a:solidFill>
                            <a:srgbClr val="FF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044161"/>
                  </a:ext>
                </a:extLst>
              </a:tr>
              <a:tr h="20285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3,5 - 3,7</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2,63%</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5,21</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Chưa đạt</a:t>
                      </a:r>
                      <a:r>
                        <a:rPr kumimoji="0" lang="vi-VN"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endParaRPr kumimoji="0" lang="vi-V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301042"/>
                  </a:ext>
                </a:extLst>
              </a:tr>
              <a:tr h="20285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14,6 - 15,2</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-5,20%</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110,83</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Chưa đạt</a:t>
                      </a:r>
                      <a:r>
                        <a:rPr kumimoji="0" lang="vi-VN"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endParaRPr kumimoji="0" lang="vi-V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583720"/>
                  </a:ext>
                </a:extLst>
              </a:tr>
              <a:tr h="20285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15,2 - 15,7</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-6,61%</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11,66</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Chưa đạt</a:t>
                      </a:r>
                      <a:r>
                        <a:rPr kumimoji="0" lang="vi-VN"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endParaRPr kumimoji="0" lang="vi-V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737024"/>
                  </a:ext>
                </a:extLst>
              </a:tr>
              <a:tr h="20285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11,4 - 12,7</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5,66%</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6,58</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Chưa đạt</a:t>
                      </a:r>
                      <a:r>
                        <a:rPr kumimoji="0" lang="vi-VN"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endParaRPr kumimoji="0" lang="vi-V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391329"/>
                  </a:ext>
                </a:extLst>
              </a:tr>
              <a:tr h="202851">
                <a:tc>
                  <a:txBody>
                    <a:bodyPr/>
                    <a:lstStyle/>
                    <a:p>
                      <a:pPr algn="ctr" fontAlgn="ctr"/>
                      <a:r>
                        <a:rPr lang="vi-VN" sz="1200" b="0" i="0"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5,8 - 6,2</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4,38%</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5,44</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47,60%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Chưa đạt</a:t>
                      </a:r>
                      <a:r>
                        <a:rPr kumimoji="0" lang="vi-V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465311"/>
                  </a:ext>
                </a:extLst>
              </a:tr>
              <a:tr h="202851">
                <a:tc>
                  <a:txBody>
                    <a:bodyPr/>
                    <a:lstStyle/>
                    <a:p>
                      <a:pPr algn="ctr" fontAlgn="ctr"/>
                      <a:r>
                        <a:rPr lang="vi-VN" sz="1200" b="1" i="0" u="none" strike="noStrike">
                          <a:solidFill>
                            <a:srgbClr val="000000"/>
                          </a:solidFill>
                          <a:effectLst/>
                          <a:latin typeface="Times New Roman" panose="02020603050405020304" pitchFamily="18" charset="0"/>
                        </a:rPr>
                        <a:t>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34,1</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4,1</a:t>
                      </a:r>
                    </a:p>
                  </a:txBody>
                  <a:tcPr marL="4227" marR="4227" marT="422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6,2</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36,7%</a:t>
                      </a:r>
                      <a:r>
                        <a:rPr lang="vi-VN" sz="1400" b="0" i="0" u="none" strike="noStrike" kern="1200" dirty="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1" i="0" u="none" strike="noStrike" kern="1200" dirty="0">
                          <a:solidFill>
                            <a:srgbClr val="000000"/>
                          </a:solidFill>
                          <a:effectLst/>
                          <a:latin typeface="Times New Roman" panose="02020603050405020304" pitchFamily="18" charset="0"/>
                          <a:ea typeface="+mn-ea"/>
                          <a:cs typeface="+mn-cs"/>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400" b="0" i="1" u="none" strike="noStrike" dirty="0">
                          <a:solidFill>
                            <a:srgbClr val="FF0000"/>
                          </a:solidFill>
                          <a:effectLst/>
                          <a:latin typeface="Times New Roman" panose="02020603050405020304" pitchFamily="18" charset="0"/>
                        </a:rPr>
                        <a:t>Chưa đạt</a:t>
                      </a:r>
                      <a:r>
                        <a:rPr lang="vi-VN" sz="1400" b="0" i="0" u="none" strike="noStrike" dirty="0">
                          <a:solidFill>
                            <a:srgbClr val="FF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572904"/>
                  </a:ext>
                </a:extLst>
              </a:tr>
              <a:tr h="202851">
                <a:tc>
                  <a:txBody>
                    <a:bodyPr/>
                    <a:lstStyle/>
                    <a:p>
                      <a:pPr algn="ctr" fontAlgn="ctr"/>
                      <a:r>
                        <a:rPr lang="vi-VN" sz="1200" b="1" i="0" u="none" strike="noStrike">
                          <a:solidFill>
                            <a:srgbClr val="000000"/>
                          </a:solidFill>
                          <a:effectLst/>
                          <a:latin typeface="Times New Roman" panose="02020603050405020304" pitchFamily="18"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đồng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133.862</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56.499</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133.160</a:t>
                      </a:r>
                      <a:endParaRPr lang="vi-VN" sz="1400" b="0" i="0" u="none" strike="noStrike" kern="1200" dirty="0">
                        <a:solidFill>
                          <a:srgbClr val="000000"/>
                        </a:solidFill>
                        <a:effectLst/>
                        <a:latin typeface="Times New Roman" panose="02020603050405020304" pitchFamily="18" charset="0"/>
                        <a:ea typeface="+mn-ea"/>
                        <a:cs typeface="+mn-cs"/>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a:t>
                      </a:r>
                      <a:r>
                        <a:rPr lang="en-US" sz="1400" b="0" i="0" u="none" strike="noStrike" dirty="0">
                          <a:solidFill>
                            <a:srgbClr val="000000"/>
                          </a:solidFill>
                          <a:effectLst/>
                          <a:latin typeface="Times New Roman" panose="02020603050405020304" pitchFamily="18" charset="0"/>
                        </a:rPr>
                        <a:t>9</a:t>
                      </a:r>
                      <a:r>
                        <a:rPr lang="vi-VN" sz="1400" b="0" i="0" u="none" strike="noStrike" dirty="0">
                          <a:solidFill>
                            <a:srgbClr val="000000"/>
                          </a:solidFill>
                          <a:effectLst/>
                          <a:latin typeface="Times New Roman" panose="02020603050405020304" pitchFamily="18" charset="0"/>
                        </a:rPr>
                        <a:t>,</a:t>
                      </a:r>
                      <a:r>
                        <a:rPr lang="en-US" sz="1400" b="0" i="0" u="none" strike="noStrike" dirty="0">
                          <a:solidFill>
                            <a:srgbClr val="000000"/>
                          </a:solidFill>
                          <a:effectLst/>
                          <a:latin typeface="Times New Roman" panose="02020603050405020304" pitchFamily="18" charset="0"/>
                        </a:rPr>
                        <a:t>5%</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a:t>
                      </a:r>
                      <a:r>
                        <a:rPr lang="en-US" sz="1400" b="0" i="0" u="none" strike="noStrike" dirty="0">
                          <a:solidFill>
                            <a:srgbClr val="000000"/>
                          </a:solidFill>
                          <a:effectLst/>
                          <a:latin typeface="Times New Roman" panose="02020603050405020304" pitchFamily="18" charset="0"/>
                        </a:rPr>
                        <a:t>45,2%</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912827"/>
                  </a:ext>
                </a:extLst>
              </a:tr>
              <a:tr h="202851">
                <a:tc>
                  <a:txBody>
                    <a:bodyPr/>
                    <a:lstStyle/>
                    <a:p>
                      <a:pPr algn="ctr" fontAlgn="ctr"/>
                      <a:r>
                        <a:rPr lang="vi-VN" sz="1200" b="0" i="1" u="none" strike="noStrike">
                          <a:solidFill>
                            <a:srgbClr val="000000"/>
                          </a:solidFill>
                          <a:effectLst/>
                          <a:latin typeface="Times New Roman" panose="02020603050405020304" pitchFamily="18"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Triệu đồng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5.000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455</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2.</a:t>
                      </a:r>
                      <a:r>
                        <a:rPr lang="en-US" sz="1400" b="0" i="1" u="none" strike="noStrike" dirty="0">
                          <a:solidFill>
                            <a:srgbClr val="000000"/>
                          </a:solidFill>
                          <a:effectLst/>
                          <a:latin typeface="Times New Roman" panose="02020603050405020304" pitchFamily="18" charset="0"/>
                        </a:rPr>
                        <a:t>260</a:t>
                      </a:r>
                      <a:endParaRPr lang="vi-VN" sz="1400" b="0" i="1"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a:t>
                      </a:r>
                      <a:r>
                        <a:rPr lang="en-US" sz="1400" b="0" i="1" u="none" strike="noStrike" dirty="0">
                          <a:solidFill>
                            <a:srgbClr val="000000"/>
                          </a:solidFill>
                          <a:effectLst/>
                          <a:latin typeface="Times New Roman" panose="02020603050405020304" pitchFamily="18" charset="0"/>
                        </a:rPr>
                        <a:t>2,5%</a:t>
                      </a:r>
                      <a:endParaRPr lang="vi-VN" sz="1400" b="0" i="1"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dirty="0">
                          <a:solidFill>
                            <a:srgbClr val="000000"/>
                          </a:solidFill>
                          <a:effectLst/>
                          <a:latin typeface="Times New Roman" panose="02020603050405020304" pitchFamily="18" charset="0"/>
                        </a:rPr>
                        <a:t>73,3%</a:t>
                      </a:r>
                      <a:endParaRPr lang="vi-VN" sz="1400" b="0" i="1"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FF0000"/>
                          </a:solidFill>
                          <a:effectLst/>
                          <a:latin typeface="Times New Roman" panose="02020603050405020304" pitchFamily="18" charset="0"/>
                        </a:rPr>
                        <a:t>Chưa 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596850"/>
                  </a:ext>
                </a:extLst>
              </a:tr>
              <a:tr h="202851">
                <a:tc>
                  <a:txBody>
                    <a:bodyPr/>
                    <a:lstStyle/>
                    <a:p>
                      <a:pPr algn="ctr" fontAlgn="ctr"/>
                      <a:r>
                        <a:rPr lang="vi-VN" sz="1200" b="1" i="0" u="none" strike="noStrike">
                          <a:solidFill>
                            <a:srgbClr val="000000"/>
                          </a:solidFill>
                          <a:effectLst/>
                          <a:latin typeface="Times New Roman" panose="02020603050405020304" pitchFamily="18"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450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a:solidFill>
                            <a:srgbClr val="000000"/>
                          </a:solidFill>
                          <a:effectLst/>
                          <a:latin typeface="Times New Roman" panose="02020603050405020304" pitchFamily="18" charset="0"/>
                          <a:ea typeface="+mn-ea"/>
                          <a:cs typeface="+mn-cs"/>
                        </a:rPr>
                        <a:t>131,97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a:solidFill>
                            <a:srgbClr val="000000"/>
                          </a:solidFill>
                          <a:effectLst/>
                          <a:latin typeface="Times New Roman" panose="02020603050405020304" pitchFamily="18" charset="0"/>
                          <a:ea typeface="+mn-ea"/>
                          <a:cs typeface="+mn-cs"/>
                        </a:rPr>
                        <a:t>271,62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dirty="0">
                          <a:solidFill>
                            <a:srgbClr val="000000"/>
                          </a:solidFill>
                          <a:effectLst/>
                          <a:latin typeface="Times New Roman" panose="02020603050405020304" pitchFamily="18" charset="0"/>
                          <a:ea typeface="+mn-ea"/>
                          <a:cs typeface="+mn-cs"/>
                        </a:rPr>
                        <a:t>60,36%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400" b="0" i="0" u="none" strike="noStrike" dirty="0">
                          <a:solidFill>
                            <a:srgbClr val="000000"/>
                          </a:solidFill>
                          <a:effectLst/>
                          <a:latin typeface="Times New Roman" panose="02020603050405020304" pitchFamily="18" charset="0"/>
                        </a:rPr>
                        <a:t>Đạt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080343"/>
                  </a:ext>
                </a:extLst>
              </a:tr>
              <a:tr h="202851">
                <a:tc>
                  <a:txBody>
                    <a:bodyPr/>
                    <a:lstStyle/>
                    <a:p>
                      <a:pPr algn="ctr" fontAlgn="ctr"/>
                      <a:r>
                        <a:rPr lang="vi-VN" sz="1200" b="1" i="0" u="none" strike="noStrike">
                          <a:solidFill>
                            <a:srgbClr val="000000"/>
                          </a:solidFill>
                          <a:effectLst/>
                          <a:latin typeface="Times New Roman" panose="02020603050405020304" pitchFamily="18"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100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100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noFill/>
                  </a:tcPr>
                </a:tc>
                <a:tc>
                  <a:txBody>
                    <a:bodyPr/>
                    <a:lstStyle/>
                    <a:p>
                      <a:pPr marL="0" algn="ctr" defTabSz="914400" rtl="0" eaLnBrk="1" fontAlgn="ctr" latinLnBrk="0" hangingPunct="1"/>
                      <a:r>
                        <a:rPr lang="vi-VN" sz="1400" b="0" i="0" u="none" strike="noStrike" kern="1200" dirty="0">
                          <a:solidFill>
                            <a:srgbClr val="000000"/>
                          </a:solidFill>
                          <a:effectLst/>
                          <a:latin typeface="Times New Roman" panose="02020603050405020304" pitchFamily="18" charset="0"/>
                          <a:ea typeface="+mn-ea"/>
                          <a:cs typeface="+mn-cs"/>
                        </a:rPr>
                        <a:t>100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noFill/>
                  </a:tcPr>
                </a:tc>
                <a:tc>
                  <a:txBody>
                    <a:bodyPr/>
                    <a:lstStyle/>
                    <a:p>
                      <a:pPr algn="ctr" fontAlgn="ctr"/>
                      <a:r>
                        <a:rPr lang="vi-VN" sz="1400" b="0" i="0" u="none" strike="noStrike" dirty="0">
                          <a:solidFill>
                            <a:srgbClr val="000000"/>
                          </a:solidFill>
                          <a:effectLst/>
                          <a:latin typeface="Times New Roman" panose="02020603050405020304" pitchFamily="18" charset="0"/>
                        </a:rPr>
                        <a:t>100,3</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noFill/>
                  </a:tcPr>
                </a:tc>
                <a:tc>
                  <a:txBody>
                    <a:bodyPr/>
                    <a:lstStyle/>
                    <a:p>
                      <a:pPr algn="ctr" fontAlgn="ctr"/>
                      <a:r>
                        <a:rPr lang="vi-VN" sz="1400" b="0" i="0" u="none" strike="noStrike" dirty="0">
                          <a:solidFill>
                            <a:srgbClr val="000000"/>
                          </a:solidFill>
                          <a:effectLst/>
                          <a:latin typeface="Times New Roman" panose="02020603050405020304" pitchFamily="18" charset="0"/>
                        </a:rPr>
                        <a:t>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2878494871"/>
                  </a:ext>
                </a:extLst>
              </a:tr>
              <a:tr h="202851">
                <a:tc>
                  <a:txBody>
                    <a:bodyPr/>
                    <a:lstStyle/>
                    <a:p>
                      <a:pPr algn="ctr" fontAlgn="ctr"/>
                      <a:r>
                        <a:rPr lang="en-US" sz="1200" b="1" i="0" u="none" strike="noStrike">
                          <a:solidFill>
                            <a:srgbClr val="000000"/>
                          </a:solidFill>
                          <a:effectLst/>
                          <a:latin typeface="Times New Roman" panose="02020603050405020304" pitchFamily="18" charset="0"/>
                        </a:rPr>
                        <a:t>6</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500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185</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248</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49,6</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FF0000"/>
                          </a:solidFill>
                          <a:effectLst/>
                          <a:latin typeface="Times New Roman" panose="02020603050405020304" pitchFamily="18" charset="0"/>
                        </a:rPr>
                        <a:t>Chưa đạt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9767604"/>
                  </a:ext>
                </a:extLst>
              </a:tr>
              <a:tr h="270953">
                <a:tc>
                  <a:txBody>
                    <a:bodyPr/>
                    <a:lstStyle/>
                    <a:p>
                      <a:pPr algn="ctr" fontAlgn="ctr"/>
                      <a:r>
                        <a:rPr lang="en-US" sz="1200" b="1" i="0" u="none" strike="noStrike">
                          <a:solidFill>
                            <a:srgbClr val="000000"/>
                          </a:solidFill>
                          <a:effectLst/>
                          <a:latin typeface="Times New Roman" panose="02020603050405020304" pitchFamily="18" charset="0"/>
                        </a:rPr>
                        <a:t>7</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53,5 - 58,8</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20 hộ</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20,24</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20,24</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FF0000"/>
                          </a:solidFill>
                          <a:effectLst/>
                          <a:latin typeface="Times New Roman" panose="02020603050405020304" pitchFamily="18" charset="0"/>
                        </a:rPr>
                        <a:t>Chưa đạt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22505"/>
                  </a:ext>
                </a:extLst>
              </a:tr>
              <a:tr h="369482">
                <a:tc>
                  <a:txBody>
                    <a:bodyPr/>
                    <a:lstStyle/>
                    <a:p>
                      <a:pPr algn="ctr" fontAlgn="ctr"/>
                      <a:r>
                        <a:rPr lang="en-US" sz="1200" b="1" i="0" u="none" strike="noStrike">
                          <a:solidFill>
                            <a:srgbClr val="000000"/>
                          </a:solidFill>
                          <a:effectLst/>
                          <a:latin typeface="Times New Roman" panose="02020603050405020304" pitchFamily="18" charset="0"/>
                        </a:rPr>
                        <a:t>8</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72 - 90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79,86</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78,69</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a:t>
                      </a:r>
                      <a:r>
                        <a:rPr lang="en-US" sz="1400" b="0" i="0" u="none" strike="noStrike" dirty="0">
                          <a:solidFill>
                            <a:srgbClr val="000000"/>
                          </a:solidFill>
                          <a:effectLst/>
                          <a:latin typeface="Times New Roman" panose="02020603050405020304" pitchFamily="18" charset="0"/>
                        </a:rPr>
                        <a:t>9</a:t>
                      </a:r>
                      <a:r>
                        <a:rPr lang="vi-VN" sz="1400" b="0" i="0" u="none" strike="noStrike" dirty="0">
                          <a:solidFill>
                            <a:srgbClr val="000000"/>
                          </a:solidFill>
                          <a:effectLst/>
                          <a:latin typeface="Times New Roman" panose="02020603050405020304" pitchFamily="18" charset="0"/>
                        </a:rPr>
                        <a:t>.1</a:t>
                      </a:r>
                      <a:r>
                        <a:rPr lang="en-US" sz="1400" b="0" i="0" u="none" strike="noStrike" dirty="0">
                          <a:solidFill>
                            <a:srgbClr val="000000"/>
                          </a:solidFill>
                          <a:effectLst/>
                          <a:latin typeface="Times New Roman" panose="02020603050405020304" pitchFamily="18" charset="0"/>
                        </a:rPr>
                        <a:t>7%</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110,09</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0485699"/>
                  </a:ext>
                </a:extLst>
              </a:tr>
              <a:tr h="369482">
                <a:tc>
                  <a:txBody>
                    <a:bodyPr/>
                    <a:lstStyle/>
                    <a:p>
                      <a:pPr algn="ctr" fontAlgn="ctr"/>
                      <a:r>
                        <a:rPr lang="en-US" sz="1200" b="1" i="0" u="none" strike="noStrike">
                          <a:solidFill>
                            <a:srgbClr val="000000"/>
                          </a:solidFill>
                          <a:effectLst/>
                          <a:latin typeface="Times New Roman" panose="02020603050405020304" pitchFamily="18" charset="0"/>
                        </a:rPr>
                        <a:t>9</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59,03</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5</a:t>
                      </a:r>
                      <a:r>
                        <a:rPr lang="en-US" sz="1400" b="0" i="0" u="none" strike="noStrike" dirty="0">
                          <a:solidFill>
                            <a:srgbClr val="000000"/>
                          </a:solidFill>
                          <a:effectLst/>
                          <a:latin typeface="Times New Roman" panose="02020603050405020304" pitchFamily="18" charset="0"/>
                        </a:rPr>
                        <a:t>7</a:t>
                      </a:r>
                      <a:r>
                        <a:rPr lang="vi-VN" sz="1400" b="0" i="0" u="none" strike="noStrike" dirty="0">
                          <a:solidFill>
                            <a:srgbClr val="000000"/>
                          </a:solidFill>
                          <a:effectLst/>
                          <a:latin typeface="Times New Roman" panose="02020603050405020304" pitchFamily="18" charset="0"/>
                        </a:rPr>
                        <a:t>,</a:t>
                      </a:r>
                      <a:r>
                        <a:rPr lang="en-US" sz="1400" b="0" i="0" u="none" strike="noStrike" dirty="0">
                          <a:solidFill>
                            <a:srgbClr val="000000"/>
                          </a:solidFill>
                          <a:effectLst/>
                          <a:latin typeface="Times New Roman" panose="02020603050405020304" pitchFamily="18" charset="0"/>
                        </a:rPr>
                        <a:t>05</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81,</a:t>
                      </a:r>
                      <a:r>
                        <a:rPr lang="en-US" sz="1400" b="0" i="0" u="none" strike="noStrike" dirty="0">
                          <a:solidFill>
                            <a:srgbClr val="000000"/>
                          </a:solidFill>
                          <a:effectLst/>
                          <a:latin typeface="Times New Roman" panose="02020603050405020304" pitchFamily="18" charset="0"/>
                        </a:rPr>
                        <a:t>5%</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92,24</a:t>
                      </a:r>
                      <a:r>
                        <a:rPr lang="en-US" sz="1400" b="0" i="0" u="none" strike="noStrike" dirty="0">
                          <a:solidFill>
                            <a:srgbClr val="000000"/>
                          </a:solidFill>
                          <a:effectLst/>
                          <a:latin typeface="Times New Roman" panose="02020603050405020304" pitchFamily="18" charset="0"/>
                        </a:rPr>
                        <a: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FF0000"/>
                          </a:solidFill>
                          <a:effectLst/>
                          <a:latin typeface="Times New Roman" panose="02020603050405020304" pitchFamily="18" charset="0"/>
                        </a:rPr>
                        <a:t>Chưa đạt</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863605"/>
                  </a:ext>
                </a:extLst>
              </a:tr>
              <a:tr h="20285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0</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FF0000"/>
                          </a:solidFill>
                          <a:effectLst/>
                          <a:latin typeface="Times New Roman" panose="02020603050405020304" pitchFamily="18" charset="0"/>
                        </a:rPr>
                        <a:t>Chưa 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791495"/>
                  </a:ext>
                </a:extLst>
              </a:tr>
              <a:tr h="20285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1</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552073"/>
                  </a:ext>
                </a:extLst>
              </a:tr>
              <a:tr h="374408">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192</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4</a:t>
                      </a:r>
                      <a:r>
                        <a:rPr lang="en-US" sz="1400" b="0" i="0" u="none" strike="noStrike" dirty="0">
                          <a:solidFill>
                            <a:srgbClr val="000000"/>
                          </a:solidFill>
                          <a:effectLst/>
                          <a:latin typeface="Times New Roman" panose="02020603050405020304" pitchFamily="18" charset="0"/>
                        </a:rPr>
                        <a:t>4</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2</a:t>
                      </a:r>
                      <a:r>
                        <a:rPr lang="en-US" sz="1400" b="0" i="0" u="none" strike="noStrike" dirty="0">
                          <a:solidFill>
                            <a:srgbClr val="000000"/>
                          </a:solidFill>
                          <a:effectLst/>
                          <a:latin typeface="Times New Roman" panose="02020603050405020304" pitchFamily="18" charset="0"/>
                        </a:rPr>
                        <a:t>2</a:t>
                      </a:r>
                      <a:r>
                        <a:rPr lang="vi-VN" sz="1400" b="0" i="0" u="none" strike="noStrike" dirty="0">
                          <a:solidFill>
                            <a:srgbClr val="000000"/>
                          </a:solidFill>
                          <a:effectLst/>
                          <a:latin typeface="Times New Roman" panose="02020603050405020304" pitchFamily="18" charset="0"/>
                        </a:rPr>
                        <a:t>,</a:t>
                      </a:r>
                      <a:r>
                        <a:rPr lang="en-US" sz="1400" b="0" i="0" u="none" strike="noStrike" dirty="0">
                          <a:solidFill>
                            <a:srgbClr val="000000"/>
                          </a:solidFill>
                          <a:effectLst/>
                          <a:latin typeface="Times New Roman" panose="02020603050405020304" pitchFamily="18" charset="0"/>
                        </a:rPr>
                        <a:t>92</a:t>
                      </a:r>
                      <a:endParaRPr lang="vi-VN" sz="1400" b="0" i="0" u="none" strike="noStrike" dirty="0">
                        <a:solidFill>
                          <a:srgbClr val="000000"/>
                        </a:solidFill>
                        <a:effectLst/>
                        <a:latin typeface="Times New Roman" panose="02020603050405020304" pitchFamily="18" charset="0"/>
                      </a:endParaRP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FF0000"/>
                          </a:solidFill>
                          <a:effectLst/>
                          <a:latin typeface="Times New Roman" panose="02020603050405020304" pitchFamily="18" charset="0"/>
                        </a:rPr>
                        <a:t>Chưa 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330235"/>
                  </a:ext>
                </a:extLst>
              </a:tr>
              <a:tr h="202851">
                <a:tc>
                  <a:txBody>
                    <a:bodyPr/>
                    <a:lstStyle/>
                    <a:p>
                      <a:pPr algn="ctr" fontAlgn="ctr"/>
                      <a:r>
                        <a:rPr lang="vi-VN" sz="1200" b="1" i="0" u="none" strike="noStrike">
                          <a:solidFill>
                            <a:srgbClr val="000000"/>
                          </a:solidFill>
                          <a:effectLst/>
                          <a:latin typeface="Times New Roman" panose="02020603050405020304" pitchFamily="18" charset="0"/>
                        </a:rPr>
                        <a:t>1</a:t>
                      </a:r>
                      <a:r>
                        <a:rPr lang="en-US" sz="1200" b="1" i="0" u="none" strike="noStrike">
                          <a:solidFill>
                            <a:srgbClr val="000000"/>
                          </a:solidFill>
                          <a:effectLst/>
                          <a:latin typeface="Times New Roman" panose="02020603050405020304" pitchFamily="18" charset="0"/>
                        </a:rPr>
                        <a:t>2</a:t>
                      </a:r>
                      <a:endParaRPr lang="vi-VN" sz="1200" b="1" i="0" u="none" strike="noStrike">
                        <a:solidFill>
                          <a:srgbClr val="000000"/>
                        </a:solidFill>
                        <a:effectLst/>
                        <a:latin typeface="Times New Roman" panose="02020603050405020304" pitchFamily="18"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6665240"/>
                  </a:ext>
                </a:extLst>
              </a:tr>
              <a:tr h="455695">
                <a:tc>
                  <a:txBody>
                    <a:bodyPr/>
                    <a:lstStyle/>
                    <a:p>
                      <a:pPr algn="ctr" fontAlgn="ctr"/>
                      <a:r>
                        <a:rPr lang="vi-VN" sz="1200" b="0" i="0" u="none" strike="noStrike">
                          <a:solidFill>
                            <a:srgbClr val="000000"/>
                          </a:solidFill>
                          <a:effectLst/>
                          <a:latin typeface="Times New Roman" panose="02020603050405020304" pitchFamily="18" charset="0"/>
                        </a:rPr>
                        <a: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14,30%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50%</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100%</a:t>
                      </a:r>
                      <a:r>
                        <a:rPr lang="vi-VN" sz="1400" b="0" i="0" u="none" strike="noStrike" dirty="0">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4227" marR="4227" marT="4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Đạt</a:t>
                      </a:r>
                    </a:p>
                  </a:txBody>
                  <a:tcPr marL="4227" marR="4227" marT="42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25235"/>
                  </a:ext>
                </a:extLst>
              </a:tr>
            </a:tbl>
          </a:graphicData>
        </a:graphic>
      </p:graphicFrame>
    </p:spTree>
    <p:extLst>
      <p:ext uri="{BB962C8B-B14F-4D97-AF65-F5344CB8AC3E}">
        <p14:creationId xmlns:p14="http://schemas.microsoft.com/office/powerpoint/2010/main" val="1566083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dirty="0" err="1">
                <a:solidFill>
                  <a:srgbClr val="100717"/>
                </a:solidFill>
                <a:latin typeface="Times New Roman" panose="02020603050405020304" pitchFamily="18" charset="0"/>
                <a:cs typeface="Times New Roman" panose="02020603050405020304" pitchFamily="18" charset="0"/>
              </a:rPr>
              <a:t>Nông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nghiệp</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E322719-97A4-00CC-C0B6-CACE800FAA68}"/>
              </a:ext>
            </a:extLst>
          </p:cNvPr>
          <p:cNvSpPr/>
          <p:nvPr/>
        </p:nvSpPr>
        <p:spPr>
          <a:xfrm>
            <a:off x="2078238" y="1815015"/>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nvGraphicFramePr>
        <p:xfrm>
          <a:off x="375097" y="2499954"/>
          <a:ext cx="5720903" cy="3291840"/>
        </p:xfrm>
        <a:graphic>
          <a:graphicData uri="http://schemas.openxmlformats.org/drawingml/2006/table">
            <a:tbl>
              <a:tblPr firstRow="1" bandRow="1"/>
              <a:tblGrid>
                <a:gridCol w="5720903">
                  <a:extLst>
                    <a:ext uri="{9D8B030D-6E8A-4147-A177-3AD203B41FA5}">
                      <a16:colId xmlns:a16="http://schemas.microsoft.com/office/drawing/2014/main" val="3655493598"/>
                    </a:ext>
                  </a:extLst>
                </a:gridCol>
              </a:tblGrid>
              <a:tr h="27099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lúa</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87.293 ha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lúa Đông – Xuân là</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46.788 ha, lúa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Hè</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Thu</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40.305 ha)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94,2%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kế</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hoạch</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100,2% so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với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s-E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1800" b="0" kern="1200" dirty="0" err="1">
                          <a:solidFill>
                            <a:schemeClr val="dk1"/>
                          </a:solidFill>
                          <a:effectLst/>
                          <a:latin typeface="Times New Roman" panose="02020603050405020304" pitchFamily="18" charset="0"/>
                          <a:ea typeface="+mn-ea"/>
                          <a:cs typeface="Times New Roman" panose="02020603050405020304" pitchFamily="18" charset="0"/>
                        </a:rPr>
                        <a:t>kỳ</a:t>
                      </a:r>
                      <a:r>
                        <a:rPr lang="es-ES" sz="1800" b="0" kern="1200">
                          <a:solidFill>
                            <a:schemeClr val="dk1"/>
                          </a:solidFill>
                          <a:effectLst/>
                          <a:latin typeface="Times New Roman" panose="02020603050405020304" pitchFamily="18" charset="0"/>
                          <a:ea typeface="+mn-ea"/>
                          <a:cs typeface="Times New Roman" panose="02020603050405020304" pitchFamily="18" charset="0"/>
                        </a:rPr>
                        <a:t>.</a:t>
                      </a:r>
                      <a:endParaRPr lang="vi-VN" sz="1800" b="0" kern="1200" dirty="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Vụ Đông Xuân năm nay thời tiết tương đối thuận lợi, nông dân chăm sóc phòng trừ sâu bệnh kịp thời, hiệu quả, cây lúa sinh trưởng và phát triển tốt</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1800" b="0" kern="1200" dirty="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Sản lượng lúa thu hoạch vụ Đông Xuân ước đạt 343.305 tấn, tăng 1,9% (tăng 6.342 tấn) so với cùng kỳ; năng suất lúa ước đạt 73,4 tạ/ha, tăng 2,1% so với cùng kỳ</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a:t>
                      </a:r>
                      <a:endParaRPr lang="es-ES" sz="1800" b="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III. PHÂN TÍCH CHI TIẾT CÁC NGÀNH, LĨNH VỰC</a:t>
            </a:r>
          </a:p>
        </p:txBody>
      </p:sp>
      <p:pic>
        <p:nvPicPr>
          <p:cNvPr id="7" name="Picture 6">
            <a:extLst>
              <a:ext uri="{FF2B5EF4-FFF2-40B4-BE49-F238E27FC236}">
                <a16:creationId xmlns:a16="http://schemas.microsoft.com/office/drawing/2014/main" id="{B7DFEF74-E34E-415F-B13E-4375F2BFB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041" y="2227294"/>
            <a:ext cx="5704862" cy="3330179"/>
          </a:xfrm>
          <a:prstGeom prst="rect">
            <a:avLst/>
          </a:prstGeom>
        </p:spPr>
      </p:pic>
      <p:graphicFrame>
        <p:nvGraphicFramePr>
          <p:cNvPr id="10" name="Table 9">
            <a:extLst>
              <a:ext uri="{FF2B5EF4-FFF2-40B4-BE49-F238E27FC236}">
                <a16:creationId xmlns:a16="http://schemas.microsoft.com/office/drawing/2014/main" id="{039D6BD8-C351-4442-8895-47AAA2B3FFA2}"/>
              </a:ext>
            </a:extLst>
          </p:cNvPr>
          <p:cNvGraphicFramePr>
            <a:graphicFrameLocks noGrp="1"/>
          </p:cNvGraphicFramePr>
          <p:nvPr/>
        </p:nvGraphicFramePr>
        <p:xfrm>
          <a:off x="6213640" y="4870751"/>
          <a:ext cx="5720902" cy="686721"/>
        </p:xfrm>
        <a:graphic>
          <a:graphicData uri="http://schemas.openxmlformats.org/drawingml/2006/table">
            <a:tbl>
              <a:tblPr firstRow="1" bandRow="1">
                <a:tableStyleId>{5C22544A-7EE6-4342-B048-85BDC9FD1C3A}</a:tableStyleId>
              </a:tblPr>
              <a:tblGrid>
                <a:gridCol w="1072529">
                  <a:extLst>
                    <a:ext uri="{9D8B030D-6E8A-4147-A177-3AD203B41FA5}">
                      <a16:colId xmlns:a16="http://schemas.microsoft.com/office/drawing/2014/main" val="3716070434"/>
                    </a:ext>
                  </a:extLst>
                </a:gridCol>
                <a:gridCol w="894376">
                  <a:extLst>
                    <a:ext uri="{9D8B030D-6E8A-4147-A177-3AD203B41FA5}">
                      <a16:colId xmlns:a16="http://schemas.microsoft.com/office/drawing/2014/main" val="2918850196"/>
                    </a:ext>
                  </a:extLst>
                </a:gridCol>
                <a:gridCol w="1082612">
                  <a:extLst>
                    <a:ext uri="{9D8B030D-6E8A-4147-A177-3AD203B41FA5}">
                      <a16:colId xmlns:a16="http://schemas.microsoft.com/office/drawing/2014/main" val="163579600"/>
                    </a:ext>
                  </a:extLst>
                </a:gridCol>
                <a:gridCol w="1321631">
                  <a:extLst>
                    <a:ext uri="{9D8B030D-6E8A-4147-A177-3AD203B41FA5}">
                      <a16:colId xmlns:a16="http://schemas.microsoft.com/office/drawing/2014/main" val="1425430817"/>
                    </a:ext>
                  </a:extLst>
                </a:gridCol>
                <a:gridCol w="1349754">
                  <a:extLst>
                    <a:ext uri="{9D8B030D-6E8A-4147-A177-3AD203B41FA5}">
                      <a16:colId xmlns:a16="http://schemas.microsoft.com/office/drawing/2014/main" val="1618457005"/>
                    </a:ext>
                  </a:extLst>
                </a:gridCol>
              </a:tblGrid>
              <a:tr h="686721">
                <a:tc>
                  <a:txBody>
                    <a:bodyPr/>
                    <a:lstStyle/>
                    <a:p>
                      <a:pPr algn="ctr">
                        <a:spcBef>
                          <a:spcPts val="600"/>
                        </a:spcBef>
                      </a:pPr>
                      <a:r>
                        <a:rPr lang="en-US" sz="1400" dirty="0">
                          <a:solidFill>
                            <a:srgbClr val="7030A0"/>
                          </a:solidFill>
                        </a:rPr>
                        <a:t>87.293 ha</a:t>
                      </a:r>
                    </a:p>
                    <a:p>
                      <a:pPr algn="ctr">
                        <a:spcBef>
                          <a:spcPts val="600"/>
                        </a:spcBef>
                      </a:pPr>
                      <a:r>
                        <a:rPr lang="en-US" sz="1400" dirty="0">
                          <a:solidFill>
                            <a:srgbClr val="7030A0"/>
                          </a:solidFill>
                        </a:rPr>
                        <a:t>0,2%</a:t>
                      </a:r>
                    </a:p>
                  </a:txBody>
                  <a:tcPr>
                    <a:noFill/>
                  </a:tcPr>
                </a:tc>
                <a:tc>
                  <a:txBody>
                    <a:bodyPr/>
                    <a:lstStyle/>
                    <a:p>
                      <a:pPr algn="ctr">
                        <a:spcBef>
                          <a:spcPts val="600"/>
                        </a:spcBef>
                      </a:pPr>
                      <a:r>
                        <a:rPr lang="en-US" sz="1400" dirty="0">
                          <a:solidFill>
                            <a:srgbClr val="7030A0"/>
                          </a:solidFill>
                        </a:rPr>
                        <a:t>5.520 ha</a:t>
                      </a:r>
                    </a:p>
                    <a:p>
                      <a:pPr algn="ctr">
                        <a:spcBef>
                          <a:spcPts val="600"/>
                        </a:spcBef>
                      </a:pPr>
                      <a:r>
                        <a:rPr lang="en-US" sz="1400" dirty="0">
                          <a:solidFill>
                            <a:srgbClr val="7030A0"/>
                          </a:solidFill>
                        </a:rPr>
                        <a:t>10,8%</a:t>
                      </a:r>
                    </a:p>
                  </a:txBody>
                  <a:tcPr>
                    <a:noFill/>
                  </a:tcPr>
                </a:tc>
                <a:tc>
                  <a:txBody>
                    <a:bodyPr/>
                    <a:lstStyle/>
                    <a:p>
                      <a:pPr algn="ctr">
                        <a:spcBef>
                          <a:spcPts val="600"/>
                        </a:spcBef>
                      </a:pPr>
                      <a:r>
                        <a:rPr lang="en-US" sz="1400" dirty="0">
                          <a:solidFill>
                            <a:srgbClr val="7030A0"/>
                          </a:solidFill>
                        </a:rPr>
                        <a:t>10.774 ha</a:t>
                      </a:r>
                    </a:p>
                    <a:p>
                      <a:pPr algn="ctr">
                        <a:spcBef>
                          <a:spcPts val="600"/>
                        </a:spcBef>
                      </a:pPr>
                      <a:r>
                        <a:rPr lang="en-US" sz="1400" dirty="0">
                          <a:solidFill>
                            <a:srgbClr val="7030A0"/>
                          </a:solidFill>
                        </a:rPr>
                        <a:t>9,6%</a:t>
                      </a:r>
                    </a:p>
                  </a:txBody>
                  <a:tcPr>
                    <a:noFill/>
                  </a:tcPr>
                </a:tc>
                <a:tc>
                  <a:txBody>
                    <a:bodyPr/>
                    <a:lstStyle/>
                    <a:p>
                      <a:pPr algn="ctr">
                        <a:spcBef>
                          <a:spcPts val="600"/>
                        </a:spcBef>
                      </a:pPr>
                      <a:r>
                        <a:rPr lang="en-US" sz="1400" dirty="0">
                          <a:solidFill>
                            <a:srgbClr val="7030A0"/>
                          </a:solidFill>
                        </a:rPr>
                        <a:t>10.177 ha</a:t>
                      </a:r>
                    </a:p>
                    <a:p>
                      <a:pPr algn="ctr">
                        <a:spcBef>
                          <a:spcPts val="600"/>
                        </a:spcBef>
                      </a:pPr>
                      <a:r>
                        <a:rPr lang="en-US" sz="1400" dirty="0">
                          <a:solidFill>
                            <a:srgbClr val="7030A0"/>
                          </a:solidFill>
                        </a:rPr>
                        <a:t>6,8%</a:t>
                      </a:r>
                    </a:p>
                  </a:txBody>
                  <a:tcPr>
                    <a:noFill/>
                  </a:tcPr>
                </a:tc>
                <a:tc>
                  <a:txBody>
                    <a:bodyPr/>
                    <a:lstStyle/>
                    <a:p>
                      <a:pPr algn="ctr">
                        <a:spcBef>
                          <a:spcPts val="600"/>
                        </a:spcBef>
                      </a:pPr>
                      <a:r>
                        <a:rPr lang="en-US" sz="1400" dirty="0">
                          <a:solidFill>
                            <a:srgbClr val="7030A0"/>
                          </a:solidFill>
                        </a:rPr>
                        <a:t>1.811 ha</a:t>
                      </a:r>
                    </a:p>
                    <a:p>
                      <a:pPr algn="ctr">
                        <a:spcBef>
                          <a:spcPts val="600"/>
                        </a:spcBef>
                      </a:pPr>
                      <a:r>
                        <a:rPr lang="en-US" sz="1400" dirty="0">
                          <a:solidFill>
                            <a:srgbClr val="7030A0"/>
                          </a:solidFill>
                        </a:rPr>
                        <a:t>8,7%</a:t>
                      </a:r>
                    </a:p>
                  </a:txBody>
                  <a:tcPr>
                    <a:noFill/>
                  </a:tcPr>
                </a:tc>
                <a:extLst>
                  <a:ext uri="{0D108BD9-81ED-4DB2-BD59-A6C34878D82A}">
                    <a16:rowId xmlns:a16="http://schemas.microsoft.com/office/drawing/2014/main" val="684634929"/>
                  </a:ext>
                </a:extLst>
              </a:tr>
            </a:tbl>
          </a:graphicData>
        </a:graphic>
      </p:graphicFrame>
      <p:sp>
        <p:nvSpPr>
          <p:cNvPr id="12" name="Arrow: Up 11">
            <a:extLst>
              <a:ext uri="{FF2B5EF4-FFF2-40B4-BE49-F238E27FC236}">
                <a16:creationId xmlns:a16="http://schemas.microsoft.com/office/drawing/2014/main" id="{16D29F00-5EE5-42B4-9A72-213B78DC1F70}"/>
              </a:ext>
            </a:extLst>
          </p:cNvPr>
          <p:cNvSpPr/>
          <p:nvPr/>
        </p:nvSpPr>
        <p:spPr>
          <a:xfrm>
            <a:off x="6400803" y="5210632"/>
            <a:ext cx="101600" cy="187186"/>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3A26FDE-12B1-4283-9FAD-655F4772A24F}"/>
              </a:ext>
            </a:extLst>
          </p:cNvPr>
          <p:cNvPicPr>
            <a:picLocks noChangeAspect="1"/>
          </p:cNvPicPr>
          <p:nvPr/>
        </p:nvPicPr>
        <p:blipFill>
          <a:blip r:embed="rId3"/>
          <a:stretch>
            <a:fillRect/>
          </a:stretch>
        </p:blipFill>
        <p:spPr>
          <a:xfrm>
            <a:off x="7346688" y="5215260"/>
            <a:ext cx="140220" cy="201185"/>
          </a:xfrm>
          <a:prstGeom prst="rect">
            <a:avLst/>
          </a:prstGeom>
        </p:spPr>
      </p:pic>
      <p:pic>
        <p:nvPicPr>
          <p:cNvPr id="14" name="Picture 13">
            <a:extLst>
              <a:ext uri="{FF2B5EF4-FFF2-40B4-BE49-F238E27FC236}">
                <a16:creationId xmlns:a16="http://schemas.microsoft.com/office/drawing/2014/main" id="{8FF2DBDE-E477-4A60-8E0B-4AB32EC9A927}"/>
              </a:ext>
            </a:extLst>
          </p:cNvPr>
          <p:cNvPicPr>
            <a:picLocks noChangeAspect="1"/>
          </p:cNvPicPr>
          <p:nvPr/>
        </p:nvPicPr>
        <p:blipFill>
          <a:blip r:embed="rId3"/>
          <a:stretch>
            <a:fillRect/>
          </a:stretch>
        </p:blipFill>
        <p:spPr>
          <a:xfrm>
            <a:off x="8348169" y="5200749"/>
            <a:ext cx="140220" cy="201185"/>
          </a:xfrm>
          <a:prstGeom prst="rect">
            <a:avLst/>
          </a:prstGeom>
        </p:spPr>
      </p:pic>
      <p:pic>
        <p:nvPicPr>
          <p:cNvPr id="16" name="Picture 15">
            <a:extLst>
              <a:ext uri="{FF2B5EF4-FFF2-40B4-BE49-F238E27FC236}">
                <a16:creationId xmlns:a16="http://schemas.microsoft.com/office/drawing/2014/main" id="{3A58809D-90AE-44D2-BD89-3CE16C1BD3FA}"/>
              </a:ext>
            </a:extLst>
          </p:cNvPr>
          <p:cNvPicPr>
            <a:picLocks noChangeAspect="1"/>
          </p:cNvPicPr>
          <p:nvPr/>
        </p:nvPicPr>
        <p:blipFill>
          <a:blip r:embed="rId3"/>
          <a:stretch>
            <a:fillRect/>
          </a:stretch>
        </p:blipFill>
        <p:spPr>
          <a:xfrm>
            <a:off x="9567369" y="5215263"/>
            <a:ext cx="140220" cy="201185"/>
          </a:xfrm>
          <a:prstGeom prst="rect">
            <a:avLst/>
          </a:prstGeom>
        </p:spPr>
      </p:pic>
      <p:pic>
        <p:nvPicPr>
          <p:cNvPr id="17" name="Picture 16">
            <a:extLst>
              <a:ext uri="{FF2B5EF4-FFF2-40B4-BE49-F238E27FC236}">
                <a16:creationId xmlns:a16="http://schemas.microsoft.com/office/drawing/2014/main" id="{348B4910-DFE5-4161-89D7-17E363FD6B52}"/>
              </a:ext>
            </a:extLst>
          </p:cNvPr>
          <p:cNvPicPr>
            <a:picLocks noChangeAspect="1"/>
          </p:cNvPicPr>
          <p:nvPr/>
        </p:nvPicPr>
        <p:blipFill>
          <a:blip r:embed="rId3"/>
          <a:stretch>
            <a:fillRect/>
          </a:stretch>
        </p:blipFill>
        <p:spPr>
          <a:xfrm>
            <a:off x="10917196" y="5200739"/>
            <a:ext cx="140220" cy="201185"/>
          </a:xfrm>
          <a:prstGeom prst="rect">
            <a:avLst/>
          </a:prstGeom>
        </p:spPr>
      </p:pic>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2243A6-6660-4D49-C872-7D50FA14F068}"/>
              </a:ext>
            </a:extLst>
          </p:cNvPr>
          <p:cNvSpPr/>
          <p:nvPr/>
        </p:nvSpPr>
        <p:spPr>
          <a:xfrm>
            <a:off x="746688" y="245351"/>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5418381-14D0-DC8D-FAE0-C8015A2944A9}"/>
              </a:ext>
            </a:extLst>
          </p:cNvPr>
          <p:cNvSpPr/>
          <p:nvPr/>
        </p:nvSpPr>
        <p:spPr>
          <a:xfrm>
            <a:off x="1575408" y="668353"/>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30BF1D8-A8BE-7BE7-60DC-A03109243AC0}"/>
              </a:ext>
            </a:extLst>
          </p:cNvPr>
          <p:cNvGraphicFramePr>
            <a:graphicFrameLocks noGrp="1"/>
          </p:cNvGraphicFramePr>
          <p:nvPr>
            <p:extLst>
              <p:ext uri="{D42A27DB-BD31-4B8C-83A1-F6EECF244321}">
                <p14:modId xmlns:p14="http://schemas.microsoft.com/office/powerpoint/2010/main" val="168240903"/>
              </p:ext>
            </p:extLst>
          </p:nvPr>
        </p:nvGraphicFramePr>
        <p:xfrm>
          <a:off x="580878" y="1110744"/>
          <a:ext cx="11281155" cy="5483865"/>
        </p:xfrm>
        <a:graphic>
          <a:graphicData uri="http://schemas.openxmlformats.org/drawingml/2006/table">
            <a:tbl>
              <a:tblPr/>
              <a:tblGrid>
                <a:gridCol w="902492">
                  <a:extLst>
                    <a:ext uri="{9D8B030D-6E8A-4147-A177-3AD203B41FA5}">
                      <a16:colId xmlns:a16="http://schemas.microsoft.com/office/drawing/2014/main" val="4016880990"/>
                    </a:ext>
                  </a:extLst>
                </a:gridCol>
                <a:gridCol w="1528414">
                  <a:extLst>
                    <a:ext uri="{9D8B030D-6E8A-4147-A177-3AD203B41FA5}">
                      <a16:colId xmlns:a16="http://schemas.microsoft.com/office/drawing/2014/main" val="3504593176"/>
                    </a:ext>
                  </a:extLst>
                </a:gridCol>
                <a:gridCol w="906131">
                  <a:extLst>
                    <a:ext uri="{9D8B030D-6E8A-4147-A177-3AD203B41FA5}">
                      <a16:colId xmlns:a16="http://schemas.microsoft.com/office/drawing/2014/main" val="3251493728"/>
                    </a:ext>
                  </a:extLst>
                </a:gridCol>
                <a:gridCol w="713261">
                  <a:extLst>
                    <a:ext uri="{9D8B030D-6E8A-4147-A177-3AD203B41FA5}">
                      <a16:colId xmlns:a16="http://schemas.microsoft.com/office/drawing/2014/main" val="2554465523"/>
                    </a:ext>
                  </a:extLst>
                </a:gridCol>
                <a:gridCol w="815155">
                  <a:extLst>
                    <a:ext uri="{9D8B030D-6E8A-4147-A177-3AD203B41FA5}">
                      <a16:colId xmlns:a16="http://schemas.microsoft.com/office/drawing/2014/main" val="2768733697"/>
                    </a:ext>
                  </a:extLst>
                </a:gridCol>
                <a:gridCol w="800598">
                  <a:extLst>
                    <a:ext uri="{9D8B030D-6E8A-4147-A177-3AD203B41FA5}">
                      <a16:colId xmlns:a16="http://schemas.microsoft.com/office/drawing/2014/main" val="85428878"/>
                    </a:ext>
                  </a:extLst>
                </a:gridCol>
                <a:gridCol w="815155">
                  <a:extLst>
                    <a:ext uri="{9D8B030D-6E8A-4147-A177-3AD203B41FA5}">
                      <a16:colId xmlns:a16="http://schemas.microsoft.com/office/drawing/2014/main" val="1346988303"/>
                    </a:ext>
                  </a:extLst>
                </a:gridCol>
                <a:gridCol w="800598">
                  <a:extLst>
                    <a:ext uri="{9D8B030D-6E8A-4147-A177-3AD203B41FA5}">
                      <a16:colId xmlns:a16="http://schemas.microsoft.com/office/drawing/2014/main" val="2427016265"/>
                    </a:ext>
                  </a:extLst>
                </a:gridCol>
                <a:gridCol w="800598">
                  <a:extLst>
                    <a:ext uri="{9D8B030D-6E8A-4147-A177-3AD203B41FA5}">
                      <a16:colId xmlns:a16="http://schemas.microsoft.com/office/drawing/2014/main" val="2595707521"/>
                    </a:ext>
                  </a:extLst>
                </a:gridCol>
                <a:gridCol w="800598">
                  <a:extLst>
                    <a:ext uri="{9D8B030D-6E8A-4147-A177-3AD203B41FA5}">
                      <a16:colId xmlns:a16="http://schemas.microsoft.com/office/drawing/2014/main" val="3519324430"/>
                    </a:ext>
                  </a:extLst>
                </a:gridCol>
                <a:gridCol w="800598">
                  <a:extLst>
                    <a:ext uri="{9D8B030D-6E8A-4147-A177-3AD203B41FA5}">
                      <a16:colId xmlns:a16="http://schemas.microsoft.com/office/drawing/2014/main" val="4015157154"/>
                    </a:ext>
                  </a:extLst>
                </a:gridCol>
                <a:gridCol w="800598">
                  <a:extLst>
                    <a:ext uri="{9D8B030D-6E8A-4147-A177-3AD203B41FA5}">
                      <a16:colId xmlns:a16="http://schemas.microsoft.com/office/drawing/2014/main" val="3309619966"/>
                    </a:ext>
                  </a:extLst>
                </a:gridCol>
                <a:gridCol w="796959">
                  <a:extLst>
                    <a:ext uri="{9D8B030D-6E8A-4147-A177-3AD203B41FA5}">
                      <a16:colId xmlns:a16="http://schemas.microsoft.com/office/drawing/2014/main" val="2428891819"/>
                    </a:ext>
                  </a:extLst>
                </a:gridCol>
              </a:tblGrid>
              <a:tr h="260800">
                <a:tc gridSpan="13">
                  <a:txBody>
                    <a:bodyPr/>
                    <a:lstStyle/>
                    <a:p>
                      <a:pPr algn="ctr" fontAlgn="b"/>
                      <a:r>
                        <a:rPr lang="vi-VN" sz="2000" b="1" i="0" u="none" strike="noStrike">
                          <a:solidFill>
                            <a:srgbClr val="000000"/>
                          </a:solidFill>
                          <a:effectLst/>
                          <a:latin typeface="Times New Roman" panose="02020603050405020304" pitchFamily="18" charset="0"/>
                        </a:rPr>
                        <a:t>TIẾN ĐỘ SẢN XUẤT TRỒNG TRỌT VỤ HÈ THU NĂM 2024</a:t>
                      </a:r>
                    </a:p>
                  </a:txBody>
                  <a:tcPr marL="9525" marR="9525" marT="9525" marB="0" anchor="b">
                    <a:lnL>
                      <a:noFill/>
                    </a:lnL>
                    <a:lnR>
                      <a:noFill/>
                    </a:lnR>
                    <a:lnT>
                      <a:noFill/>
                    </a:lnT>
                    <a:lnB>
                      <a:noFill/>
                    </a:lnB>
                    <a:solidFill>
                      <a:srgbClr val="FFFF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66580956"/>
                  </a:ext>
                </a:extLst>
              </a:tr>
              <a:tr h="272655">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3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3508981"/>
                  </a:ext>
                </a:extLst>
              </a:tr>
              <a:tr h="260800">
                <a:tc rowSpan="3">
                  <a:txBody>
                    <a:bodyPr/>
                    <a:lstStyle/>
                    <a:p>
                      <a:pPr algn="ctr" fontAlgn="ctr"/>
                      <a:r>
                        <a:rPr lang="vi-VN" sz="1600" b="1" i="0" u="none" strike="noStrike">
                          <a:solidFill>
                            <a:srgbClr val="000000"/>
                          </a:solidFill>
                          <a:effectLst/>
                          <a:latin typeface="Times New Roman" panose="02020603050405020304" pitchFamily="18" charset="0"/>
                        </a:rPr>
                        <a:t>STT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600" b="1" i="0" u="none" strike="noStrike">
                          <a:solidFill>
                            <a:srgbClr val="000000"/>
                          </a:solidFill>
                          <a:effectLst/>
                          <a:latin typeface="Times New Roman" panose="02020603050405020304" pitchFamily="18" charset="0"/>
                        </a:rPr>
                        <a:t>Đơn vị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vi-VN" sz="1600" b="1" i="0" u="none" strike="noStrike">
                          <a:solidFill>
                            <a:srgbClr val="000000"/>
                          </a:solidFill>
                          <a:effectLst/>
                          <a:latin typeface="Times New Roman" panose="02020603050405020304" pitchFamily="18" charset="0"/>
                        </a:rPr>
                        <a:t>Cây lúa vụ Hè Thu 2024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gridSpan="6">
                  <a:txBody>
                    <a:bodyPr/>
                    <a:lstStyle/>
                    <a:p>
                      <a:pPr algn="ctr" fontAlgn="ctr"/>
                      <a:r>
                        <a:rPr lang="vi-VN" sz="1600" b="1" i="0" u="none" strike="noStrike">
                          <a:solidFill>
                            <a:srgbClr val="000000"/>
                          </a:solidFill>
                          <a:effectLst/>
                          <a:latin typeface="Times New Roman" panose="02020603050405020304" pitchFamily="18" charset="0"/>
                        </a:rPr>
                        <a:t>Cây trồng cạn vụ Hè Thu 2024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461212563"/>
                  </a:ext>
                </a:extLst>
              </a:tr>
              <a:tr h="260800">
                <a:tc vMerge="1">
                  <a:txBody>
                    <a:bodyPr/>
                    <a:lstStyle/>
                    <a:p>
                      <a:endParaRPr lang="vi-VN"/>
                    </a:p>
                  </a:txBody>
                  <a:tcPr/>
                </a:tc>
                <a:tc vMerge="1">
                  <a:txBody>
                    <a:bodyPr/>
                    <a:lstStyle/>
                    <a:p>
                      <a:endParaRPr lang="vi-VN"/>
                    </a:p>
                  </a:txBody>
                  <a:tcPr/>
                </a:tc>
                <a:tc rowSpan="2">
                  <a:txBody>
                    <a:bodyPr/>
                    <a:lstStyle/>
                    <a:p>
                      <a:pPr algn="ctr" fontAlgn="ctr"/>
                      <a:r>
                        <a:rPr lang="vi-VN" sz="1600" b="1" i="0" u="none" strike="noStrike">
                          <a:solidFill>
                            <a:srgbClr val="000000"/>
                          </a:solidFill>
                          <a:effectLs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vi-VN" sz="1600" b="1" i="0" u="none" strike="noStrike">
                          <a:solidFill>
                            <a:srgbClr val="000000"/>
                          </a:solidFill>
                          <a:effectLst/>
                          <a:latin typeface="Times New Roman" panose="02020603050405020304" pitchFamily="18" charset="0"/>
                        </a:rPr>
                        <a:t>Tiến độ gieo sạ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vi-VN" sz="1600" b="1" i="1" u="none" strike="noStrike">
                          <a:solidFill>
                            <a:srgbClr val="000000"/>
                          </a:solidFill>
                          <a:effectLst/>
                          <a:latin typeface="Times New Roman" panose="02020603050405020304" pitchFamily="18" charset="0"/>
                        </a:rPr>
                        <a:t>Trong đó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600" b="1" i="0" u="none" strike="noStrike">
                          <a:solidFill>
                            <a:srgbClr val="000000"/>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600" b="1" i="0" u="none" strike="noStrike">
                          <a:solidFill>
                            <a:srgbClr val="000000"/>
                          </a:solidFill>
                          <a:effectLst/>
                          <a:latin typeface="Times New Roman" panose="02020603050405020304" pitchFamily="18" charset="0"/>
                        </a:rPr>
                        <a:t>Cây ngô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600" b="1" i="0" u="none" strike="noStrike">
                          <a:solidFill>
                            <a:srgbClr val="000000"/>
                          </a:solidFill>
                          <a:effectLst/>
                          <a:latin typeface="Times New Roman" panose="02020603050405020304" pitchFamily="18" charset="0"/>
                        </a:rPr>
                        <a:t>Rau các loại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53828462"/>
                  </a:ext>
                </a:extLst>
              </a:tr>
              <a:tr h="746837">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b="0" i="1" u="none" strike="noStrike">
                          <a:solidFill>
                            <a:srgbClr val="000000"/>
                          </a:solidFill>
                          <a:effectLst/>
                          <a:latin typeface="Times New Roman" panose="02020603050405020304" pitchFamily="18" charset="0"/>
                        </a:rPr>
                        <a:t>Lúa </a:t>
                      </a:r>
                      <a:br>
                        <a:rPr lang="vi-VN" sz="1600" b="0" i="1" u="none" strike="noStrike">
                          <a:solidFill>
                            <a:srgbClr val="000000"/>
                          </a:solidFill>
                          <a:effectLst/>
                          <a:latin typeface="Times New Roman" panose="02020603050405020304" pitchFamily="18" charset="0"/>
                        </a:rPr>
                      </a:br>
                      <a:r>
                        <a:rPr lang="vi-VN" sz="1600" b="0" i="1" u="none" strike="noStrike">
                          <a:solidFill>
                            <a:srgbClr val="000000"/>
                          </a:solidFill>
                          <a:effectLst/>
                          <a:latin typeface="Times New Roman" panose="02020603050405020304" pitchFamily="18" charset="0"/>
                        </a:rPr>
                        <a:t>Hè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Lúa </a:t>
                      </a:r>
                      <a:br>
                        <a:rPr lang="vi-VN" sz="1600" b="0" i="1" u="none" strike="noStrike">
                          <a:solidFill>
                            <a:srgbClr val="000000"/>
                          </a:solidFill>
                          <a:effectLst/>
                          <a:latin typeface="Times New Roman" panose="02020603050405020304" pitchFamily="18" charset="0"/>
                        </a:rPr>
                      </a:br>
                      <a:r>
                        <a:rPr lang="vi-VN" sz="1600" b="0" i="1" u="none" strike="noStrike">
                          <a:solidFill>
                            <a:srgbClr val="000000"/>
                          </a:solidFill>
                          <a:effectLst/>
                          <a:latin typeface="Times New Roman" panose="02020603050405020304" pitchFamily="18" charset="0"/>
                        </a:rPr>
                        <a:t>Thu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600" b="1" i="1" u="none" strike="noStrike">
                          <a:solidFill>
                            <a:srgbClr val="000000"/>
                          </a:solidFill>
                          <a:effectLst/>
                          <a:latin typeface="Times New Roman" panose="02020603050405020304" pitchFamily="18" charset="0"/>
                        </a:rPr>
                        <a:t>Kế hoạch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Thực hiện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Thực hiện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1" u="none" strike="noStrike">
                          <a:solidFill>
                            <a:srgbClr val="000000"/>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2267259"/>
                  </a:ext>
                </a:extLst>
              </a:tr>
              <a:tr h="260800">
                <a:tc>
                  <a:txBody>
                    <a:bodyPr/>
                    <a:lstStyle/>
                    <a:p>
                      <a:pPr algn="ctr" fontAlgn="ctr"/>
                      <a:r>
                        <a:rPr lang="vi-VN" sz="1600" b="0" i="1"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7 = 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1" u="none" strike="noStrike">
                          <a:solidFill>
                            <a:srgbClr val="000000"/>
                          </a:solidFill>
                          <a:effectLst/>
                          <a:latin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1" u="none" strike="noStrike">
                          <a:solidFill>
                            <a:srgbClr val="000000"/>
                          </a:solidFill>
                          <a:effectLst/>
                          <a:latin typeface="Times New Roman" panose="02020603050405020304" pitchFamily="18" charset="0"/>
                        </a:rPr>
                        <a:t>13=12/11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2499892"/>
                  </a:ext>
                </a:extLst>
              </a:tr>
              <a:tr h="260800">
                <a:tc>
                  <a:txBody>
                    <a:bodyPr/>
                    <a:lstStyle/>
                    <a:p>
                      <a:pPr algn="ctr" fontAlgn="ctr"/>
                      <a:r>
                        <a:rPr lang="vi-VN" sz="1600" b="0" i="0"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981996"/>
                  </a:ext>
                </a:extLst>
              </a:tr>
              <a:tr h="260800">
                <a:tc>
                  <a:txBody>
                    <a:bodyPr/>
                    <a:lstStyle/>
                    <a:p>
                      <a:pPr algn="ctr" fontAlgn="ctr"/>
                      <a:r>
                        <a:rPr lang="vi-VN" sz="1600" b="0" i="0"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112,58%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3099533"/>
                  </a:ext>
                </a:extLst>
              </a:tr>
              <a:tr h="260800">
                <a:tc>
                  <a:txBody>
                    <a:bodyPr/>
                    <a:lstStyle/>
                    <a:p>
                      <a:pPr algn="ctr" fontAlgn="ctr"/>
                      <a:r>
                        <a:rPr lang="vi-VN" sz="1600" b="0" i="0" u="none" strike="noStrike">
                          <a:solidFill>
                            <a:srgbClr val="000000"/>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TX.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97,22%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327225"/>
                  </a:ext>
                </a:extLst>
              </a:tr>
              <a:tr h="260800">
                <a:tc>
                  <a:txBody>
                    <a:bodyPr/>
                    <a:lstStyle/>
                    <a:p>
                      <a:pPr algn="ctr" fontAlgn="ctr"/>
                      <a:r>
                        <a:rPr lang="vi-VN" sz="1600" b="0" i="0" u="none" strike="noStrike">
                          <a:solidFill>
                            <a:srgbClr val="000000"/>
                          </a:solidFill>
                          <a:effectLst/>
                          <a:latin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332918"/>
                  </a:ext>
                </a:extLst>
              </a:tr>
              <a:tr h="260800">
                <a:tc>
                  <a:txBody>
                    <a:bodyPr/>
                    <a:lstStyle/>
                    <a:p>
                      <a:pPr algn="ctr" fontAlgn="ctr"/>
                      <a:r>
                        <a:rPr lang="vi-VN" sz="1600" b="0" i="0" u="none" strike="noStrike">
                          <a:solidFill>
                            <a:srgbClr val="000000"/>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126,61%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85488"/>
                  </a:ext>
                </a:extLst>
              </a:tr>
              <a:tr h="260800">
                <a:tc>
                  <a:txBody>
                    <a:bodyPr/>
                    <a:lstStyle/>
                    <a:p>
                      <a:pPr algn="ctr" fontAlgn="ctr"/>
                      <a:r>
                        <a:rPr lang="vi-VN" sz="1600" b="0" i="0" u="none" strike="noStrike">
                          <a:solidFill>
                            <a:srgbClr val="000000"/>
                          </a:solidFill>
                          <a:effectLst/>
                          <a:latin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2475270"/>
                  </a:ext>
                </a:extLst>
              </a:tr>
              <a:tr h="260800">
                <a:tc>
                  <a:txBody>
                    <a:bodyPr/>
                    <a:lstStyle/>
                    <a:p>
                      <a:pPr algn="ctr" fontAlgn="ctr"/>
                      <a:r>
                        <a:rPr lang="vi-VN" sz="1600" b="0" i="0" u="none" strike="noStrike">
                          <a:solidFill>
                            <a:srgbClr val="000000"/>
                          </a:solidFill>
                          <a:effectLst/>
                          <a:latin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431,33%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0255010"/>
                  </a:ext>
                </a:extLst>
              </a:tr>
              <a:tr h="260800">
                <a:tc>
                  <a:txBody>
                    <a:bodyPr/>
                    <a:lstStyle/>
                    <a:p>
                      <a:pPr algn="ctr" fontAlgn="ctr"/>
                      <a:r>
                        <a:rPr lang="vi-VN" sz="1600" b="0" i="0" u="none" strike="noStrike">
                          <a:solidFill>
                            <a:srgbClr val="000000"/>
                          </a:solidFill>
                          <a:effectLst/>
                          <a:latin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5.685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99,43%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0645133"/>
                  </a:ext>
                </a:extLst>
              </a:tr>
              <a:tr h="260800">
                <a:tc>
                  <a:txBody>
                    <a:bodyPr/>
                    <a:lstStyle/>
                    <a:p>
                      <a:pPr algn="ctr" fontAlgn="ctr"/>
                      <a:r>
                        <a:rPr lang="vi-VN" sz="1600" b="0" i="0" u="none" strike="noStrike">
                          <a:solidFill>
                            <a:srgbClr val="000000"/>
                          </a:solidFill>
                          <a:effectLst/>
                          <a:latin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TX.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95,90%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153,33%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1789205"/>
                  </a:ext>
                </a:extLst>
              </a:tr>
              <a:tr h="260800">
                <a:tc>
                  <a:txBody>
                    <a:bodyPr/>
                    <a:lstStyle/>
                    <a:p>
                      <a:pPr algn="ctr" fontAlgn="ctr"/>
                      <a:r>
                        <a:rPr lang="vi-VN" sz="1600" b="0" i="0" u="none" strike="noStrike">
                          <a:solidFill>
                            <a:srgbClr val="000000"/>
                          </a:solidFill>
                          <a:effectLst/>
                          <a:latin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7.093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6.493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0258023"/>
                  </a:ext>
                </a:extLst>
              </a:tr>
              <a:tr h="260800">
                <a:tc>
                  <a:txBody>
                    <a:bodyPr/>
                    <a:lstStyle/>
                    <a:p>
                      <a:pPr algn="ctr" fontAlgn="ctr"/>
                      <a:r>
                        <a:rPr lang="vi-VN" sz="1600" b="0" i="0" u="none" strike="noStrike">
                          <a:solidFill>
                            <a:srgbClr val="000000"/>
                          </a:solidFill>
                          <a:effectLst/>
                          <a:latin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Times New Roman" panose="02020603050405020304" pitchFamily="18"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0" i="0" u="none" strike="noStrike">
                          <a:solidFill>
                            <a:srgbClr val="000000"/>
                          </a:solidFill>
                          <a:effectLst/>
                          <a:latin typeface="Times New Roman" panose="02020603050405020304" pitchFamily="18" charset="0"/>
                        </a:rPr>
                        <a:t>104,09%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150,00%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0" i="0" u="none" strike="noStrike">
                          <a:solidFill>
                            <a:srgbClr val="000000"/>
                          </a:solidFill>
                          <a:effectLst/>
                          <a:latin typeface="Times New Roman" panose="02020603050405020304" pitchFamily="18" charset="0"/>
                        </a:rPr>
                        <a:t>85,71%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332006"/>
                  </a:ext>
                </a:extLst>
              </a:tr>
              <a:tr h="260800">
                <a:tc gridSpan="2">
                  <a:txBody>
                    <a:bodyPr/>
                    <a:lstStyle/>
                    <a:p>
                      <a:pPr algn="ctr" fontAlgn="ctr"/>
                      <a:r>
                        <a:rPr lang="vi-VN" sz="1600" b="1" i="0" u="none" strike="noStrike">
                          <a:solidFill>
                            <a:srgbClr val="000000"/>
                          </a:solidFill>
                          <a:effectLst/>
                          <a:latin typeface="Times New Roman" panose="02020603050405020304" pitchFamily="18" charset="0"/>
                        </a:rPr>
                        <a:t>Tổng cộng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a:txBody>
                    <a:bodyPr/>
                    <a:lstStyle/>
                    <a:p>
                      <a:pPr algn="ctr" fontAlgn="ctr"/>
                      <a:r>
                        <a:rPr lang="vi-VN" sz="1600" b="1" i="0" u="none" strike="noStrike">
                          <a:solidFill>
                            <a:srgbClr val="000000"/>
                          </a:solidFill>
                          <a:effectLst/>
                          <a:latin typeface="Times New Roman" panose="02020603050405020304" pitchFamily="18" charset="0"/>
                        </a:rPr>
                        <a:t>40.042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40.546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7.498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33.048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600" b="1" i="0" u="none" strike="noStrike">
                          <a:solidFill>
                            <a:srgbClr val="000000"/>
                          </a:solidFill>
                          <a:effectLst/>
                          <a:latin typeface="Times New Roman" panose="02020603050405020304" pitchFamily="18" charset="0"/>
                        </a:rPr>
                        <a:t>101,26%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3.246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81,35%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1.863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2.154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600" b="1" i="0" u="none" strike="noStrike">
                          <a:solidFill>
                            <a:srgbClr val="000000"/>
                          </a:solidFill>
                          <a:effectLst/>
                          <a:latin typeface="Times New Roman" panose="02020603050405020304" pitchFamily="18" charset="0"/>
                        </a:rPr>
                        <a:t>115,63%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4874565"/>
                  </a:ext>
                </a:extLst>
              </a:tr>
            </a:tbl>
          </a:graphicData>
        </a:graphic>
      </p:graphicFrame>
    </p:spTree>
    <p:extLst>
      <p:ext uri="{BB962C8B-B14F-4D97-AF65-F5344CB8AC3E}">
        <p14:creationId xmlns:p14="http://schemas.microsoft.com/office/powerpoint/2010/main" val="298241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49166" y="1050675"/>
            <a:ext cx="7902484"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b</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Chuyển</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đổi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cơ</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cấu</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err="1">
                <a:solidFill>
                  <a:srgbClr val="100717"/>
                </a:solidFill>
                <a:latin typeface="Times New Roman" panose="02020603050405020304" pitchFamily="18" charset="0"/>
                <a:cs typeface="Times New Roman" panose="02020603050405020304" pitchFamily="18" charset="0"/>
              </a:rPr>
              <a:t>cây</a:t>
            </a:r>
            <a:r>
              <a:rPr lang="en-US" sz="2400" b="1" spc="-20">
                <a:solidFill>
                  <a:srgbClr val="100717"/>
                </a:solidFill>
                <a:latin typeface="Times New Roman" panose="02020603050405020304" pitchFamily="18" charset="0"/>
                <a:cs typeface="Times New Roman" panose="02020603050405020304" pitchFamily="18" charset="0"/>
              </a:rPr>
              <a:t> trồng: Số liệu đến ngày 31/5/2024</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838967" y="589010"/>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2558533207"/>
              </p:ext>
            </p:extLst>
          </p:nvPr>
        </p:nvGraphicFramePr>
        <p:xfrm>
          <a:off x="479413" y="1512340"/>
          <a:ext cx="11233174" cy="4022000"/>
        </p:xfrm>
        <a:graphic>
          <a:graphicData uri="http://schemas.openxmlformats.org/drawingml/2006/table">
            <a:tbl>
              <a:tblPr firstRow="1" bandRow="1"/>
              <a:tblGrid>
                <a:gridCol w="11233174">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Tổng diện tích chuyển đổi đến nay đạt 5.633,2 ha </a:t>
                      </a:r>
                      <a:r>
                        <a:rPr lang="vi-VN" sz="2200" b="0" i="1" kern="1200" dirty="0">
                          <a:solidFill>
                            <a:schemeClr val="tx1"/>
                          </a:solidFill>
                          <a:effectLst/>
                          <a:latin typeface="Times New Roman" panose="02020603050405020304" pitchFamily="18" charset="0"/>
                          <a:ea typeface="+mn-ea"/>
                          <a:cs typeface="Times New Roman" panose="02020603050405020304" pitchFamily="18" charset="0"/>
                        </a:rPr>
                        <a:t>(vụ Đông Xuân 2.645,5 ha, vụ Hè Thu 2.987,7 ha)</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 đạt 81,8% </a:t>
                      </a:r>
                      <a:r>
                        <a:rPr lang="vi-VN" sz="2200" b="0" kern="1200">
                          <a:solidFill>
                            <a:schemeClr val="tx1"/>
                          </a:solidFill>
                          <a:effectLst/>
                          <a:latin typeface="Times New Roman" panose="02020603050405020304" pitchFamily="18" charset="0"/>
                          <a:ea typeface="+mn-ea"/>
                          <a:cs typeface="Times New Roman" panose="02020603050405020304" pitchFamily="18" charset="0"/>
                        </a:rPr>
                        <a:t>so với kế </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hoạch năm, trong đó: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200" b="0" i="1" kern="1200" dirty="0">
                          <a:solidFill>
                            <a:schemeClr val="tx1"/>
                          </a:solidFill>
                          <a:effectLst/>
                          <a:latin typeface="Times New Roman" panose="02020603050405020304" pitchFamily="18" charset="0"/>
                          <a:ea typeface="+mn-ea"/>
                          <a:cs typeface="Times New Roman" panose="02020603050405020304" pitchFamily="18" charset="0"/>
                        </a:rPr>
                        <a:t>Chuyển đổi trên đất lúa </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3.758,4 ha (vụ Đông Xuân 944,7 ha, vụ Hè Thu 2.813,7 ha), tập trung ở các huyện Phù Cát 1.171 ha, Hoài Ân 474,1 ha, Tây Sơn 105 ha, Phù Mỹ 1.506,6 ha, An Lão 47,8 ha, thị xã Hoài Nhơn 453,9 ha;</a:t>
                      </a:r>
                      <a:endParaRPr lang="en-US" sz="22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0" i="1" kern="1200" dirty="0">
                          <a:solidFill>
                            <a:schemeClr val="tx1"/>
                          </a:solidFill>
                          <a:effectLst/>
                          <a:latin typeface="Times New Roman" panose="02020603050405020304" pitchFamily="18" charset="0"/>
                          <a:ea typeface="+mn-ea"/>
                          <a:cs typeface="Times New Roman" panose="02020603050405020304" pitchFamily="18" charset="0"/>
                        </a:rPr>
                        <a:t>C</a:t>
                      </a:r>
                      <a:r>
                        <a:rPr lang="vi-VN" sz="2200" b="0" i="1" kern="1200" dirty="0">
                          <a:solidFill>
                            <a:schemeClr val="tx1"/>
                          </a:solidFill>
                          <a:effectLst/>
                          <a:latin typeface="Times New Roman" panose="02020603050405020304" pitchFamily="18" charset="0"/>
                          <a:ea typeface="+mn-ea"/>
                          <a:cs typeface="Times New Roman" panose="02020603050405020304" pitchFamily="18" charset="0"/>
                        </a:rPr>
                        <a:t>huyển đổi trên đất trồng sắn </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1.803,9 ha ha (vụ Đông Xuân 1.637,9 ha, vụ Hè Thu 166 ha), tập trung ở các huyện Phù Cát 1.278 ha, Tây Sơn 502 ha, Phù Mỹ 23,9 ha;</a:t>
                      </a:r>
                      <a:endParaRPr lang="en-US" sz="22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0" i="1" kern="1200" dirty="0">
                          <a:solidFill>
                            <a:schemeClr val="tx1"/>
                          </a:solidFill>
                          <a:effectLst/>
                          <a:latin typeface="Times New Roman" panose="02020603050405020304" pitchFamily="18" charset="0"/>
                          <a:ea typeface="+mn-ea"/>
                          <a:cs typeface="Times New Roman" panose="02020603050405020304" pitchFamily="18" charset="0"/>
                        </a:rPr>
                        <a:t>C</a:t>
                      </a:r>
                      <a:r>
                        <a:rPr lang="vi-VN" sz="2200" b="0" i="1" kern="1200" dirty="0">
                          <a:solidFill>
                            <a:schemeClr val="tx1"/>
                          </a:solidFill>
                          <a:effectLst/>
                          <a:latin typeface="Times New Roman" panose="02020603050405020304" pitchFamily="18" charset="0"/>
                          <a:ea typeface="+mn-ea"/>
                          <a:cs typeface="Times New Roman" panose="02020603050405020304" pitchFamily="18" charset="0"/>
                        </a:rPr>
                        <a:t>huyển đổi trên đất trồng mía </a:t>
                      </a:r>
                      <a:r>
                        <a:rPr lang="vi-VN" sz="2200" b="0" kern="1200" dirty="0">
                          <a:solidFill>
                            <a:schemeClr val="tx1"/>
                          </a:solidFill>
                          <a:effectLst/>
                          <a:latin typeface="Times New Roman" panose="02020603050405020304" pitchFamily="18" charset="0"/>
                          <a:ea typeface="+mn-ea"/>
                          <a:cs typeface="Times New Roman" panose="02020603050405020304" pitchFamily="18" charset="0"/>
                        </a:rPr>
                        <a:t>70,9 ha (vụ Đông Xuân 62,9 ha, vụ Hè Thu 8 ha), tập trung ở các huyện Tây Sơn 63 ha, Phù Mỹ 7,9 ha.</a:t>
                      </a:r>
                      <a:endParaRPr lang="vi-V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172129" y="487810"/>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597715778"/>
              </p:ext>
            </p:extLst>
          </p:nvPr>
        </p:nvGraphicFramePr>
        <p:xfrm>
          <a:off x="301248" y="1280160"/>
          <a:ext cx="11074508" cy="4689446"/>
        </p:xfrm>
        <a:graphic>
          <a:graphicData uri="http://schemas.openxmlformats.org/drawingml/2006/table">
            <a:tbl>
              <a:tblPr firstRow="1" bandRow="1"/>
              <a:tblGrid>
                <a:gridCol w="11074508">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T</a:t>
                      </a:r>
                      <a:r>
                        <a:rPr lang="nl-NL" sz="2400" b="0" kern="1200">
                          <a:solidFill>
                            <a:schemeClr val="dk1"/>
                          </a:solidFill>
                          <a:effectLst/>
                          <a:latin typeface="Times New Roman" panose="02020603050405020304" pitchFamily="18" charset="0"/>
                          <a:ea typeface="+mn-ea"/>
                          <a:cs typeface="Times New Roman" panose="02020603050405020304" pitchFamily="18" charset="0"/>
                        </a:rPr>
                        <a:t>ình hình chăn nuôi trên địa bàn tỉnh các tháng đầu năm phát triển ổn định</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endParaRPr lang="nl-NL"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Tổng đàn vật nuôi</a:t>
                      </a:r>
                      <a:r>
                        <a:rPr lang="en-US"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kern="1200">
                          <a:solidFill>
                            <a:schemeClr val="tx1"/>
                          </a:solidFill>
                          <a:effectLst/>
                          <a:latin typeface="Times New Roman" panose="02020603050405020304" pitchFamily="18" charset="0"/>
                          <a:ea typeface="+mn-ea"/>
                          <a:cs typeface="Times New Roman" panose="02020603050405020304" pitchFamily="18" charset="0"/>
                        </a:rPr>
                        <a:t>tháng 6/2024 </a:t>
                      </a:r>
                      <a:r>
                        <a:rPr lang="en-US" sz="2400" b="0" kern="1200">
                          <a:solidFill>
                            <a:schemeClr val="tx1"/>
                          </a:solidFill>
                          <a:effectLst/>
                          <a:latin typeface="Times New Roman" panose="02020603050405020304" pitchFamily="18" charset="0"/>
                          <a:ea typeface="+mn-ea"/>
                          <a:cs typeface="Times New Roman" panose="02020603050405020304" pitchFamily="18" charset="0"/>
                        </a:rPr>
                        <a:t>so với cùng kỳ</a:t>
                      </a:r>
                      <a:r>
                        <a:rPr lang="vi-VN" sz="2400" b="0" kern="1200">
                          <a:solidFill>
                            <a:schemeClr val="tx1"/>
                          </a:solidFill>
                          <a:effectLst/>
                          <a:latin typeface="Times New Roman" panose="02020603050405020304" pitchFamily="18" charset="0"/>
                          <a:ea typeface="+mn-ea"/>
                          <a:cs typeface="Times New Roman" panose="02020603050405020304" pitchFamily="18" charset="0"/>
                        </a:rPr>
                        <a:t>: Đàn bò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0,</a:t>
                      </a:r>
                      <a:r>
                        <a:rPr lang="vi-VN" sz="2400" b="0" kern="1200">
                          <a:solidFill>
                            <a:schemeClr val="tx1"/>
                          </a:solidFill>
                          <a:effectLst/>
                          <a:latin typeface="Times New Roman" panose="02020603050405020304" pitchFamily="18" charset="0"/>
                          <a:ea typeface="+mn-ea"/>
                          <a:cs typeface="Times New Roman" panose="02020603050405020304" pitchFamily="18" charset="0"/>
                        </a:rPr>
                        <a:t>2%; đàn lợn tăng 5,8%; đàn gia cầm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a:t>
                      </a:r>
                      <a:r>
                        <a:rPr lang="vi-VN" sz="2400" b="0" kern="1200">
                          <a:solidFill>
                            <a:schemeClr val="tx1"/>
                          </a:solidFill>
                          <a:effectLst/>
                          <a:latin typeface="Times New Roman" panose="02020603050405020304" pitchFamily="18" charset="0"/>
                          <a:ea typeface="+mn-ea"/>
                          <a:cs typeface="Times New Roman" panose="02020603050405020304" pitchFamily="18" charset="0"/>
                        </a:rPr>
                        <a:t>1,4%</a:t>
                      </a:r>
                      <a:r>
                        <a:rPr lang="es-ES" sz="2400" b="0" kern="1200">
                          <a:solidFill>
                            <a:schemeClr val="tx1"/>
                          </a:solidFill>
                          <a:effectLst/>
                          <a:latin typeface="Times New Roman" panose="02020603050405020304" pitchFamily="18" charset="0"/>
                          <a:ea typeface="+mn-ea"/>
                          <a:cs typeface="Times New Roman" panose="02020603050405020304" pitchFamily="18" charset="0"/>
                        </a:rPr>
                        <a:t>, trong đó đàn gà </a:t>
                      </a:r>
                      <a:r>
                        <a:rPr lang="vi-VN" sz="2400" b="0" kern="1200">
                          <a:solidFill>
                            <a:schemeClr val="tx1"/>
                          </a:solidFill>
                          <a:effectLst/>
                          <a:latin typeface="Times New Roman" panose="02020603050405020304" pitchFamily="18" charset="0"/>
                          <a:ea typeface="+mn-ea"/>
                          <a:cs typeface="Times New Roman" panose="02020603050405020304" pitchFamily="18" charset="0"/>
                        </a:rPr>
                        <a:t>giảm 1,2</a:t>
                      </a:r>
                      <a:r>
                        <a:rPr lang="es-ES" sz="2400" b="0" kern="1200">
                          <a:solidFill>
                            <a:schemeClr val="tx1"/>
                          </a:solidFill>
                          <a:effectLst/>
                          <a:latin typeface="Times New Roman" panose="02020603050405020304" pitchFamily="18" charset="0"/>
                          <a:ea typeface="+mn-ea"/>
                          <a:cs typeface="Times New Roman" panose="02020603050405020304" pitchFamily="18" charset="0"/>
                        </a:rPr>
                        <a:t>% so với cùng kỳ</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400" b="0" kern="1200">
                          <a:solidFill>
                            <a:schemeClr val="tx1"/>
                          </a:solidFill>
                          <a:effectLst/>
                          <a:latin typeface="Times New Roman" panose="02020603050405020304" pitchFamily="18" charset="0"/>
                          <a:ea typeface="+mn-ea"/>
                          <a:cs typeface="Times New Roman" panose="02020603050405020304" pitchFamily="18" charset="0"/>
                        </a:rPr>
                        <a:t>Sản lượng thịt hơi xuất chuồng các loại vật nuôi chủ lực tăng cao so với cùng kỳ năm trước (Trong đó: thịt lợn tăng </a:t>
                      </a:r>
                      <a:r>
                        <a:rPr lang="vi-VN" sz="2400" b="0" kern="1200">
                          <a:solidFill>
                            <a:schemeClr val="tx1"/>
                          </a:solidFill>
                          <a:effectLst/>
                          <a:latin typeface="Times New Roman" panose="02020603050405020304" pitchFamily="18" charset="0"/>
                          <a:ea typeface="+mn-ea"/>
                          <a:cs typeface="Times New Roman" panose="02020603050405020304" pitchFamily="18" charset="0"/>
                        </a:rPr>
                        <a:t>6,3</a:t>
                      </a:r>
                      <a:r>
                        <a:rPr lang="nl-NL" sz="2400" b="0" kern="1200">
                          <a:solidFill>
                            <a:schemeClr val="tx1"/>
                          </a:solidFill>
                          <a:effectLst/>
                          <a:latin typeface="Times New Roman" panose="02020603050405020304" pitchFamily="18" charset="0"/>
                          <a:ea typeface="+mn-ea"/>
                          <a:cs typeface="Times New Roman" panose="02020603050405020304" pitchFamily="18" charset="0"/>
                        </a:rPr>
                        <a:t>%; thịt </a:t>
                      </a:r>
                      <a:r>
                        <a:rPr lang="vi-VN" sz="2400" b="0" kern="1200">
                          <a:solidFill>
                            <a:schemeClr val="tx1"/>
                          </a:solidFill>
                          <a:effectLst/>
                          <a:latin typeface="Times New Roman" panose="02020603050405020304" pitchFamily="18" charset="0"/>
                          <a:ea typeface="+mn-ea"/>
                          <a:cs typeface="Times New Roman" panose="02020603050405020304" pitchFamily="18" charset="0"/>
                        </a:rPr>
                        <a:t>gia cầm</a:t>
                      </a:r>
                      <a:r>
                        <a:rPr lang="nl-NL" sz="2400" b="0" kern="1200">
                          <a:solidFill>
                            <a:schemeClr val="tx1"/>
                          </a:solidFill>
                          <a:effectLst/>
                          <a:latin typeface="Times New Roman" panose="02020603050405020304" pitchFamily="18" charset="0"/>
                          <a:ea typeface="+mn-ea"/>
                          <a:cs typeface="Times New Roman" panose="02020603050405020304" pitchFamily="18" charset="0"/>
                        </a:rPr>
                        <a:t> tăng </a:t>
                      </a:r>
                      <a:r>
                        <a:rPr lang="vi-VN" sz="2400" b="0" kern="1200">
                          <a:solidFill>
                            <a:schemeClr val="tx1"/>
                          </a:solidFill>
                          <a:effectLst/>
                          <a:latin typeface="Times New Roman" panose="02020603050405020304" pitchFamily="18" charset="0"/>
                          <a:ea typeface="+mn-ea"/>
                          <a:cs typeface="Times New Roman" panose="02020603050405020304" pitchFamily="18" charset="0"/>
                        </a:rPr>
                        <a:t>3,8</a:t>
                      </a:r>
                      <a:r>
                        <a:rPr lang="nl-NL" sz="2400" b="0" kern="1200">
                          <a:solidFill>
                            <a:schemeClr val="tx1"/>
                          </a:solidFill>
                          <a:effectLst/>
                          <a:latin typeface="Times New Roman" panose="02020603050405020304" pitchFamily="18" charset="0"/>
                          <a:ea typeface="+mn-ea"/>
                          <a:cs typeface="Times New Roman" panose="02020603050405020304" pitchFamily="18" charset="0"/>
                        </a:rPr>
                        <a:t>%).</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Tình hình dịch bệnh gia súc, gia cầm có xảy ra nhưng chỉ mang tính cục bộ, cơ bản được kiểm soát và xử lý kịp thời, không ảnh hưởng lớn đến công tác chăn nuôi</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172129" y="487810"/>
            <a:ext cx="3339056"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nuôi (tt)</a:t>
            </a:r>
          </a:p>
        </p:txBody>
      </p:sp>
      <p:graphicFrame>
        <p:nvGraphicFramePr>
          <p:cNvPr id="2" name="Table 1">
            <a:extLst>
              <a:ext uri="{FF2B5EF4-FFF2-40B4-BE49-F238E27FC236}">
                <a16:creationId xmlns:a16="http://schemas.microsoft.com/office/drawing/2014/main" id="{7AA30A3A-760B-5EA4-02B9-0FCA03A1628D}"/>
              </a:ext>
            </a:extLst>
          </p:cNvPr>
          <p:cNvGraphicFramePr>
            <a:graphicFrameLocks noGrp="1"/>
          </p:cNvGraphicFramePr>
          <p:nvPr/>
        </p:nvGraphicFramePr>
        <p:xfrm>
          <a:off x="514405" y="1011030"/>
          <a:ext cx="10930857" cy="5644018"/>
        </p:xfrm>
        <a:graphic>
          <a:graphicData uri="http://schemas.openxmlformats.org/drawingml/2006/table">
            <a:tbl>
              <a:tblPr/>
              <a:tblGrid>
                <a:gridCol w="1820411">
                  <a:extLst>
                    <a:ext uri="{9D8B030D-6E8A-4147-A177-3AD203B41FA5}">
                      <a16:colId xmlns:a16="http://schemas.microsoft.com/office/drawing/2014/main" val="785452399"/>
                    </a:ext>
                  </a:extLst>
                </a:gridCol>
                <a:gridCol w="1086119">
                  <a:extLst>
                    <a:ext uri="{9D8B030D-6E8A-4147-A177-3AD203B41FA5}">
                      <a16:colId xmlns:a16="http://schemas.microsoft.com/office/drawing/2014/main" val="3083863271"/>
                    </a:ext>
                  </a:extLst>
                </a:gridCol>
                <a:gridCol w="1166682">
                  <a:extLst>
                    <a:ext uri="{9D8B030D-6E8A-4147-A177-3AD203B41FA5}">
                      <a16:colId xmlns:a16="http://schemas.microsoft.com/office/drawing/2014/main" val="1710430360"/>
                    </a:ext>
                  </a:extLst>
                </a:gridCol>
                <a:gridCol w="922492">
                  <a:extLst>
                    <a:ext uri="{9D8B030D-6E8A-4147-A177-3AD203B41FA5}">
                      <a16:colId xmlns:a16="http://schemas.microsoft.com/office/drawing/2014/main" val="1141170760"/>
                    </a:ext>
                  </a:extLst>
                </a:gridCol>
                <a:gridCol w="925884">
                  <a:extLst>
                    <a:ext uri="{9D8B030D-6E8A-4147-A177-3AD203B41FA5}">
                      <a16:colId xmlns:a16="http://schemas.microsoft.com/office/drawing/2014/main" val="1858294837"/>
                    </a:ext>
                  </a:extLst>
                </a:gridCol>
                <a:gridCol w="925884">
                  <a:extLst>
                    <a:ext uri="{9D8B030D-6E8A-4147-A177-3AD203B41FA5}">
                      <a16:colId xmlns:a16="http://schemas.microsoft.com/office/drawing/2014/main" val="2905476741"/>
                    </a:ext>
                  </a:extLst>
                </a:gridCol>
                <a:gridCol w="1071719">
                  <a:extLst>
                    <a:ext uri="{9D8B030D-6E8A-4147-A177-3AD203B41FA5}">
                      <a16:colId xmlns:a16="http://schemas.microsoft.com/office/drawing/2014/main" val="2084069878"/>
                    </a:ext>
                  </a:extLst>
                </a:gridCol>
                <a:gridCol w="1071719">
                  <a:extLst>
                    <a:ext uri="{9D8B030D-6E8A-4147-A177-3AD203B41FA5}">
                      <a16:colId xmlns:a16="http://schemas.microsoft.com/office/drawing/2014/main" val="317000445"/>
                    </a:ext>
                  </a:extLst>
                </a:gridCol>
                <a:gridCol w="1071719">
                  <a:extLst>
                    <a:ext uri="{9D8B030D-6E8A-4147-A177-3AD203B41FA5}">
                      <a16:colId xmlns:a16="http://schemas.microsoft.com/office/drawing/2014/main" val="26026421"/>
                    </a:ext>
                  </a:extLst>
                </a:gridCol>
                <a:gridCol w="868228">
                  <a:extLst>
                    <a:ext uri="{9D8B030D-6E8A-4147-A177-3AD203B41FA5}">
                      <a16:colId xmlns:a16="http://schemas.microsoft.com/office/drawing/2014/main" val="3597376372"/>
                    </a:ext>
                  </a:extLst>
                </a:gridCol>
              </a:tblGrid>
              <a:tr h="293718">
                <a:tc rowSpan="2">
                  <a:txBody>
                    <a:bodyPr/>
                    <a:lstStyle/>
                    <a:p>
                      <a:pPr algn="ctr" rtl="0" fontAlgn="ctr"/>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Địa phương</a:t>
                      </a:r>
                      <a:endParaRPr lang="vi-VN" sz="1600" b="0"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rtl="0" fontAlgn="ctr"/>
                      <a:r>
                        <a:rPr lang="vi-VN" sz="1600" b="1" i="0" u="none" strike="noStrike">
                          <a:solidFill>
                            <a:schemeClr val="tx1"/>
                          </a:solidFill>
                          <a:effectLst/>
                          <a:latin typeface="Times New Roman" panose="02020603050405020304" pitchFamily="18" charset="0"/>
                        </a:rPr>
                        <a:t>Đàn bò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rtl="0" fontAlgn="ctr"/>
                      <a:r>
                        <a:rPr lang="vi-VN" sz="1600" b="1" i="0" u="none" strike="noStrike">
                          <a:solidFill>
                            <a:schemeClr val="tx1"/>
                          </a:solidFill>
                          <a:effectLst/>
                          <a:latin typeface="Times New Roman" panose="02020603050405020304" pitchFamily="18" charset="0"/>
                        </a:rPr>
                        <a:t>Đàn heo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rtl="0" fontAlgn="ctr"/>
                      <a:r>
                        <a:rPr lang="vi-VN" sz="1600" b="1" i="0" u="none" strike="noStrike">
                          <a:solidFill>
                            <a:schemeClr val="tx1"/>
                          </a:solidFill>
                          <a:effectLst/>
                          <a:latin typeface="Times New Roman" panose="02020603050405020304" pitchFamily="18" charset="0"/>
                        </a:rPr>
                        <a:t>Đàn gia cầm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194314351"/>
                  </a:ext>
                </a:extLst>
              </a:tr>
              <a:tr h="881153">
                <a:tc vMerge="1">
                  <a:txBody>
                    <a:bodyPr/>
                    <a:lstStyle/>
                    <a:p>
                      <a:endParaRPr lang="vi-VN"/>
                    </a:p>
                  </a:txBody>
                  <a:tcPr/>
                </a:tc>
                <a:tc>
                  <a:txBody>
                    <a:bodyPr/>
                    <a:lstStyle/>
                    <a:p>
                      <a:pPr algn="ctr" rtl="0" fontAlgn="ctr"/>
                      <a:r>
                        <a:rPr lang="vi-VN" sz="1600" b="1" i="0" u="none" strike="noStrike">
                          <a:solidFill>
                            <a:schemeClr val="tx1"/>
                          </a:solidFill>
                          <a:effectLs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Ước thực hiện 6 tháng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Ước thực hiện 6 tháng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Ước thực hiện 6 tháng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1" i="0" u="none" strike="noStrike">
                          <a:solidFill>
                            <a:schemeClr val="tx1"/>
                          </a:solidFill>
                          <a:effectLst/>
                          <a:latin typeface="Times New Roman" panose="02020603050405020304" pitchFamily="18"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254041"/>
                  </a:ext>
                </a:extLst>
              </a:tr>
              <a:tr h="246723">
                <a:tc>
                  <a:txBody>
                    <a:bodyPr/>
                    <a:lstStyle/>
                    <a:p>
                      <a:pPr algn="ctr" rtl="0" fontAlgn="ctr"/>
                      <a:r>
                        <a:rPr lang="vi-VN" sz="1600" b="0" i="1" u="none" strike="noStrike">
                          <a:solidFill>
                            <a:schemeClr val="tx1"/>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600" b="0" i="1" u="none" strike="noStrike">
                          <a:solidFill>
                            <a:schemeClr val="tx1"/>
                          </a:solidFill>
                          <a:effectLst/>
                          <a:latin typeface="Times New Roman" panose="02020603050405020304" pitchFamily="18" charset="0"/>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880911"/>
                  </a:ext>
                </a:extLst>
              </a:tr>
              <a:tr h="587435">
                <a:tc>
                  <a:txBody>
                    <a:bodyPr/>
                    <a:lstStyle/>
                    <a:p>
                      <a:pPr algn="ctr" rtl="0" fontAlgn="ctr"/>
                      <a:r>
                        <a:rPr lang="en-US" sz="1600" b="1" i="0" u="none" strike="noStrike">
                          <a:solidFill>
                            <a:schemeClr val="tx1"/>
                          </a:solidFill>
                          <a:effectLst/>
                          <a:latin typeface="Times New Roman" panose="02020603050405020304" pitchFamily="18" charset="0"/>
                        </a:rPr>
                        <a:t>TỔNG CỘNG</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600" b="1" i="0" u="none" strike="noStrike">
                          <a:solidFill>
                            <a:schemeClr val="tx1"/>
                          </a:solidFill>
                          <a:effectLst/>
                          <a:latin typeface="Times New Roman" panose="02020603050405020304" pitchFamily="18" charset="0"/>
                        </a:rPr>
                        <a:t>317.024</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600" b="1" i="0" u="none" strike="noStrike">
                          <a:solidFill>
                            <a:schemeClr val="tx1"/>
                          </a:solidFill>
                          <a:effectLst/>
                          <a:latin typeface="Times New Roman" panose="02020603050405020304" pitchFamily="18" charset="0"/>
                        </a:rPr>
                        <a:t>304.954</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chemeClr val="tx1"/>
                          </a:solidFill>
                          <a:effectLst/>
                          <a:latin typeface="Times New Roman" panose="02020603050405020304" pitchFamily="18" charset="0"/>
                        </a:rPr>
                        <a:t>96,19%</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600" b="1" i="0" u="none" strike="noStrike">
                          <a:solidFill>
                            <a:schemeClr val="tx1"/>
                          </a:solidFill>
                          <a:effectLst/>
                          <a:latin typeface="Times New Roman" panose="02020603050405020304" pitchFamily="18" charset="0"/>
                        </a:rPr>
                        <a:t>806.061</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600" b="1" i="0" u="none" strike="noStrike">
                          <a:solidFill>
                            <a:schemeClr val="tx1"/>
                          </a:solidFill>
                          <a:effectLst/>
                          <a:latin typeface="Times New Roman" panose="02020603050405020304" pitchFamily="18" charset="0"/>
                        </a:rPr>
                        <a:t>710.878</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chemeClr val="tx1"/>
                          </a:solidFill>
                          <a:effectLst/>
                          <a:latin typeface="Times New Roman" panose="02020603050405020304" pitchFamily="18" charset="0"/>
                        </a:rPr>
                        <a:t>88,13%</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sz="1600" b="1" i="0" u="none" strike="noStrike" kern="1200">
                          <a:solidFill>
                            <a:schemeClr val="tx1"/>
                          </a:solidFill>
                          <a:effectLst/>
                          <a:latin typeface="Times New Roman" panose="02020603050405020304" pitchFamily="18" charset="0"/>
                          <a:ea typeface="+mn-ea"/>
                          <a:cs typeface="+mn-cs"/>
                        </a:rPr>
                        <a:t>10.848.065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600" b="1" i="0" u="none" strike="noStrike">
                          <a:solidFill>
                            <a:schemeClr val="tx1"/>
                          </a:solidFill>
                          <a:effectLst/>
                          <a:latin typeface="Times New Roman" panose="02020603050405020304" pitchFamily="18" charset="0"/>
                        </a:rPr>
                        <a:t>10.277.900</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chemeClr val="tx1"/>
                          </a:solidFill>
                          <a:effectLst/>
                          <a:latin typeface="Times New Roman" panose="02020603050405020304" pitchFamily="18" charset="0"/>
                        </a:rPr>
                        <a:t>94,74%</a:t>
                      </a:r>
                      <a:endParaRPr lang="vi-VN" sz="1600" b="1"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842327"/>
                  </a:ext>
                </a:extLst>
              </a:tr>
              <a:tr h="587435">
                <a:tc>
                  <a:txBody>
                    <a:bodyPr/>
                    <a:lstStyle/>
                    <a:p>
                      <a:pPr algn="l" rtl="0" fontAlgn="ctr"/>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Thành phố Quy Nhơn</a:t>
                      </a:r>
                      <a:endParaRPr lang="vi-VN" sz="1600" b="0" i="0" u="none" strike="noStrike">
                        <a:solidFill>
                          <a:schemeClr val="tx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3.392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3.365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Times New Roman" panose="02020603050405020304" pitchFamily="18" charset="0"/>
                        </a:rPr>
                        <a:t>99,20%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4.019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3.693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Times New Roman" panose="02020603050405020304" pitchFamily="18" charset="0"/>
                        </a:rPr>
                        <a:t>91,89%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47.135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600" b="0" i="0" u="none" strike="noStrike">
                          <a:solidFill>
                            <a:schemeClr val="tx1"/>
                          </a:solidFill>
                          <a:effectLst/>
                          <a:latin typeface="Times New Roman" panose="02020603050405020304" pitchFamily="18" charset="0"/>
                        </a:rPr>
                        <a:t>57.800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Times New Roman" panose="02020603050405020304" pitchFamily="18" charset="0"/>
                        </a:rPr>
                        <a:t>122,63%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3017087"/>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Thị xã An Nhơn</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35.400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33.166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85.598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1.106.784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79,06%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487298"/>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Thị xã Hoài Nhơn</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30.354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135.500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99.253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73,25%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1.120.000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710.592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63,45%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3675834"/>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Tuy Phước</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600" b="0" i="0" u="none" strike="noStrike">
                          <a:solidFill>
                            <a:schemeClr val="tx1"/>
                          </a:solidFill>
                          <a:effectLst/>
                          <a:latin typeface="Times New Roman" panose="02020603050405020304" pitchFamily="18" charset="0"/>
                        </a:rPr>
                        <a:t>15.832</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chemeClr val="tx1"/>
                          </a:solidFill>
                          <a:effectLst/>
                          <a:latin typeface="Times New Roman" panose="02020603050405020304" pitchFamily="18" charset="0"/>
                        </a:rPr>
                        <a:t>98,95</a:t>
                      </a:r>
                      <a:r>
                        <a:rPr lang="vi-VN" sz="1600" b="0" i="0" u="none" strike="noStrike">
                          <a:solidFill>
                            <a:schemeClr val="tx1"/>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32.540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2.165.324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559330"/>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Phù Cát</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54.500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53.311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7</a:t>
                      </a:r>
                      <a:r>
                        <a:rPr lang="en-US" sz="1600" b="0" i="0" u="none" strike="noStrike">
                          <a:solidFill>
                            <a:schemeClr val="tx1"/>
                          </a:solidFill>
                          <a:effectLst/>
                          <a:latin typeface="Times New Roman" panose="02020603050405020304" pitchFamily="18" charset="0"/>
                        </a:rPr>
                        <a:t>5</a:t>
                      </a:r>
                      <a:r>
                        <a:rPr lang="vi-VN" sz="1600" b="0" i="0" u="none" strike="noStrike">
                          <a:solidFill>
                            <a:schemeClr val="tx1"/>
                          </a:solidFill>
                          <a:effectLst/>
                          <a:latin typeface="Times New Roman" panose="02020603050405020304" pitchFamily="18" charset="0"/>
                        </a:rPr>
                        <a:t>.657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chemeClr val="tx1"/>
                          </a:solidFill>
                          <a:effectLst/>
                          <a:latin typeface="Times New Roman" panose="02020603050405020304" pitchFamily="18" charset="0"/>
                        </a:rPr>
                        <a:t>94,57</a:t>
                      </a:r>
                      <a:r>
                        <a:rPr lang="vi-VN" sz="1600" b="0" i="0" u="none" strike="noStrike">
                          <a:solidFill>
                            <a:schemeClr val="tx1"/>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2.399.900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2.298.098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633692"/>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Phù Mỹ</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59.200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600" b="0" i="0" u="none" strike="noStrike">
                          <a:solidFill>
                            <a:schemeClr val="tx1"/>
                          </a:solidFill>
                          <a:effectLst/>
                          <a:latin typeface="Times New Roman" panose="02020603050405020304" pitchFamily="18" charset="0"/>
                        </a:rPr>
                        <a:t>58.369</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chemeClr val="tx1"/>
                          </a:solidFill>
                          <a:effectLst/>
                          <a:latin typeface="Times New Roman" panose="02020603050405020304" pitchFamily="18" charset="0"/>
                        </a:rPr>
                        <a:t>98,60</a:t>
                      </a:r>
                      <a:r>
                        <a:rPr lang="vi-VN" sz="1600" b="0" i="0" u="none" strike="noStrike">
                          <a:solidFill>
                            <a:schemeClr val="tx1"/>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64.546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59.230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1.246.700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830.811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66,64%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5591752"/>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Tây Sơn</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49.600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600" b="0" i="0" u="none" strike="noStrike">
                          <a:solidFill>
                            <a:schemeClr val="tx1"/>
                          </a:solidFill>
                          <a:effectLst/>
                          <a:latin typeface="Times New Roman" panose="02020603050405020304" pitchFamily="18" charset="0"/>
                        </a:rPr>
                        <a:t>47.733</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a:t>
                      </a:r>
                      <a:r>
                        <a:rPr lang="en-US" sz="1600" b="0" i="0" u="none" strike="noStrike">
                          <a:solidFill>
                            <a:schemeClr val="tx1"/>
                          </a:solidFill>
                          <a:effectLst/>
                          <a:latin typeface="Times New Roman" panose="02020603050405020304" pitchFamily="18" charset="0"/>
                        </a:rPr>
                        <a:t>6,24</a:t>
                      </a:r>
                      <a:r>
                        <a:rPr lang="vi-VN" sz="1600" b="0" i="0" u="none" strike="noStrike">
                          <a:solidFill>
                            <a:schemeClr val="tx1"/>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62.000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62.108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100,17%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853.500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85,35%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872796"/>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Hoài Ân</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25.900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22.041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85,10%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224.800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80,29%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74,55%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156620"/>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An Lão</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9.800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87,73%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2</a:t>
                      </a:r>
                      <a:r>
                        <a:rPr lang="en-US" sz="1600" b="0" i="0" u="none" strike="noStrike">
                          <a:solidFill>
                            <a:schemeClr val="tx1"/>
                          </a:solidFill>
                          <a:effectLst/>
                          <a:latin typeface="Times New Roman" panose="02020603050405020304" pitchFamily="18" charset="0"/>
                        </a:rPr>
                        <a:t>6</a:t>
                      </a:r>
                      <a:r>
                        <a:rPr lang="vi-VN" sz="1600" b="0" i="0" u="none" strike="noStrike">
                          <a:solidFill>
                            <a:schemeClr val="tx1"/>
                          </a:solidFill>
                          <a:effectLst/>
                          <a:latin typeface="Times New Roman" panose="02020603050405020304" pitchFamily="18" charset="0"/>
                        </a:rPr>
                        <a:t>.372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chemeClr val="tx1"/>
                          </a:solidFill>
                          <a:effectLst/>
                          <a:latin typeface="Times New Roman" panose="02020603050405020304" pitchFamily="18" charset="0"/>
                        </a:rPr>
                        <a:t>87,91</a:t>
                      </a:r>
                      <a:r>
                        <a:rPr lang="vi-VN" sz="1600" b="0" i="0" u="none" strike="noStrike">
                          <a:solidFill>
                            <a:schemeClr val="tx1"/>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91.000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91.274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3067189"/>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Vân Canh</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14.582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14.050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87,42%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76.000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81.580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107,34%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183138"/>
                  </a:ext>
                </a:extLst>
              </a:tr>
              <a:tr h="293718">
                <a:tc>
                  <a:txBody>
                    <a:bodyPr/>
                    <a:lstStyle/>
                    <a:p>
                      <a:pPr algn="l" rtl="0" fontAlgn="b"/>
                      <a:r>
                        <a:rPr lang="vi-VN" sz="1600" b="0"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Huyện Vĩnh Thạnh</a:t>
                      </a:r>
                      <a:endParaRPr lang="vi-VN" sz="1600" b="0" i="0" u="none" strike="noStrike">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18.150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18.135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15.836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17.459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110,25%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167.330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vi-VN" sz="1600" b="0" i="0" u="none" strike="noStrike">
                          <a:solidFill>
                            <a:schemeClr val="tx1"/>
                          </a:solidFill>
                          <a:effectLst/>
                          <a:latin typeface="Times New Roman" panose="02020603050405020304" pitchFamily="18" charset="0"/>
                        </a:rPr>
                        <a:t>165.630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0" i="0" u="none" strike="noStrike">
                          <a:solidFill>
                            <a:schemeClr val="tx1"/>
                          </a:solidFill>
                          <a:effectLst/>
                          <a:latin typeface="Times New Roman" panose="02020603050405020304" pitchFamily="18" charset="0"/>
                        </a:rPr>
                        <a:t>98,98%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0889977"/>
                  </a:ext>
                </a:extLst>
              </a:tr>
            </a:tbl>
          </a:graphicData>
        </a:graphic>
      </p:graphicFrame>
    </p:spTree>
    <p:extLst>
      <p:ext uri="{BB962C8B-B14F-4D97-AF65-F5344CB8AC3E}">
        <p14:creationId xmlns:p14="http://schemas.microsoft.com/office/powerpoint/2010/main" val="4487085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774657406"/>
              </p:ext>
            </p:extLst>
          </p:nvPr>
        </p:nvGraphicFramePr>
        <p:xfrm>
          <a:off x="159390" y="1062260"/>
          <a:ext cx="7160519" cy="493776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Các đơn vị thực hiện công tác chăm sóc rừng đợt 1 năm 2024 theo đúng lịch thời vụ, tạo điều kiện cho cây trồng sinh trưởng và phát triển tốt.</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T</a:t>
                      </a:r>
                      <a:r>
                        <a:rPr lang="vi-VN" sz="2200" b="0" kern="1200">
                          <a:solidFill>
                            <a:schemeClr val="dk1"/>
                          </a:solidFill>
                          <a:effectLst/>
                          <a:latin typeface="Times New Roman" panose="02020603050405020304" pitchFamily="18" charset="0"/>
                          <a:ea typeface="+mn-ea"/>
                          <a:cs typeface="Times New Roman" panose="02020603050405020304" pitchFamily="18" charset="0"/>
                        </a:rPr>
                        <a:t>ỉnh tiếp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tục mời </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gọi</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các doanh doanh nghiệ</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p</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chế biến gỗ</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 liên doanh, liên kết đầu tư trồng rừng để chủ động nguồn nguyên liệu, x</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ây dựng mô hình tổ chức sản xuất lâm nghiệp theo hình thức liên kết, hợp tác chặt chẽ giữa các doanh nghiệp sản xuất, chế biến với các hộ gia đình, cá nhân, tổ chức trồng rừng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gỗ</a:t>
                      </a:r>
                      <a:r>
                        <a:rPr lang="es-MX" sz="2200" b="0" kern="1200">
                          <a:solidFill>
                            <a:schemeClr val="dk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Kết quả thực hiện trồng rừng cây gỗ lớn: Trong tháng không có diện tích trồng, chuyển hóa rừng cây gỗ lớn. Lũy kế đến nay, diện tích trồng rừng gỗ lớn trên địa bàn tỉnh là 9.882 ha</a:t>
                      </a:r>
                      <a:endParaRPr lang="es-MX"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69866" y="31279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370023600"/>
              </p:ext>
            </p:extLst>
          </p:nvPr>
        </p:nvGraphicFramePr>
        <p:xfrm>
          <a:off x="375965" y="1222097"/>
          <a:ext cx="6482035" cy="5060730"/>
        </p:xfrm>
        <a:graphic>
          <a:graphicData uri="http://schemas.openxmlformats.org/drawingml/2006/table">
            <a:tbl>
              <a:tblPr firstRow="1" bandRow="1"/>
              <a:tblGrid>
                <a:gridCol w="6482035">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000" b="0" kern="1200">
                          <a:solidFill>
                            <a:schemeClr val="tx1"/>
                          </a:solidFill>
                          <a:effectLst/>
                          <a:latin typeface="Times New Roman" panose="02020603050405020304" pitchFamily="18" charset="0"/>
                          <a:ea typeface="+mn-ea"/>
                          <a:cs typeface="Times New Roman" panose="02020603050405020304" pitchFamily="18" charset="0"/>
                        </a:rPr>
                        <a:t>Tổng sản lượng thủy sản 6 tháng đầu năm ước đạt 14</a:t>
                      </a:r>
                      <a:r>
                        <a:rPr lang="vi-VN" sz="2000" b="0" kern="1200">
                          <a:solidFill>
                            <a:schemeClr val="tx1"/>
                          </a:solidFill>
                          <a:effectLst/>
                          <a:latin typeface="Times New Roman" panose="02020603050405020304" pitchFamily="18" charset="0"/>
                          <a:ea typeface="+mn-ea"/>
                          <a:cs typeface="Times New Roman" panose="02020603050405020304" pitchFamily="18" charset="0"/>
                        </a:rPr>
                        <a:t>6.597</a:t>
                      </a:r>
                      <a:r>
                        <a:rPr lang="es-ES" sz="2000" b="0" kern="1200">
                          <a:solidFill>
                            <a:schemeClr val="tx1"/>
                          </a:solidFill>
                          <a:effectLst/>
                          <a:latin typeface="Times New Roman" panose="02020603050405020304" pitchFamily="18" charset="0"/>
                          <a:ea typeface="+mn-ea"/>
                          <a:cs typeface="Times New Roman" panose="02020603050405020304" pitchFamily="18" charset="0"/>
                        </a:rPr>
                        <a:t> tấn, tăng </a:t>
                      </a:r>
                      <a:r>
                        <a:rPr lang="vi-VN" sz="2000" b="0" kern="1200">
                          <a:solidFill>
                            <a:schemeClr val="tx1"/>
                          </a:solidFill>
                          <a:effectLst/>
                          <a:latin typeface="Times New Roman" panose="02020603050405020304" pitchFamily="18" charset="0"/>
                          <a:ea typeface="+mn-ea"/>
                          <a:cs typeface="Times New Roman" panose="02020603050405020304" pitchFamily="18" charset="0"/>
                        </a:rPr>
                        <a:t>3,0</a:t>
                      </a:r>
                      <a:r>
                        <a:rPr lang="es-ES" sz="2000" b="0" kern="1200">
                          <a:solidFill>
                            <a:schemeClr val="tx1"/>
                          </a:solidFill>
                          <a:effectLst/>
                          <a:latin typeface="Times New Roman" panose="02020603050405020304" pitchFamily="18" charset="0"/>
                          <a:ea typeface="+mn-ea"/>
                          <a:cs typeface="Times New Roman" panose="02020603050405020304" pitchFamily="18" charset="0"/>
                        </a:rPr>
                        <a:t>% so với cùng kỳ. Sản lượng khai thác ước đạt 13</a:t>
                      </a:r>
                      <a:r>
                        <a:rPr lang="vi-VN" sz="2000" b="0" kern="1200">
                          <a:solidFill>
                            <a:schemeClr val="tx1"/>
                          </a:solidFill>
                          <a:effectLst/>
                          <a:latin typeface="Times New Roman" panose="02020603050405020304" pitchFamily="18" charset="0"/>
                          <a:ea typeface="+mn-ea"/>
                          <a:cs typeface="Times New Roman" panose="02020603050405020304" pitchFamily="18" charset="0"/>
                        </a:rPr>
                        <a:t>9.888</a:t>
                      </a:r>
                      <a:r>
                        <a:rPr lang="es-ES" sz="2000" b="0" kern="1200">
                          <a:solidFill>
                            <a:schemeClr val="tx1"/>
                          </a:solidFill>
                          <a:effectLst/>
                          <a:latin typeface="Times New Roman" panose="02020603050405020304" pitchFamily="18" charset="0"/>
                          <a:ea typeface="+mn-ea"/>
                          <a:cs typeface="Times New Roman" panose="02020603050405020304" pitchFamily="18" charset="0"/>
                        </a:rPr>
                        <a:t> tấn, tăng </a:t>
                      </a:r>
                      <a:r>
                        <a:rPr lang="vi-VN" sz="2000" b="0" kern="1200">
                          <a:solidFill>
                            <a:schemeClr val="tx1"/>
                          </a:solidFill>
                          <a:effectLst/>
                          <a:latin typeface="Times New Roman" panose="02020603050405020304" pitchFamily="18" charset="0"/>
                          <a:ea typeface="+mn-ea"/>
                          <a:cs typeface="Times New Roman" panose="02020603050405020304" pitchFamily="18" charset="0"/>
                        </a:rPr>
                        <a:t>2,9</a:t>
                      </a:r>
                      <a:r>
                        <a:rPr lang="es-ES" sz="2000" b="0" kern="1200">
                          <a:solidFill>
                            <a:schemeClr val="tx1"/>
                          </a:solidFill>
                          <a:effectLst/>
                          <a:latin typeface="Times New Roman" panose="02020603050405020304" pitchFamily="18" charset="0"/>
                          <a:ea typeface="+mn-ea"/>
                          <a:cs typeface="Times New Roman" panose="02020603050405020304" pitchFamily="18" charset="0"/>
                        </a:rPr>
                        <a:t>%</a:t>
                      </a:r>
                      <a:r>
                        <a:rPr lang="en-US" sz="2000" b="0" kern="1200">
                          <a:solidFill>
                            <a:schemeClr val="tx1"/>
                          </a:solidFill>
                          <a:effectLst/>
                          <a:latin typeface="Times New Roman" panose="02020603050405020304" pitchFamily="18" charset="0"/>
                          <a:ea typeface="+mn-ea"/>
                          <a:cs typeface="Times New Roman" panose="02020603050405020304" pitchFamily="18" charset="0"/>
                        </a:rPr>
                        <a:t>, </a:t>
                      </a:r>
                      <a:r>
                        <a:rPr lang="vi-VN" sz="2000" b="0" kern="1200">
                          <a:solidFill>
                            <a:schemeClr val="tx1"/>
                          </a:solidFill>
                          <a:effectLst/>
                          <a:latin typeface="Times New Roman" panose="02020603050405020304" pitchFamily="18" charset="0"/>
                          <a:ea typeface="+mn-ea"/>
                          <a:cs typeface="Times New Roman" panose="02020603050405020304" pitchFamily="18" charset="0"/>
                        </a:rPr>
                        <a:t>s</a:t>
                      </a:r>
                      <a:r>
                        <a:rPr lang="es-ES" sz="2000" b="0" kern="1200">
                          <a:solidFill>
                            <a:schemeClr val="tx1"/>
                          </a:solidFill>
                          <a:effectLst/>
                          <a:latin typeface="Times New Roman" panose="02020603050405020304" pitchFamily="18" charset="0"/>
                          <a:ea typeface="+mn-ea"/>
                          <a:cs typeface="Times New Roman" panose="02020603050405020304" pitchFamily="18" charset="0"/>
                        </a:rPr>
                        <a:t>ản lượng nuôi trồng ước đạt 6.</a:t>
                      </a:r>
                      <a:r>
                        <a:rPr lang="vi-VN" sz="2000" b="0" kern="1200">
                          <a:solidFill>
                            <a:schemeClr val="tx1"/>
                          </a:solidFill>
                          <a:effectLst/>
                          <a:latin typeface="Times New Roman" panose="02020603050405020304" pitchFamily="18" charset="0"/>
                          <a:ea typeface="+mn-ea"/>
                          <a:cs typeface="Times New Roman" panose="02020603050405020304" pitchFamily="18" charset="0"/>
                        </a:rPr>
                        <a:t>709</a:t>
                      </a:r>
                      <a:r>
                        <a:rPr lang="es-ES" sz="2000" b="0" kern="1200">
                          <a:solidFill>
                            <a:schemeClr val="tx1"/>
                          </a:solidFill>
                          <a:effectLst/>
                          <a:latin typeface="Times New Roman" panose="02020603050405020304" pitchFamily="18" charset="0"/>
                          <a:ea typeface="+mn-ea"/>
                          <a:cs typeface="Times New Roman" panose="02020603050405020304" pitchFamily="18" charset="0"/>
                        </a:rPr>
                        <a:t> tấn, </a:t>
                      </a:r>
                      <a:r>
                        <a:rPr lang="vi-VN" sz="2000" b="0" kern="1200">
                          <a:solidFill>
                            <a:schemeClr val="tx1"/>
                          </a:solidFill>
                          <a:effectLst/>
                          <a:latin typeface="Times New Roman" panose="02020603050405020304" pitchFamily="18" charset="0"/>
                          <a:ea typeface="+mn-ea"/>
                          <a:cs typeface="Times New Roman" panose="02020603050405020304" pitchFamily="18" charset="0"/>
                        </a:rPr>
                        <a:t>tăng 4,9</a:t>
                      </a:r>
                      <a:r>
                        <a:rPr lang="es-ES" sz="2000" b="0" kern="1200">
                          <a:solidFill>
                            <a:schemeClr val="tx1"/>
                          </a:solidFill>
                          <a:effectLst/>
                          <a:latin typeface="Times New Roman" panose="02020603050405020304" pitchFamily="18" charset="0"/>
                          <a:ea typeface="+mn-ea"/>
                          <a:cs typeface="Times New Roman" panose="02020603050405020304" pitchFamily="18" charset="0"/>
                        </a:rPr>
                        <a:t>%</a:t>
                      </a:r>
                      <a:r>
                        <a:rPr lang="vi-VN" sz="2000" b="0" kern="1200">
                          <a:solidFill>
                            <a:schemeClr val="tx1"/>
                          </a:solidFill>
                          <a:effectLst/>
                          <a:latin typeface="Times New Roman" panose="02020603050405020304" pitchFamily="18" charset="0"/>
                          <a:ea typeface="+mn-ea"/>
                          <a:cs typeface="Times New Roman" panose="02020603050405020304" pitchFamily="18"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biển tăng do trong các tháng đầu năm thời tiết thuận lợi, số tàu hoạt động khai thác thủy sản t</a:t>
                      </a:r>
                      <a:r>
                        <a:rPr lang="en-US" sz="2000" b="0" kern="1200">
                          <a:solidFill>
                            <a:schemeClr val="tx1"/>
                          </a:solidFill>
                          <a:effectLst/>
                          <a:latin typeface="Times New Roman" panose="02020603050405020304" pitchFamily="18" charset="0"/>
                          <a:ea typeface="+mn-ea"/>
                          <a:cs typeface="Times New Roman" panose="02020603050405020304" pitchFamily="18" charset="0"/>
                        </a:rPr>
                        <a:t>ăng dẫn đến</a:t>
                      </a:r>
                      <a:r>
                        <a:rPr lang="vi-VN" sz="2000" b="0" kern="1200">
                          <a:solidFill>
                            <a:schemeClr val="tx1"/>
                          </a:solidFill>
                          <a:effectLst/>
                          <a:latin typeface="Times New Roman" panose="02020603050405020304" pitchFamily="18" charset="0"/>
                          <a:ea typeface="+mn-ea"/>
                          <a:cs typeface="Times New Roman" panose="02020603050405020304" pitchFamily="18" charset="0"/>
                        </a:rPr>
                        <a:t> sản lượng khai thác tăng cao hơn so với cùng kỳ</a:t>
                      </a:r>
                      <a:r>
                        <a:rPr lang="en-US" sz="2000" b="0" kern="1200">
                          <a:solidFill>
                            <a:schemeClr val="tx1"/>
                          </a:solidFill>
                          <a:effectLst/>
                          <a:latin typeface="Times New Roman" panose="02020603050405020304" pitchFamily="18" charset="0"/>
                          <a:ea typeface="+mn-ea"/>
                          <a:cs typeface="Times New Roman" panose="02020603050405020304" pitchFamily="18" charset="0"/>
                        </a:rPr>
                        <a:t>. Đồng thời hoạt động khai thác cá ngừ đại dương có nhiều thuận lợi.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0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1180762"/>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mj-lt"/>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mj-lt"/>
                <a:cs typeface="Arial" panose="020B0604020202020204" pitchFamily="34" charset="0"/>
              </a:rPr>
              <a:t>1. Thực hiện chỉ tiêu HĐND và UBND tỉnh giao</a:t>
            </a:r>
          </a:p>
        </p:txBody>
      </p:sp>
      <p:graphicFrame>
        <p:nvGraphicFramePr>
          <p:cNvPr id="3" name="Table 2">
            <a:extLst>
              <a:ext uri="{FF2B5EF4-FFF2-40B4-BE49-F238E27FC236}">
                <a16:creationId xmlns:a16="http://schemas.microsoft.com/office/drawing/2014/main" id="{E8D888CF-4471-5BDD-6979-3419CB6F8D4F}"/>
              </a:ext>
            </a:extLst>
          </p:cNvPr>
          <p:cNvGraphicFramePr>
            <a:graphicFrameLocks noGrp="1"/>
          </p:cNvGraphicFramePr>
          <p:nvPr>
            <p:extLst>
              <p:ext uri="{D42A27DB-BD31-4B8C-83A1-F6EECF244321}">
                <p14:modId xmlns:p14="http://schemas.microsoft.com/office/powerpoint/2010/main" val="975258772"/>
              </p:ext>
            </p:extLst>
          </p:nvPr>
        </p:nvGraphicFramePr>
        <p:xfrm>
          <a:off x="432033" y="696458"/>
          <a:ext cx="11547448" cy="6125304"/>
        </p:xfrm>
        <a:graphic>
          <a:graphicData uri="http://schemas.openxmlformats.org/drawingml/2006/table">
            <a:tbl>
              <a:tblPr/>
              <a:tblGrid>
                <a:gridCol w="313051">
                  <a:extLst>
                    <a:ext uri="{9D8B030D-6E8A-4147-A177-3AD203B41FA5}">
                      <a16:colId xmlns:a16="http://schemas.microsoft.com/office/drawing/2014/main" val="1667372601"/>
                    </a:ext>
                  </a:extLst>
                </a:gridCol>
                <a:gridCol w="3182676">
                  <a:extLst>
                    <a:ext uri="{9D8B030D-6E8A-4147-A177-3AD203B41FA5}">
                      <a16:colId xmlns:a16="http://schemas.microsoft.com/office/drawing/2014/main" val="4255880920"/>
                    </a:ext>
                  </a:extLst>
                </a:gridCol>
                <a:gridCol w="722997">
                  <a:extLst>
                    <a:ext uri="{9D8B030D-6E8A-4147-A177-3AD203B41FA5}">
                      <a16:colId xmlns:a16="http://schemas.microsoft.com/office/drawing/2014/main" val="2569919797"/>
                    </a:ext>
                  </a:extLst>
                </a:gridCol>
                <a:gridCol w="933561">
                  <a:extLst>
                    <a:ext uri="{9D8B030D-6E8A-4147-A177-3AD203B41FA5}">
                      <a16:colId xmlns:a16="http://schemas.microsoft.com/office/drawing/2014/main" val="3000831631"/>
                    </a:ext>
                  </a:extLst>
                </a:gridCol>
                <a:gridCol w="879521">
                  <a:extLst>
                    <a:ext uri="{9D8B030D-6E8A-4147-A177-3AD203B41FA5}">
                      <a16:colId xmlns:a16="http://schemas.microsoft.com/office/drawing/2014/main" val="768973552"/>
                    </a:ext>
                  </a:extLst>
                </a:gridCol>
                <a:gridCol w="879521">
                  <a:extLst>
                    <a:ext uri="{9D8B030D-6E8A-4147-A177-3AD203B41FA5}">
                      <a16:colId xmlns:a16="http://schemas.microsoft.com/office/drawing/2014/main" val="616500228"/>
                    </a:ext>
                  </a:extLst>
                </a:gridCol>
                <a:gridCol w="879521">
                  <a:extLst>
                    <a:ext uri="{9D8B030D-6E8A-4147-A177-3AD203B41FA5}">
                      <a16:colId xmlns:a16="http://schemas.microsoft.com/office/drawing/2014/main" val="431308884"/>
                    </a:ext>
                  </a:extLst>
                </a:gridCol>
                <a:gridCol w="879521">
                  <a:extLst>
                    <a:ext uri="{9D8B030D-6E8A-4147-A177-3AD203B41FA5}">
                      <a16:colId xmlns:a16="http://schemas.microsoft.com/office/drawing/2014/main" val="1318825564"/>
                    </a:ext>
                  </a:extLst>
                </a:gridCol>
                <a:gridCol w="1103128">
                  <a:extLst>
                    <a:ext uri="{9D8B030D-6E8A-4147-A177-3AD203B41FA5}">
                      <a16:colId xmlns:a16="http://schemas.microsoft.com/office/drawing/2014/main" val="1842807405"/>
                    </a:ext>
                  </a:extLst>
                </a:gridCol>
                <a:gridCol w="939150">
                  <a:extLst>
                    <a:ext uri="{9D8B030D-6E8A-4147-A177-3AD203B41FA5}">
                      <a16:colId xmlns:a16="http://schemas.microsoft.com/office/drawing/2014/main" val="2120722928"/>
                    </a:ext>
                  </a:extLst>
                </a:gridCol>
                <a:gridCol w="834801">
                  <a:extLst>
                    <a:ext uri="{9D8B030D-6E8A-4147-A177-3AD203B41FA5}">
                      <a16:colId xmlns:a16="http://schemas.microsoft.com/office/drawing/2014/main" val="665004635"/>
                    </a:ext>
                  </a:extLst>
                </a:gridCol>
              </a:tblGrid>
              <a:tr h="848043">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Quý II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kế hoạch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cùng kỳ</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Ghi chú</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38822981"/>
                  </a:ext>
                </a:extLst>
              </a:tr>
              <a:tr h="189657">
                <a:tc>
                  <a:txBody>
                    <a:bodyPr/>
                    <a:lstStyle/>
                    <a:p>
                      <a:pPr algn="ctr" fontAlgn="ctr"/>
                      <a:r>
                        <a:rPr lang="vi-VN" sz="1200" b="0" i="1" u="none" strike="noStrike">
                          <a:solidFill>
                            <a:srgbClr val="000000"/>
                          </a:solidFill>
                          <a:effectLst/>
                          <a:latin typeface="Times New Roman" panose="02020603050405020304" pitchFamily="18" charset="0"/>
                        </a:rPr>
                        <a:t>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830422"/>
                  </a:ext>
                </a:extLst>
              </a:tr>
              <a:tr h="372822">
                <a:tc>
                  <a:txBody>
                    <a:bodyPr/>
                    <a:lstStyle/>
                    <a:p>
                      <a:pPr algn="ctr" fontAlgn="ctr"/>
                      <a:r>
                        <a:rPr lang="vi-VN" sz="1400" b="1" i="0" u="none" strike="noStrike" dirty="0">
                          <a:solidFill>
                            <a:srgbClr val="000000"/>
                          </a:solidFill>
                          <a:effectLst/>
                          <a:latin typeface="Times New Roman" panose="02020603050405020304" pitchFamily="18" charset="0"/>
                        </a:rPr>
                        <a:t>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dirty="0">
                          <a:solidFill>
                            <a:srgbClr val="000000"/>
                          </a:solidFill>
                          <a:effectLst/>
                          <a:latin typeface="Times New Roman" panose="02020603050405020304" pitchFamily="18" charset="0"/>
                        </a:rPr>
                        <a:t>CHỈ TIÊU </a:t>
                      </a:r>
                      <a:r>
                        <a:rPr lang="en-US" sz="1400" b="1" i="0" u="none" strike="noStrike" dirty="0" err="1">
                          <a:solidFill>
                            <a:srgbClr val="000000"/>
                          </a:solidFill>
                          <a:effectLst/>
                          <a:latin typeface="Times New Roman" panose="02020603050405020304" pitchFamily="18" charset="0"/>
                        </a:rPr>
                        <a:t>HĐND</a:t>
                      </a:r>
                      <a:r>
                        <a:rPr lang="en-US" sz="1400" b="1" i="0" u="none" strike="noStrike" dirty="0">
                          <a:solidFill>
                            <a:srgbClr val="000000"/>
                          </a:solidFill>
                          <a:effectLst/>
                          <a:latin typeface="Times New Roman" panose="02020603050405020304" pitchFamily="18" charset="0"/>
                        </a:rPr>
                        <a:t> </a:t>
                      </a:r>
                      <a:r>
                        <a:rPr lang="vi-VN" sz="1400" b="1" i="0" u="none" strike="noStrike" dirty="0">
                          <a:solidFill>
                            <a:srgbClr val="000000"/>
                          </a:solidFill>
                          <a:effectLst/>
                          <a:latin typeface="Times New Roman" panose="02020603050405020304" pitchFamily="18" charset="0"/>
                        </a:rPr>
                        <a:t>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2141009"/>
                  </a:ext>
                </a:extLst>
              </a:tr>
              <a:tr h="217754">
                <a:tc>
                  <a:txBody>
                    <a:bodyPr/>
                    <a:lstStyle/>
                    <a:p>
                      <a:pPr algn="ctr" fontAlgn="ctr"/>
                      <a:r>
                        <a:rPr lang="vi-VN" sz="1400" b="0" i="0" u="none" strike="noStrike">
                          <a:solidFill>
                            <a:srgbClr val="000000"/>
                          </a:solidFill>
                          <a:effectLst/>
                          <a:latin typeface="Times New Roman" panose="02020603050405020304" pitchFamily="18" charset="0"/>
                        </a:rPr>
                        <a:t>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dirty="0">
                          <a:solidFill>
                            <a:srgbClr val="000000"/>
                          </a:solidFill>
                          <a:effectLst/>
                          <a:latin typeface="Times New Roman" panose="02020603050405020304" pitchFamily="18" charset="0"/>
                        </a:rPr>
                        <a:t>Tốc độ tăng GRDP</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7,5 - 8,0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5,98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6,27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8,68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7,60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+ 1,62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703321"/>
                  </a:ext>
                </a:extLst>
              </a:tr>
              <a:tr h="231803">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Trong đó:</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529394"/>
                  </a:ext>
                </a:extLst>
              </a:tr>
              <a:tr h="217754">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Nông, lâm, thuỷ sản</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3,2 - 3,6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4,51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3,01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3,58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+0,38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+ 0,37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5565169"/>
                  </a:ext>
                </a:extLst>
              </a:tr>
              <a:tr h="217754">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Công nghiệp và xây dựng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10,3 - 10,9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6,47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12,16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+0,03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+ 3,86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940934"/>
                  </a:ext>
                </a:extLst>
              </a:tr>
              <a:tr h="463606">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 Công nghiệp</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9,2 - 9,7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2,34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8,48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14,62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+ 9,26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8781343"/>
                  </a:ext>
                </a:extLst>
              </a:tr>
              <a:tr h="512776">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 Xây dựng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12,2 - 13,0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8,59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7,01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7,82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7,52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dirty="0">
                          <a:solidFill>
                            <a:srgbClr val="000000"/>
                          </a:solidFill>
                          <a:effectLst/>
                          <a:latin typeface="Times New Roman" panose="02020603050405020304" pitchFamily="18" charset="0"/>
                        </a:rPr>
                        <a:t>-4,68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811039"/>
                  </a:ext>
                </a:extLst>
              </a:tr>
              <a:tr h="217754">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Dịch vụ</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7,9 - 8,4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5,76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10,42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8,16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+0,26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+ 0,61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52097"/>
                  </a:ext>
                </a:extLst>
              </a:tr>
              <a:tr h="217754">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Thuế sản phẩm trừ trợ cấp sản phẩm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9,0 - 9,5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8,01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8,86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8,43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-0,57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+ 3,32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911431"/>
                  </a:ext>
                </a:extLst>
              </a:tr>
              <a:tr h="385482">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GRDP bình quân đầu người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Triệu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85,3 - 85,7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701488"/>
                  </a:ext>
                </a:extLst>
              </a:tr>
              <a:tr h="217754">
                <a:tc>
                  <a:txBody>
                    <a:bodyPr/>
                    <a:lstStyle/>
                    <a:p>
                      <a:pPr algn="ctr" fontAlgn="ctr"/>
                      <a:r>
                        <a:rPr lang="vi-VN" sz="1400" b="0" i="0" u="none" strike="noStrike">
                          <a:solidFill>
                            <a:srgbClr val="000000"/>
                          </a:solidFill>
                          <a:effectLst/>
                          <a:latin typeface="Times New Roman" panose="02020603050405020304" pitchFamily="18" charset="0"/>
                        </a:rPr>
                        <a:t>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Chỉ số sản xuất CN (IIP)</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7,0 - 7,7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0,03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12,12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+9,62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361820"/>
                  </a:ext>
                </a:extLst>
              </a:tr>
              <a:tr h="217754">
                <a:tc>
                  <a:txBody>
                    <a:bodyPr/>
                    <a:lstStyle/>
                    <a:p>
                      <a:pPr algn="ctr" fontAlgn="ctr"/>
                      <a:r>
                        <a:rPr lang="vi-VN" sz="1400" b="0" i="0"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Kim ngạch xuất khẩu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Triệu USD</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1.650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733,8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417,7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469,2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887,0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53,76%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120,88%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3792735"/>
                  </a:ext>
                </a:extLst>
              </a:tr>
              <a:tr h="217754">
                <a:tc>
                  <a:txBody>
                    <a:bodyPr/>
                    <a:lstStyle/>
                    <a:p>
                      <a:pPr algn="ctr" fontAlgn="ctr"/>
                      <a:r>
                        <a:rPr lang="vi-VN" sz="1400" b="0" i="0" u="none" strike="noStrike">
                          <a:solidFill>
                            <a:srgbClr val="000000"/>
                          </a:solidFill>
                          <a:effectLst/>
                          <a:latin typeface="Times New Roman" panose="02020603050405020304" pitchFamily="18" charset="0"/>
                        </a:rPr>
                        <a:t>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Tổng thu ngân sách trên địa bàn</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4.898,3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2.880,7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3.467,8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6.348,5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Times New Roman" panose="02020603050405020304" pitchFamily="18" charset="0"/>
                        </a:rPr>
                        <a:t>129,61%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445778"/>
                  </a:ext>
                </a:extLst>
              </a:tr>
              <a:tr h="231803">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Trong đó:</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628159"/>
                  </a:ext>
                </a:extLst>
              </a:tr>
              <a:tr h="217754">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Thu nội địa</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14.267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4.638,2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2.641,5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3.266,7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5.908,2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127,38%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213882"/>
                  </a:ext>
                </a:extLst>
              </a:tr>
              <a:tr h="217754">
                <a:tc>
                  <a:txBody>
                    <a:bodyPr/>
                    <a:lstStyle/>
                    <a:p>
                      <a:pPr algn="ctr" fontAlgn="ctr"/>
                      <a:r>
                        <a:rPr lang="vi-VN" sz="140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Thu thuế từ hoạt động xuất nhập khẩu</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450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207,7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188,8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146,8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161,56%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305482"/>
                  </a:ext>
                </a:extLst>
              </a:tr>
              <a:tr h="372822">
                <a:tc>
                  <a:txBody>
                    <a:bodyPr/>
                    <a:lstStyle/>
                    <a:p>
                      <a:pPr algn="ctr" fontAlgn="ctr"/>
                      <a:r>
                        <a:rPr lang="vi-VN" sz="1400" b="0" i="0" u="none" strike="noStrike">
                          <a:solidFill>
                            <a:srgbClr val="000000"/>
                          </a:solidFill>
                          <a:effectLst/>
                          <a:latin typeface="Times New Roman" panose="02020603050405020304" pitchFamily="18" charset="0"/>
                        </a:rPr>
                        <a:t>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dirty="0">
                          <a:solidFill>
                            <a:srgbClr val="000000"/>
                          </a:solidFill>
                          <a:effectLst/>
                          <a:latin typeface="Times New Roman" panose="02020603050405020304" pitchFamily="18" charset="0"/>
                        </a:rPr>
                        <a:t>Tốc độ tăng Tổng vốn đầu tư phát triển toàn xã hội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85,71%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52,94%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585294"/>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34097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1.1.5. </a:t>
            </a:r>
            <a:r>
              <a:rPr lang="en-US" sz="2800" b="1" spc="-20" err="1">
                <a:solidFill>
                  <a:srgbClr val="100717"/>
                </a:solidFill>
                <a:latin typeface="Times New Roman" panose="02020603050405020304" pitchFamily="18" charset="0"/>
                <a:cs typeface="Times New Roman" panose="02020603050405020304" pitchFamily="18" charset="0"/>
              </a:rPr>
              <a:t>Nông</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thôn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mới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957909268"/>
              </p:ext>
            </p:extLst>
          </p:nvPr>
        </p:nvGraphicFramePr>
        <p:xfrm>
          <a:off x="295962" y="1398173"/>
          <a:ext cx="7085527" cy="4206240"/>
        </p:xfrm>
        <a:graphic>
          <a:graphicData uri="http://schemas.openxmlformats.org/drawingml/2006/table">
            <a:tbl>
              <a:tblPr firstRow="1" bandRow="1"/>
              <a:tblGrid>
                <a:gridCol w="7085527">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i="0" kern="1200" dirty="0">
                          <a:solidFill>
                            <a:schemeClr val="dk1"/>
                          </a:solidFill>
                          <a:effectLst/>
                          <a:latin typeface="Times New Roman" panose="02020603050405020304" pitchFamily="18" charset="0"/>
                          <a:ea typeface="+mn-ea"/>
                          <a:cs typeface="Times New Roman" panose="02020603050405020304" pitchFamily="18" charset="0"/>
                        </a:rPr>
                        <a:t>Công tác xây dựng nông thôn mới tiếp tục triển khai có hiệu quả</a:t>
                      </a:r>
                      <a:r>
                        <a:rPr lang="pt-BR" sz="20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Các cấp, các ngành tập trung triển khai thực hiện các tiêu chí ở các xã đăng ký đạt chuẩn nông thôn mới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năm 202</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4</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củng cố và nâng cao chất lượng các xã đã được công nhận đạt chuẩn trên địa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Tính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đến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tháng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6</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/2024,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kết quả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đạt được</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như sau</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de-DE"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90</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/113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7</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9,6</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20/90</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nâng cao,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22,2</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01/90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xã đạt chuẩn nông thôn mới kiểu mẫu, tỷ lệ </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1,1</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05 đơn vị cấp huyện được công nhận đạt chuẩn/hoàn thành nhiệm vụ nông thôn mới</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 tỷ lệ 45,5%</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863" y="1553100"/>
            <a:ext cx="4508057"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1794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410334494"/>
              </p:ext>
            </p:extLst>
          </p:nvPr>
        </p:nvGraphicFramePr>
        <p:xfrm>
          <a:off x="338356" y="1656546"/>
          <a:ext cx="5659772" cy="3459480"/>
        </p:xfrm>
        <a:graphic>
          <a:graphicData uri="http://schemas.openxmlformats.org/drawingml/2006/table">
            <a:tbl>
              <a:tblPr firstRow="1" bandRow="1"/>
              <a:tblGrid>
                <a:gridCol w="5659772">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it-IT" sz="2400" b="0" kern="1200">
                          <a:solidFill>
                            <a:schemeClr val="dk1"/>
                          </a:solidFill>
                          <a:effectLst/>
                          <a:latin typeface="Times New Roman" panose="02020603050405020304" pitchFamily="18" charset="0"/>
                          <a:ea typeface="+mn-ea"/>
                          <a:cs typeface="Times New Roman" panose="02020603050405020304" pitchFamily="18" charset="0"/>
                        </a:rPr>
                        <a:t>Chỉ </a:t>
                      </a:r>
                      <a:r>
                        <a:rPr lang="it-IT" sz="2400" b="0" kern="1200" dirty="0">
                          <a:solidFill>
                            <a:schemeClr val="dk1"/>
                          </a:solidFill>
                          <a:effectLst/>
                          <a:latin typeface="Times New Roman" panose="02020603050405020304" pitchFamily="18" charset="0"/>
                          <a:ea typeface="+mn-ea"/>
                          <a:cs typeface="Times New Roman" panose="02020603050405020304" pitchFamily="18" charset="0"/>
                        </a:rPr>
                        <a:t>số sản xuất công nghiệp (IIP</a:t>
                      </a:r>
                      <a:r>
                        <a:rPr lang="it-IT" sz="2400" b="0" kern="1200">
                          <a:solidFill>
                            <a:schemeClr val="dk1"/>
                          </a:solidFill>
                          <a:effectLst/>
                          <a:latin typeface="Times New Roman" panose="02020603050405020304" pitchFamily="18" charset="0"/>
                          <a:ea typeface="+mn-ea"/>
                          <a:cs typeface="Times New Roman" panose="02020603050405020304" pitchFamily="18" charset="0"/>
                        </a:rPr>
                        <a:t>)</a:t>
                      </a:r>
                      <a:r>
                        <a:rPr lang="vi-VN" sz="2400" b="0" kern="1200">
                          <a:solidFill>
                            <a:schemeClr val="dk1"/>
                          </a:solidFill>
                          <a:effectLst/>
                          <a:latin typeface="Times New Roman" panose="02020603050405020304" pitchFamily="18" charset="0"/>
                          <a:ea typeface="+mn-ea"/>
                          <a:cs typeface="Times New Roman" panose="02020603050405020304" pitchFamily="18" charset="0"/>
                        </a:rPr>
                        <a:t> 6 tháng đầu năm 2024 ước tăng 9,65%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so </a:t>
                      </a:r>
                      <a:r>
                        <a:rPr lang="vi-VN" sz="2400" b="0" kern="1200">
                          <a:solidFill>
                            <a:schemeClr val="dk1"/>
                          </a:solidFill>
                          <a:effectLst/>
                          <a:latin typeface="Times New Roman" panose="02020603050405020304" pitchFamily="18" charset="0"/>
                          <a:ea typeface="+mn-ea"/>
                          <a:cs typeface="Times New Roman" panose="02020603050405020304" pitchFamily="18" charset="0"/>
                        </a:rPr>
                        <a:t>với cùng kỳ (kế hoạch năm 2024 tăng từ 7-7,7%)</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Trong đó, công nghiệp khai khoáng tăng 13,86%; công nghiệp chế biến, chế tạo tăng 10,43%; công nghiệp sản xuất và phân phối điện giảm 0,63%; cung cấp nước, hoạt động quản lý và xử lý rác thải tăng 12,46%</a:t>
                      </a: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graphicFrame>
        <p:nvGraphicFramePr>
          <p:cNvPr id="5" name="Table 4">
            <a:extLst>
              <a:ext uri="{FF2B5EF4-FFF2-40B4-BE49-F238E27FC236}">
                <a16:creationId xmlns:a16="http://schemas.microsoft.com/office/drawing/2014/main" id="{3BF9F00E-0C95-BB01-5663-156262C9BFCD}"/>
              </a:ext>
            </a:extLst>
          </p:cNvPr>
          <p:cNvGraphicFramePr>
            <a:graphicFrameLocks noGrp="1"/>
          </p:cNvGraphicFramePr>
          <p:nvPr>
            <p:extLst>
              <p:ext uri="{D42A27DB-BD31-4B8C-83A1-F6EECF244321}">
                <p14:modId xmlns:p14="http://schemas.microsoft.com/office/powerpoint/2010/main" val="2308422497"/>
              </p:ext>
            </p:extLst>
          </p:nvPr>
        </p:nvGraphicFramePr>
        <p:xfrm>
          <a:off x="6266576" y="1367406"/>
          <a:ext cx="5587068" cy="3127016"/>
        </p:xfrm>
        <a:graphic>
          <a:graphicData uri="http://schemas.openxmlformats.org/drawingml/2006/table">
            <a:tbl>
              <a:tblPr/>
              <a:tblGrid>
                <a:gridCol w="4487426">
                  <a:extLst>
                    <a:ext uri="{9D8B030D-6E8A-4147-A177-3AD203B41FA5}">
                      <a16:colId xmlns:a16="http://schemas.microsoft.com/office/drawing/2014/main" val="3002463508"/>
                    </a:ext>
                  </a:extLst>
                </a:gridCol>
                <a:gridCol w="1099642">
                  <a:extLst>
                    <a:ext uri="{9D8B030D-6E8A-4147-A177-3AD203B41FA5}">
                      <a16:colId xmlns:a16="http://schemas.microsoft.com/office/drawing/2014/main" val="2393654018"/>
                    </a:ext>
                  </a:extLst>
                </a:gridCol>
              </a:tblGrid>
              <a:tr h="276404">
                <a:tc>
                  <a:txBody>
                    <a:bodyPr/>
                    <a:lstStyle/>
                    <a:p>
                      <a:pPr algn="l" fontAlgn="b"/>
                      <a:endParaRPr lang="vi-VN" sz="10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vi-VN" sz="1000" b="0" i="1" u="none" strike="noStrike">
                          <a:effectLst/>
                          <a:latin typeface="Arial" panose="020B0604020202020204" pitchFamily="34" charset="0"/>
                        </a:rPr>
                        <a:t>Đơn vị tính: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572059"/>
                  </a:ext>
                </a:extLst>
              </a:tr>
              <a:tr h="888442">
                <a:tc>
                  <a:txBody>
                    <a:bodyPr/>
                    <a:lstStyle/>
                    <a:p>
                      <a:pPr algn="ctr" fontAlgn="b"/>
                      <a:r>
                        <a:rPr lang="vi-VN" sz="1600" b="0" i="0" u="none" strike="noStrike">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600" b="1" i="0" u="none" strike="noStrike">
                          <a:effectLst/>
                          <a:latin typeface="+mj-lt"/>
                        </a:rPr>
                        <a:t>Ước 6 tháng năm 2024 so với cùng kỳ năm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598144"/>
                  </a:ext>
                </a:extLst>
              </a:tr>
              <a:tr h="394863">
                <a:tc>
                  <a:txBody>
                    <a:bodyPr/>
                    <a:lstStyle/>
                    <a:p>
                      <a:pPr algn="l" fontAlgn="b"/>
                      <a:r>
                        <a:rPr lang="vi-VN" sz="1600" b="1" i="0" u="none" strike="noStrike">
                          <a:effectLst/>
                          <a:latin typeface="+mj-lt"/>
                        </a:rPr>
                        <a:t>TOÀN NGÀNH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1" i="0" u="none" strike="noStrike">
                          <a:effectLst/>
                          <a:latin typeface="+mj-lt"/>
                        </a:rPr>
                        <a:t>9,65</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798055"/>
                  </a:ext>
                </a:extLst>
              </a:tr>
              <a:tr h="276404">
                <a:tc>
                  <a:txBody>
                    <a:bodyPr/>
                    <a:lstStyle/>
                    <a:p>
                      <a:pPr algn="l" fontAlgn="b"/>
                      <a:r>
                        <a:rPr lang="vi-VN" sz="1600" b="0" i="1" u="none" strike="noStrike">
                          <a:effectLst/>
                          <a:latin typeface="+mj-lt"/>
                        </a:rPr>
                        <a:t>Phân theo ngành kinh tế</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0" i="0" u="none" strike="noStrike">
                          <a:effectLst/>
                          <a:latin typeface="+mj-lt"/>
                        </a:rPr>
                        <a:t> </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820998"/>
                  </a:ext>
                </a:extLst>
              </a:tr>
              <a:tr h="276404">
                <a:tc>
                  <a:txBody>
                    <a:bodyPr/>
                    <a:lstStyle/>
                    <a:p>
                      <a:pPr algn="l" fontAlgn="b"/>
                      <a:r>
                        <a:rPr lang="vi-VN" sz="1600" b="0" i="0" u="none" strike="noStrike">
                          <a:effectLst/>
                          <a:latin typeface="+mj-lt"/>
                        </a:rPr>
                        <a:t>Khai khoáng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0" i="0" u="none" strike="noStrike">
                          <a:effectLst/>
                          <a:latin typeface="+mj-lt"/>
                        </a:rPr>
                        <a:t>13,86</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493702"/>
                  </a:ext>
                </a:extLst>
              </a:tr>
              <a:tr h="276404">
                <a:tc>
                  <a:txBody>
                    <a:bodyPr/>
                    <a:lstStyle/>
                    <a:p>
                      <a:pPr algn="l" fontAlgn="b"/>
                      <a:r>
                        <a:rPr lang="vi-VN" sz="1600" b="0" i="0" u="none" strike="noStrike">
                          <a:effectLst/>
                          <a:latin typeface="+mj-lt"/>
                        </a:rPr>
                        <a:t>Công nghiệp chế biến, chế tạo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0" i="0" u="none" strike="noStrike">
                          <a:effectLst/>
                          <a:latin typeface="+mj-lt"/>
                        </a:rPr>
                        <a:t>10,43</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251625"/>
                  </a:ext>
                </a:extLst>
              </a:tr>
              <a:tr h="365248">
                <a:tc>
                  <a:txBody>
                    <a:bodyPr/>
                    <a:lstStyle/>
                    <a:p>
                      <a:pPr algn="l" fontAlgn="b"/>
                      <a:r>
                        <a:rPr lang="vi-VN" sz="1600" b="0" i="0" u="none" strike="noStrike">
                          <a:effectLst/>
                          <a:latin typeface="+mj-lt"/>
                        </a:rPr>
                        <a:t>Sản xuất và phân phối điện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0" i="0" u="none" strike="noStrike">
                          <a:effectLst/>
                          <a:latin typeface="+mj-lt"/>
                        </a:rPr>
                        <a:t>- 0,63</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386757"/>
                  </a:ext>
                </a:extLst>
              </a:tr>
              <a:tr h="276404">
                <a:tc>
                  <a:txBody>
                    <a:bodyPr/>
                    <a:lstStyle/>
                    <a:p>
                      <a:pPr algn="l" fontAlgn="b"/>
                      <a:r>
                        <a:rPr lang="vi-VN" sz="1600" b="0" i="0" u="none" strike="noStrike">
                          <a:effectLst/>
                          <a:latin typeface="+mj-lt"/>
                        </a:rPr>
                        <a:t>Cung cấp nước, quản lý và xử lý rác thải, nước thải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vi-VN" sz="1600" b="0" i="0" u="none" strike="noStrike">
                          <a:effectLst/>
                          <a:latin typeface="+mj-lt"/>
                        </a:rPr>
                        <a:t>12,46</a:t>
                      </a:r>
                    </a:p>
                  </a:txBody>
                  <a:tcPr marL="9525" marR="2286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944253"/>
                  </a:ext>
                </a:extLst>
              </a:tr>
            </a:tbl>
          </a:graphicData>
        </a:graphic>
      </p:graphicFrame>
    </p:spTree>
    <p:extLst>
      <p:ext uri="{BB962C8B-B14F-4D97-AF65-F5344CB8AC3E}">
        <p14:creationId xmlns:p14="http://schemas.microsoft.com/office/powerpoint/2010/main" val="214843195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122956276"/>
              </p:ext>
            </p:extLst>
          </p:nvPr>
        </p:nvGraphicFramePr>
        <p:xfrm>
          <a:off x="259407" y="1498962"/>
          <a:ext cx="11359345" cy="4434840"/>
        </p:xfrm>
        <a:graphic>
          <a:graphicData uri="http://schemas.openxmlformats.org/drawingml/2006/table">
            <a:tbl>
              <a:tblPr firstRow="1" bandRow="1"/>
              <a:tblGrid>
                <a:gridCol w="11359345">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i="1" kern="1200">
                          <a:solidFill>
                            <a:schemeClr val="dk1"/>
                          </a:solidFill>
                          <a:effectLst/>
                          <a:latin typeface="Times New Roman" panose="02020603050405020304" pitchFamily="18" charset="0"/>
                          <a:ea typeface="+mn-ea"/>
                          <a:cs typeface="Times New Roman" panose="02020603050405020304" pitchFamily="18" charset="0"/>
                        </a:rPr>
                        <a:t> </a:t>
                      </a:r>
                      <a:r>
                        <a:rPr lang="vi-VN" sz="2800" b="0" i="1" kern="1200">
                          <a:solidFill>
                            <a:schemeClr val="dk1"/>
                          </a:solidFill>
                          <a:effectLst/>
                          <a:latin typeface="Times New Roman" panose="02020603050405020304" pitchFamily="18" charset="0"/>
                          <a:ea typeface="+mn-ea"/>
                          <a:cs typeface="Times New Roman" panose="02020603050405020304" pitchFamily="18" charset="0"/>
                        </a:rPr>
                        <a:t>Về dự án sản xuất công nghiệp đi vào hoạt động</a:t>
                      </a:r>
                      <a:r>
                        <a:rPr lang="vi-VN" sz="2800" b="0" kern="1200">
                          <a:solidFill>
                            <a:schemeClr val="dk1"/>
                          </a:solidFill>
                          <a:effectLst/>
                          <a:latin typeface="Times New Roman" panose="02020603050405020304" pitchFamily="18" charset="0"/>
                          <a:ea typeface="+mn-ea"/>
                          <a:cs typeface="Times New Roman" panose="02020603050405020304" pitchFamily="18" charset="0"/>
                        </a:rPr>
                        <a:t>: Trong năm 2024, dự kiến trên địa bàn tỉnh có 64 dự án sản xuất công nghiệp đi vào hoạt động. Tính chung trong 6 tháng đầu năm 2024, trên địa bàn tỉnh có 17 dự án đi vào hoạt động với tổng vốn đầu tư là 3.652,5 tỷ đồng</a:t>
                      </a:r>
                      <a:r>
                        <a:rPr lang="en-US" sz="2800" b="0" kern="120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Tính riêng </a:t>
                      </a:r>
                      <a:r>
                        <a:rPr lang="nl-NL" sz="2800" b="0" kern="1200">
                          <a:solidFill>
                            <a:schemeClr val="dk1"/>
                          </a:solidFill>
                          <a:effectLst/>
                          <a:latin typeface="Times New Roman" panose="02020603050405020304" pitchFamily="18" charset="0"/>
                          <a:ea typeface="+mn-ea"/>
                          <a:cs typeface="Times New Roman" panose="02020603050405020304" pitchFamily="18" charset="0"/>
                        </a:rPr>
                        <a:t>trong tháng </a:t>
                      </a:r>
                      <a:r>
                        <a:rPr lang="vi-VN" sz="2800" b="0" kern="1200">
                          <a:solidFill>
                            <a:schemeClr val="dk1"/>
                          </a:solidFill>
                          <a:effectLst/>
                          <a:latin typeface="Times New Roman" panose="02020603050405020304" pitchFamily="18" charset="0"/>
                          <a:ea typeface="+mn-ea"/>
                          <a:cs typeface="Times New Roman" panose="02020603050405020304" pitchFamily="18" charset="0"/>
                        </a:rPr>
                        <a:t>5</a:t>
                      </a:r>
                      <a:r>
                        <a:rPr lang="nl-NL" sz="2800" b="0" kern="1200">
                          <a:solidFill>
                            <a:schemeClr val="dk1"/>
                          </a:solidFill>
                          <a:effectLst/>
                          <a:latin typeface="Times New Roman" panose="02020603050405020304" pitchFamily="18" charset="0"/>
                          <a:ea typeface="+mn-ea"/>
                          <a:cs typeface="Times New Roman" panose="02020603050405020304" pitchFamily="18" charset="0"/>
                        </a:rPr>
                        <a:t>/2024, có 0</a:t>
                      </a:r>
                      <a:r>
                        <a:rPr lang="vi-VN" sz="2800" b="0" kern="1200">
                          <a:solidFill>
                            <a:schemeClr val="dk1"/>
                          </a:solidFill>
                          <a:effectLst/>
                          <a:latin typeface="Times New Roman" panose="02020603050405020304" pitchFamily="18" charset="0"/>
                          <a:ea typeface="+mn-ea"/>
                          <a:cs typeface="Times New Roman" panose="02020603050405020304" pitchFamily="18" charset="0"/>
                        </a:rPr>
                        <a:t>4</a:t>
                      </a:r>
                      <a:r>
                        <a:rPr lang="nl-NL"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800" b="0" kern="1200">
                          <a:solidFill>
                            <a:schemeClr val="dk1"/>
                          </a:solidFill>
                          <a:effectLst/>
                          <a:latin typeface="Times New Roman" panose="02020603050405020304" pitchFamily="18" charset="0"/>
                          <a:ea typeface="+mn-ea"/>
                          <a:cs typeface="Times New Roman" panose="02020603050405020304" pitchFamily="18" charset="0"/>
                        </a:rPr>
                        <a:t>dự án</a:t>
                      </a:r>
                      <a:r>
                        <a:rPr lang="nl-NL" sz="2800" b="0" kern="1200">
                          <a:solidFill>
                            <a:schemeClr val="dk1"/>
                          </a:solidFill>
                          <a:effectLst/>
                          <a:latin typeface="Times New Roman" panose="02020603050405020304" pitchFamily="18" charset="0"/>
                          <a:ea typeface="+mn-ea"/>
                          <a:cs typeface="Times New Roman" panose="02020603050405020304" pitchFamily="18" charset="0"/>
                        </a:rPr>
                        <a:t> đi vào hoạt động với tổng vốn đầu tư khoản </a:t>
                      </a:r>
                      <a:r>
                        <a:rPr lang="vi-VN" sz="2800" b="0" kern="1200">
                          <a:solidFill>
                            <a:schemeClr val="dk1"/>
                          </a:solidFill>
                          <a:effectLst/>
                          <a:latin typeface="Times New Roman" panose="02020603050405020304" pitchFamily="18" charset="0"/>
                          <a:ea typeface="+mn-ea"/>
                          <a:cs typeface="Times New Roman" panose="02020603050405020304" pitchFamily="18" charset="0"/>
                        </a:rPr>
                        <a:t>162</a:t>
                      </a:r>
                      <a:r>
                        <a:rPr lang="nl-NL" sz="2800" b="0" kern="1200">
                          <a:solidFill>
                            <a:schemeClr val="dk1"/>
                          </a:solidFill>
                          <a:effectLst/>
                          <a:latin typeface="Times New Roman" panose="02020603050405020304" pitchFamily="18" charset="0"/>
                          <a:ea typeface="+mn-ea"/>
                          <a:cs typeface="Times New Roman" panose="02020603050405020304" pitchFamily="18" charset="0"/>
                        </a:rPr>
                        <a:t>,2 tỷ đồng. Dự kiến trong tháng 6 đi vào hoạt động 2 dự án, với tổng vốn đầu tư 239,8 tỷ đồng (</a:t>
                      </a:r>
                      <a:r>
                        <a:rPr lang="vi-VN" sz="2800" b="1" i="1" kern="1200">
                          <a:solidFill>
                            <a:schemeClr val="dk1"/>
                          </a:solidFill>
                          <a:effectLst/>
                          <a:latin typeface="Times New Roman" panose="02020603050405020304" pitchFamily="18" charset="0"/>
                          <a:ea typeface="+mn-ea"/>
                          <a:cs typeface="Times New Roman" panose="02020603050405020304" pitchFamily="18" charset="0"/>
                        </a:rPr>
                        <a:t>Nhà máy sản xuất dăm gỗ xuất khẩu của Công ty CP Năng lượng xanh Nhơn Tân </a:t>
                      </a:r>
                      <a:r>
                        <a:rPr lang="vi-VN" sz="2800" b="0" kern="1200">
                          <a:solidFill>
                            <a:schemeClr val="dk1"/>
                          </a:solidFill>
                          <a:effectLst/>
                          <a:latin typeface="Times New Roman" panose="02020603050405020304" pitchFamily="18" charset="0"/>
                          <a:ea typeface="+mn-ea"/>
                          <a:cs typeface="Times New Roman" panose="02020603050405020304" pitchFamily="18" charset="0"/>
                        </a:rPr>
                        <a:t>với công suất 300.000 tấn dăm gỗ/năm</a:t>
                      </a:r>
                      <a:r>
                        <a:rPr lang="en-US" sz="2800" b="0" kern="1200">
                          <a:solidFill>
                            <a:schemeClr val="dk1"/>
                          </a:solidFill>
                          <a:effectLst/>
                          <a:latin typeface="Times New Roman" panose="02020603050405020304" pitchFamily="18" charset="0"/>
                          <a:ea typeface="+mn-ea"/>
                          <a:cs typeface="Times New Roman" panose="02020603050405020304" pitchFamily="18" charset="0"/>
                        </a:rPr>
                        <a:t> và </a:t>
                      </a:r>
                      <a:r>
                        <a:rPr lang="vi-VN" sz="2800" b="1" i="1" kern="1200">
                          <a:solidFill>
                            <a:schemeClr val="dk1"/>
                          </a:solidFill>
                          <a:effectLst/>
                          <a:latin typeface="Times New Roman" panose="02020603050405020304" pitchFamily="18" charset="0"/>
                          <a:ea typeface="+mn-ea"/>
                          <a:cs typeface="Times New Roman" panose="02020603050405020304" pitchFamily="18" charset="0"/>
                        </a:rPr>
                        <a:t>Nhà máy sản xuất thức ăn chăn nuôi - thuốc thú y Fago miền Trung </a:t>
                      </a:r>
                      <a:r>
                        <a:rPr lang="vi-VN" sz="2800" b="0" i="0" kern="1200">
                          <a:solidFill>
                            <a:schemeClr val="dk1"/>
                          </a:solidFill>
                          <a:effectLst/>
                          <a:latin typeface="Times New Roman" panose="02020603050405020304" pitchFamily="18" charset="0"/>
                          <a:ea typeface="+mn-ea"/>
                          <a:cs typeface="Times New Roman" panose="02020603050405020304" pitchFamily="18" charset="0"/>
                        </a:rPr>
                        <a:t>với công suất 200.000 tấn/năm</a:t>
                      </a:r>
                      <a:r>
                        <a:rPr lang="en-US" sz="2800" b="0" i="0" kern="1200">
                          <a:solidFill>
                            <a:schemeClr val="dk1"/>
                          </a:solidFill>
                          <a:effectLst/>
                          <a:latin typeface="Times New Roman" panose="02020603050405020304" pitchFamily="18" charset="0"/>
                          <a:ea typeface="+mn-ea"/>
                          <a:cs typeface="Times New Roman" panose="02020603050405020304" pitchFamily="18" charset="0"/>
                        </a:rPr>
                        <a:t>)</a:t>
                      </a:r>
                      <a:endParaRPr lang="vi-VN" sz="28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Tree>
    <p:extLst>
      <p:ext uri="{BB962C8B-B14F-4D97-AF65-F5344CB8AC3E}">
        <p14:creationId xmlns:p14="http://schemas.microsoft.com/office/powerpoint/2010/main" val="399830018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917574123"/>
              </p:ext>
            </p:extLst>
          </p:nvPr>
        </p:nvGraphicFramePr>
        <p:xfrm>
          <a:off x="488424" y="1579940"/>
          <a:ext cx="5859480" cy="329184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Tập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GPMB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cao tốc Bắc-Nam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it-IT" sz="2000" b="0" kern="1200" dirty="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 đ</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ã bàn giao mặt </a:t>
                      </a:r>
                      <a:r>
                        <a:rPr lang="nl-NL" sz="2000" b="0" kern="1200">
                          <a:solidFill>
                            <a:schemeClr val="dk1"/>
                          </a:solidFill>
                          <a:effectLst/>
                          <a:latin typeface="Times New Roman" panose="02020603050405020304" pitchFamily="18" charset="0"/>
                          <a:ea typeface="+mn-ea"/>
                          <a:cs typeface="Times New Roman" panose="02020603050405020304" pitchFamily="18" charset="0"/>
                        </a:rPr>
                        <a:t>bằng </a:t>
                      </a:r>
                      <a:r>
                        <a:rPr lang="vi-VN" sz="2000" b="0" kern="1200">
                          <a:solidFill>
                            <a:schemeClr val="dk1"/>
                          </a:solidFill>
                          <a:effectLst/>
                          <a:latin typeface="Times New Roman" panose="02020603050405020304" pitchFamily="18" charset="0"/>
                          <a:ea typeface="+mn-ea"/>
                          <a:cs typeface="Times New Roman" panose="02020603050405020304" pitchFamily="18" charset="0"/>
                        </a:rPr>
                        <a:t>117,7</a:t>
                      </a:r>
                      <a:r>
                        <a:rPr lang="nl-NL" sz="2000" b="0" kern="1200">
                          <a:solidFill>
                            <a:schemeClr val="dk1"/>
                          </a:solidFill>
                          <a:effectLst/>
                          <a:latin typeface="Times New Roman" panose="02020603050405020304" pitchFamily="18" charset="0"/>
                          <a:ea typeface="+mn-ea"/>
                          <a:cs typeface="Times New Roman" panose="02020603050405020304" pitchFamily="18" charset="0"/>
                        </a:rPr>
                        <a:t>/117,</a:t>
                      </a:r>
                      <a:r>
                        <a:rPr lang="vi-VN" sz="2000" b="0" kern="1200">
                          <a:solidFill>
                            <a:schemeClr val="dk1"/>
                          </a:solidFill>
                          <a:effectLst/>
                          <a:latin typeface="Times New Roman" panose="02020603050405020304" pitchFamily="18" charset="0"/>
                          <a:ea typeface="+mn-ea"/>
                          <a:cs typeface="Times New Roman" panose="02020603050405020304" pitchFamily="18" charset="0"/>
                        </a:rPr>
                        <a:t>8</a:t>
                      </a:r>
                      <a:r>
                        <a:rPr lang="nl-NL" sz="2000" b="0" kern="1200">
                          <a:solidFill>
                            <a:schemeClr val="dk1"/>
                          </a:solidFill>
                          <a:effectLst/>
                          <a:latin typeface="Times New Roman" panose="02020603050405020304" pitchFamily="18" charset="0"/>
                          <a:ea typeface="+mn-ea"/>
                          <a:cs typeface="Times New Roman" panose="02020603050405020304" pitchFamily="18" charset="0"/>
                        </a:rPr>
                        <a:t>km </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chiều dài toàn tuyến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000" b="0" kern="1200">
                          <a:solidFill>
                            <a:schemeClr val="dk1"/>
                          </a:solidFill>
                          <a:effectLst/>
                          <a:latin typeface="Times New Roman" panose="02020603050405020304" pitchFamily="18" charset="0"/>
                          <a:ea typeface="+mn-ea"/>
                          <a:cs typeface="Times New Roman" panose="02020603050405020304" pitchFamily="18" charset="0"/>
                        </a:rPr>
                        <a:t>99,8%</a:t>
                      </a:r>
                      <a:r>
                        <a:rPr lang="nl-NL" sz="2000" b="0" kern="1200">
                          <a:solidFill>
                            <a:schemeClr val="dk1"/>
                          </a:solidFill>
                          <a:effectLst/>
                          <a:latin typeface="Times New Roman" panose="02020603050405020304" pitchFamily="18" charset="0"/>
                          <a:ea typeface="+mn-ea"/>
                          <a:cs typeface="Times New Roman" panose="02020603050405020304" pitchFamily="18" charset="0"/>
                        </a:rPr>
                        <a:t> </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C</a:t>
                      </a:r>
                      <a:r>
                        <a:rPr lang="de-DE" sz="2000" b="0" kern="1200">
                          <a:solidFill>
                            <a:schemeClr val="dk1"/>
                          </a:solidFill>
                          <a:effectLst/>
                          <a:latin typeface="Times New Roman" panose="02020603050405020304" pitchFamily="18" charset="0"/>
                          <a:ea typeface="+mn-ea"/>
                          <a:cs typeface="Times New Roman" panose="02020603050405020304" pitchFamily="18" charset="0"/>
                        </a:rPr>
                        <a:t>ông tác quy hoạch, chỉnh trang đô thị, xây dựng các khu dân cư, nhà ở xã hội tiếp tục được quan tâm thực hiện</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endParaRPr lang="en-US"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Trong 6 tháng đầu năm có 622 căn hộ nhà ở xã hội hoàn thành, đạt tỷ lệ 44,43% kế hoạch năm (Kế hoạch cả năm 1.400 căn)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094477739"/>
              </p:ext>
            </p:extLst>
          </p:nvPr>
        </p:nvGraphicFramePr>
        <p:xfrm>
          <a:off x="183313" y="1571713"/>
          <a:ext cx="6118624" cy="2072640"/>
        </p:xfrm>
        <a:graphic>
          <a:graphicData uri="http://schemas.openxmlformats.org/drawingml/2006/table">
            <a:tbl>
              <a:tblPr firstRow="1" bandRow="1"/>
              <a:tblGrid>
                <a:gridCol w="6118624">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Thị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dạng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sắm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err="1">
                          <a:solidFill>
                            <a:schemeClr val="dk1"/>
                          </a:solidFill>
                          <a:effectLst/>
                          <a:latin typeface="Times New Roman" panose="02020603050405020304" pitchFamily="18" charset="0"/>
                          <a:ea typeface="+mn-ea"/>
                          <a:cs typeface="Times New Roman" panose="02020603050405020304" pitchFamily="18" charset="0"/>
                        </a:rPr>
                        <a:t>dân</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kiểm tra, kiểm soát thị trường trước</a:t>
                      </a:r>
                      <a:r>
                        <a:rPr lang="vi-VN" sz="2000" b="0" kern="1200">
                          <a:solidFill>
                            <a:schemeClr val="dk1"/>
                          </a:solidFill>
                          <a:effectLst/>
                          <a:latin typeface="Times New Roman" panose="02020603050405020304" pitchFamily="18" charset="0"/>
                          <a:ea typeface="+mn-ea"/>
                          <a:cs typeface="Times New Roman" panose="02020603050405020304" pitchFamily="18" charset="0"/>
                        </a:rPr>
                        <a:t>, trong và sau</a:t>
                      </a:r>
                      <a:r>
                        <a:rPr lang="nl-NL" sz="2000" b="0" kern="1200">
                          <a:solidFill>
                            <a:schemeClr val="dk1"/>
                          </a:solidFill>
                          <a:effectLst/>
                          <a:latin typeface="Times New Roman" panose="02020603050405020304" pitchFamily="18" charset="0"/>
                          <a:ea typeface="+mn-ea"/>
                          <a:cs typeface="Times New Roman" panose="02020603050405020304" pitchFamily="18" charset="0"/>
                        </a:rPr>
                        <a:t> Tết được tăng cường góp phần đáng kể ổn định thị</a:t>
                      </a:r>
                      <a:r>
                        <a:rPr lang="vi-VN" sz="2000" b="0" kern="1200">
                          <a:solidFill>
                            <a:schemeClr val="dk1"/>
                          </a:solidFill>
                          <a:effectLst/>
                          <a:latin typeface="Times New Roman" panose="02020603050405020304" pitchFamily="18" charset="0"/>
                          <a:ea typeface="+mn-ea"/>
                          <a:cs typeface="Times New Roman" panose="02020603050405020304" pitchFamily="18" charset="0"/>
                        </a:rPr>
                        <a:t> trường</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D718C9CE-2313-B2A8-8E3A-99BAB0CCA16C}"/>
              </a:ext>
            </a:extLst>
          </p:cNvPr>
          <p:cNvGraphicFramePr>
            <a:graphicFrameLocks noGrp="1"/>
          </p:cNvGraphicFramePr>
          <p:nvPr>
            <p:extLst>
              <p:ext uri="{D42A27DB-BD31-4B8C-83A1-F6EECF244321}">
                <p14:modId xmlns:p14="http://schemas.microsoft.com/office/powerpoint/2010/main" val="182663034"/>
              </p:ext>
            </p:extLst>
          </p:nvPr>
        </p:nvGraphicFramePr>
        <p:xfrm>
          <a:off x="6442745" y="1564355"/>
          <a:ext cx="5524557" cy="3475990"/>
        </p:xfrm>
        <a:graphic>
          <a:graphicData uri="http://schemas.openxmlformats.org/drawingml/2006/table">
            <a:tbl>
              <a:tblPr/>
              <a:tblGrid>
                <a:gridCol w="2609112">
                  <a:extLst>
                    <a:ext uri="{9D8B030D-6E8A-4147-A177-3AD203B41FA5}">
                      <a16:colId xmlns:a16="http://schemas.microsoft.com/office/drawing/2014/main" val="4277651693"/>
                    </a:ext>
                  </a:extLst>
                </a:gridCol>
                <a:gridCol w="971815">
                  <a:extLst>
                    <a:ext uri="{9D8B030D-6E8A-4147-A177-3AD203B41FA5}">
                      <a16:colId xmlns:a16="http://schemas.microsoft.com/office/drawing/2014/main" val="2781242573"/>
                    </a:ext>
                  </a:extLst>
                </a:gridCol>
                <a:gridCol w="971815">
                  <a:extLst>
                    <a:ext uri="{9D8B030D-6E8A-4147-A177-3AD203B41FA5}">
                      <a16:colId xmlns:a16="http://schemas.microsoft.com/office/drawing/2014/main" val="961331399"/>
                    </a:ext>
                  </a:extLst>
                </a:gridCol>
                <a:gridCol w="971815">
                  <a:extLst>
                    <a:ext uri="{9D8B030D-6E8A-4147-A177-3AD203B41FA5}">
                      <a16:colId xmlns:a16="http://schemas.microsoft.com/office/drawing/2014/main" val="2990086781"/>
                    </a:ext>
                  </a:extLst>
                </a:gridCol>
              </a:tblGrid>
              <a:tr h="1017270">
                <a:tc>
                  <a:txBody>
                    <a:bodyPr/>
                    <a:lstStyle/>
                    <a:p>
                      <a:pPr algn="l" fontAlgn="b"/>
                      <a:endParaRPr lang="vi-VN" sz="1600" b="1"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j-lt"/>
                        </a:rPr>
                        <a:t>Thực hiện </a:t>
                      </a:r>
                      <a:br>
                        <a:rPr lang="vi-VN" sz="1600" b="1" i="0" u="none" strike="noStrike">
                          <a:solidFill>
                            <a:srgbClr val="000000"/>
                          </a:solidFill>
                          <a:effectLst/>
                          <a:latin typeface="+mj-lt"/>
                        </a:rPr>
                      </a:br>
                      <a:r>
                        <a:rPr lang="vi-VN" sz="1600" b="1" i="0" u="none" strike="noStrike">
                          <a:solidFill>
                            <a:srgbClr val="000000"/>
                          </a:solidFill>
                          <a:effectLst/>
                          <a:latin typeface="+mj-lt"/>
                        </a:rPr>
                        <a:t>6 tháng </a:t>
                      </a:r>
                      <a:br>
                        <a:rPr lang="vi-VN" sz="1600" b="1" i="0" u="none" strike="noStrike">
                          <a:solidFill>
                            <a:srgbClr val="000000"/>
                          </a:solidFill>
                          <a:effectLst/>
                          <a:latin typeface="+mj-lt"/>
                        </a:rPr>
                      </a:br>
                      <a:r>
                        <a:rPr lang="vi-VN" sz="1600" b="1" i="0" u="none" strike="noStrike">
                          <a:solidFill>
                            <a:srgbClr val="000000"/>
                          </a:solidFill>
                          <a:effectLst/>
                          <a:latin typeface="+mj-lt"/>
                        </a:rPr>
                        <a:t>đầu năm </a:t>
                      </a:r>
                      <a:br>
                        <a:rPr lang="vi-VN" sz="1600" b="1" i="0" u="none" strike="noStrike">
                          <a:solidFill>
                            <a:srgbClr val="000000"/>
                          </a:solidFill>
                          <a:effectLst/>
                          <a:latin typeface="+mj-lt"/>
                        </a:rPr>
                      </a:br>
                      <a:r>
                        <a:rPr lang="vi-VN" sz="1600" b="1" i="0" u="none" strike="noStrike">
                          <a:solidFill>
                            <a:srgbClr val="000000"/>
                          </a:solidFill>
                          <a:effectLst/>
                          <a:latin typeface="+mj-lt"/>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j-lt"/>
                        </a:rPr>
                        <a:t>Ước tính</a:t>
                      </a:r>
                      <a:br>
                        <a:rPr lang="vi-VN" sz="1600" b="1" i="0" u="none" strike="noStrike">
                          <a:solidFill>
                            <a:srgbClr val="000000"/>
                          </a:solidFill>
                          <a:effectLst/>
                          <a:latin typeface="+mj-lt"/>
                        </a:rPr>
                      </a:br>
                      <a:r>
                        <a:rPr lang="vi-VN" sz="1600" b="1" i="0" u="none" strike="noStrike">
                          <a:solidFill>
                            <a:srgbClr val="000000"/>
                          </a:solidFill>
                          <a:effectLst/>
                          <a:latin typeface="+mj-lt"/>
                        </a:rPr>
                        <a:t>6 tháng </a:t>
                      </a:r>
                      <a:br>
                        <a:rPr lang="vi-VN" sz="1600" b="1" i="0" u="none" strike="noStrike">
                          <a:solidFill>
                            <a:srgbClr val="000000"/>
                          </a:solidFill>
                          <a:effectLst/>
                          <a:latin typeface="+mj-lt"/>
                        </a:rPr>
                      </a:br>
                      <a:r>
                        <a:rPr lang="vi-VN" sz="1600" b="1" i="0" u="none" strike="noStrike">
                          <a:solidFill>
                            <a:srgbClr val="000000"/>
                          </a:solidFill>
                          <a:effectLst/>
                          <a:latin typeface="+mj-lt"/>
                        </a:rPr>
                        <a:t>đầu năm </a:t>
                      </a:r>
                      <a:br>
                        <a:rPr lang="vi-VN" sz="1600" b="1" i="0" u="none" strike="noStrike">
                          <a:solidFill>
                            <a:srgbClr val="000000"/>
                          </a:solidFill>
                          <a:effectLst/>
                          <a:latin typeface="+mj-lt"/>
                        </a:rPr>
                      </a:br>
                      <a:r>
                        <a:rPr lang="vi-VN" sz="1600" b="1" i="0" u="none" strike="noStrike">
                          <a:solidFill>
                            <a:srgbClr val="000000"/>
                          </a:solidFill>
                          <a:effectLst/>
                          <a:latin typeface="+mj-lt"/>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j-lt"/>
                        </a:rPr>
                        <a:t>6 tháng đầu năm 2024 so với cùng kỳ năm trước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542161"/>
                  </a:ext>
                </a:extLst>
              </a:tr>
              <a:tr h="419100">
                <a:tc>
                  <a:txBody>
                    <a:bodyPr/>
                    <a:lstStyle/>
                    <a:p>
                      <a:pPr algn="l" fontAlgn="b"/>
                      <a:r>
                        <a:rPr lang="vi-VN" sz="1600" b="1" i="0" u="none" strike="noStrike">
                          <a:solidFill>
                            <a:srgbClr val="000000"/>
                          </a:solidFill>
                          <a:effectLst/>
                          <a:latin typeface="+mj-lt"/>
                        </a:rPr>
                        <a:t>TỔNG SỐ</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1" i="0" u="none" strike="noStrike">
                          <a:solidFill>
                            <a:srgbClr val="000000"/>
                          </a:solidFill>
                          <a:effectLst/>
                          <a:latin typeface="+mj-lt"/>
                        </a:rPr>
                        <a:t>50.890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1" i="0" u="none" strike="noStrike">
                          <a:solidFill>
                            <a:srgbClr val="000000"/>
                          </a:solidFill>
                          <a:effectLst/>
                          <a:latin typeface="+mj-lt"/>
                        </a:rPr>
                        <a:t>58.333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1" i="0" u="none" strike="noStrike">
                          <a:solidFill>
                            <a:srgbClr val="000000"/>
                          </a:solidFill>
                          <a:effectLst/>
                          <a:latin typeface="+mj-lt"/>
                        </a:rPr>
                        <a:t>114,6</a:t>
                      </a:r>
                    </a:p>
                  </a:txBody>
                  <a:tcPr marL="9525" marR="2286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470913"/>
                  </a:ext>
                </a:extLst>
              </a:tr>
              <a:tr h="316865">
                <a:tc>
                  <a:txBody>
                    <a:bodyPr/>
                    <a:lstStyle/>
                    <a:p>
                      <a:pPr algn="l" fontAlgn="b"/>
                      <a:r>
                        <a:rPr lang="vi-VN" sz="1600" b="1" i="0" u="none" strike="noStrike">
                          <a:solidFill>
                            <a:srgbClr val="000000"/>
                          </a:solidFill>
                          <a:effectLst/>
                          <a:latin typeface="+mj-lt"/>
                        </a:rPr>
                        <a:t>Phân theo ngành kinh tế</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vi-VN" sz="1600" b="1"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vi-VN" sz="1600" b="1"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38297"/>
                  </a:ext>
                </a:extLst>
              </a:tr>
              <a:tr h="316865">
                <a:tc>
                  <a:txBody>
                    <a:bodyPr/>
                    <a:lstStyle/>
                    <a:p>
                      <a:pPr algn="l" fontAlgn="b"/>
                      <a:r>
                        <a:rPr lang="vi-VN" sz="1600" b="0" i="0" u="none" strike="noStrike">
                          <a:solidFill>
                            <a:srgbClr val="000000"/>
                          </a:solidFill>
                          <a:effectLst/>
                          <a:latin typeface="+mj-lt"/>
                        </a:rPr>
                        <a:t>Thương nghiệp</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40.321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44.870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111,3</a:t>
                      </a:r>
                    </a:p>
                  </a:txBody>
                  <a:tcPr marL="9525" marR="2286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022307"/>
                  </a:ext>
                </a:extLst>
              </a:tr>
              <a:tr h="316865">
                <a:tc>
                  <a:txBody>
                    <a:bodyPr/>
                    <a:lstStyle/>
                    <a:p>
                      <a:pPr algn="l" fontAlgn="b"/>
                      <a:r>
                        <a:rPr lang="vi-VN" sz="1600" b="0" i="0" u="none" strike="noStrike">
                          <a:solidFill>
                            <a:srgbClr val="000000"/>
                          </a:solidFill>
                          <a:effectLst/>
                          <a:latin typeface="+mj-lt"/>
                        </a:rPr>
                        <a:t>Khách sạn, nhà hàng</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6.432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8.326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129,4</a:t>
                      </a:r>
                    </a:p>
                  </a:txBody>
                  <a:tcPr marL="9525" marR="2286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024217"/>
                  </a:ext>
                </a:extLst>
              </a:tr>
              <a:tr h="316865">
                <a:tc>
                  <a:txBody>
                    <a:bodyPr/>
                    <a:lstStyle/>
                    <a:p>
                      <a:pPr algn="l" fontAlgn="b"/>
                      <a:r>
                        <a:rPr lang="vi-VN" sz="1600" b="0" i="0" u="none" strike="noStrike">
                          <a:solidFill>
                            <a:srgbClr val="000000"/>
                          </a:solidFill>
                          <a:effectLst/>
                          <a:latin typeface="+mj-lt"/>
                        </a:rPr>
                        <a:t>Du lịch lữ hành</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279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161,2</a:t>
                      </a:r>
                    </a:p>
                  </a:txBody>
                  <a:tcPr marL="9525" marR="2286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04053"/>
                  </a:ext>
                </a:extLst>
              </a:tr>
              <a:tr h="316865">
                <a:tc>
                  <a:txBody>
                    <a:bodyPr/>
                    <a:lstStyle/>
                    <a:p>
                      <a:pPr algn="l" fontAlgn="b"/>
                      <a:r>
                        <a:rPr lang="vi-VN" sz="1600" b="0" i="0" u="none" strike="noStrike">
                          <a:solidFill>
                            <a:srgbClr val="000000"/>
                          </a:solidFill>
                          <a:effectLst/>
                          <a:latin typeface="+mj-lt"/>
                        </a:rPr>
                        <a:t>Dịch vụ</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3.855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4.685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b="0" i="0" u="none" strike="noStrike">
                          <a:solidFill>
                            <a:srgbClr val="000000"/>
                          </a:solidFill>
                          <a:effectLst/>
                          <a:latin typeface="+mj-lt"/>
                        </a:rPr>
                        <a:t>121,5</a:t>
                      </a:r>
                    </a:p>
                  </a:txBody>
                  <a:tcPr marL="9525" marR="2286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9962401"/>
                  </a:ext>
                </a:extLst>
              </a:tr>
            </a:tbl>
          </a:graphicData>
        </a:graphic>
      </p:graphicFrame>
      <p:graphicFrame>
        <p:nvGraphicFramePr>
          <p:cNvPr id="8" name="Table 7">
            <a:extLst>
              <a:ext uri="{FF2B5EF4-FFF2-40B4-BE49-F238E27FC236}">
                <a16:creationId xmlns:a16="http://schemas.microsoft.com/office/drawing/2014/main" id="{9C4B0F0C-CA79-4774-2E1B-3F392FCFA3AA}"/>
              </a:ext>
            </a:extLst>
          </p:cNvPr>
          <p:cNvGraphicFramePr>
            <a:graphicFrameLocks noGrp="1"/>
          </p:cNvGraphicFramePr>
          <p:nvPr>
            <p:extLst>
              <p:ext uri="{D42A27DB-BD31-4B8C-83A1-F6EECF244321}">
                <p14:modId xmlns:p14="http://schemas.microsoft.com/office/powerpoint/2010/main" val="3802240148"/>
              </p:ext>
            </p:extLst>
          </p:nvPr>
        </p:nvGraphicFramePr>
        <p:xfrm>
          <a:off x="10348143" y="1160233"/>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Tỷ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258763427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750875" y="530031"/>
            <a:ext cx="6796060" cy="492443"/>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7" name="Table 6">
            <a:extLst>
              <a:ext uri="{FF2B5EF4-FFF2-40B4-BE49-F238E27FC236}">
                <a16:creationId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3422331029"/>
              </p:ext>
            </p:extLst>
          </p:nvPr>
        </p:nvGraphicFramePr>
        <p:xfrm>
          <a:off x="153801" y="1303152"/>
          <a:ext cx="5543148" cy="3322320"/>
        </p:xfrm>
        <a:graphic>
          <a:graphicData uri="http://schemas.openxmlformats.org/drawingml/2006/table">
            <a:tbl>
              <a:tblPr firstRow="1" bandRow="1"/>
              <a:tblGrid>
                <a:gridCol w="5543148">
                  <a:extLst>
                    <a:ext uri="{9D8B030D-6E8A-4147-A177-3AD203B41FA5}">
                      <a16:colId xmlns:a16="http://schemas.microsoft.com/office/drawing/2014/main" val="3655493598"/>
                    </a:ext>
                  </a:extLst>
                </a:gridCol>
              </a:tblGrid>
              <a:tr h="25783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Tổng kim ngạch xuất khẩu 6 tháng đầu năm 2024 ước đạt 887 triệu USD (đạt 53,76% kế hoạch năm), tăng 20,9%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Hầu hết các mặt hàng xuất khẩu chủ lực của tỉnh đều tăng so với cùng kỳ</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Cụ thể: </a:t>
                      </a:r>
                      <a:r>
                        <a:rPr lang="en-US" sz="2000" b="0" kern="1200">
                          <a:solidFill>
                            <a:schemeClr val="dk1"/>
                          </a:solidFill>
                          <a:effectLst/>
                          <a:latin typeface="Times New Roman" panose="02020603050405020304" pitchFamily="18" charset="0"/>
                          <a:ea typeface="+mn-ea"/>
                          <a:cs typeface="Times New Roman" panose="02020603050405020304" pitchFamily="18" charset="0"/>
                        </a:rPr>
                        <a:t>Sản phẩm từ chất dẻo tăng 49,1%; gỗ tăng 31,4%; sản phẩm gỗ tăng 24,0%; </a:t>
                      </a:r>
                      <a:r>
                        <a:rPr lang="vi-VN" sz="2000" b="0" kern="1200">
                          <a:solidFill>
                            <a:schemeClr val="dk1"/>
                          </a:solidFill>
                          <a:effectLst/>
                          <a:latin typeface="Times New Roman" panose="02020603050405020304" pitchFamily="18" charset="0"/>
                          <a:ea typeface="+mn-ea"/>
                          <a:cs typeface="Times New Roman" panose="02020603050405020304" pitchFamily="18" charset="0"/>
                        </a:rPr>
                        <a:t>dệt may tăng 6,6%</a:t>
                      </a:r>
                      <a:r>
                        <a:rPr lang="en-US" sz="2000" b="0" kern="1200">
                          <a:solidFill>
                            <a:schemeClr val="dk1"/>
                          </a:solidFill>
                          <a:effectLst/>
                          <a:latin typeface="Times New Roman" panose="02020603050405020304" pitchFamily="18" charset="0"/>
                          <a:ea typeface="+mn-ea"/>
                          <a:cs typeface="Times New Roman" panose="02020603050405020304" pitchFamily="18" charset="0"/>
                        </a:rPr>
                        <a:t>; hàng thủy sản tăng 3,7%</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nl-NL"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623C9657-954D-219B-C03C-7393E8600955}"/>
              </a:ext>
            </a:extLst>
          </p:cNvPr>
          <p:cNvGraphicFramePr>
            <a:graphicFrameLocks noGrp="1"/>
          </p:cNvGraphicFramePr>
          <p:nvPr>
            <p:extLst>
              <p:ext uri="{D42A27DB-BD31-4B8C-83A1-F6EECF244321}">
                <p14:modId xmlns:p14="http://schemas.microsoft.com/office/powerpoint/2010/main" val="3754583770"/>
              </p:ext>
            </p:extLst>
          </p:nvPr>
        </p:nvGraphicFramePr>
        <p:xfrm>
          <a:off x="5922628" y="1434868"/>
          <a:ext cx="6115571" cy="4587850"/>
        </p:xfrm>
        <a:graphic>
          <a:graphicData uri="http://schemas.openxmlformats.org/drawingml/2006/table">
            <a:tbl>
              <a:tblPr/>
              <a:tblGrid>
                <a:gridCol w="2934014">
                  <a:extLst>
                    <a:ext uri="{9D8B030D-6E8A-4147-A177-3AD203B41FA5}">
                      <a16:colId xmlns:a16="http://schemas.microsoft.com/office/drawing/2014/main" val="4059081202"/>
                    </a:ext>
                  </a:extLst>
                </a:gridCol>
                <a:gridCol w="972142">
                  <a:extLst>
                    <a:ext uri="{9D8B030D-6E8A-4147-A177-3AD203B41FA5}">
                      <a16:colId xmlns:a16="http://schemas.microsoft.com/office/drawing/2014/main" val="4099352770"/>
                    </a:ext>
                  </a:extLst>
                </a:gridCol>
                <a:gridCol w="1001601">
                  <a:extLst>
                    <a:ext uri="{9D8B030D-6E8A-4147-A177-3AD203B41FA5}">
                      <a16:colId xmlns:a16="http://schemas.microsoft.com/office/drawing/2014/main" val="4187156505"/>
                    </a:ext>
                  </a:extLst>
                </a:gridCol>
                <a:gridCol w="1207814">
                  <a:extLst>
                    <a:ext uri="{9D8B030D-6E8A-4147-A177-3AD203B41FA5}">
                      <a16:colId xmlns:a16="http://schemas.microsoft.com/office/drawing/2014/main" val="3970161067"/>
                    </a:ext>
                  </a:extLst>
                </a:gridCol>
              </a:tblGrid>
              <a:tr h="821347">
                <a:tc>
                  <a:txBody>
                    <a:bodyPr/>
                    <a:lstStyle/>
                    <a:p>
                      <a:pPr algn="l" fontAlgn="b"/>
                      <a:r>
                        <a:rPr lang="vi-VN" sz="1400" b="1" i="0" u="none" strike="noStrike">
                          <a:solidFill>
                            <a:srgbClr val="000000"/>
                          </a:solidFill>
                          <a:effectLst/>
                          <a:latin typeface="+mj-lt"/>
                        </a:rPr>
                        <a:t> </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j-lt"/>
                        </a:rPr>
                        <a:t>Chính thức </a:t>
                      </a:r>
                      <a:br>
                        <a:rPr lang="vi-VN" sz="1400" b="1" i="0" u="none" strike="noStrike">
                          <a:solidFill>
                            <a:srgbClr val="000000"/>
                          </a:solidFill>
                          <a:effectLst/>
                          <a:latin typeface="+mj-lt"/>
                        </a:rPr>
                      </a:br>
                      <a:r>
                        <a:rPr lang="vi-VN" sz="1400" b="1" i="0" u="none" strike="noStrike">
                          <a:solidFill>
                            <a:srgbClr val="000000"/>
                          </a:solidFill>
                          <a:effectLst/>
                          <a:latin typeface="+mj-lt"/>
                        </a:rPr>
                        <a:t>6 tháng </a:t>
                      </a:r>
                      <a:br>
                        <a:rPr lang="vi-VN" sz="1400" b="1" i="0" u="none" strike="noStrike">
                          <a:solidFill>
                            <a:srgbClr val="000000"/>
                          </a:solidFill>
                          <a:effectLst/>
                          <a:latin typeface="+mj-lt"/>
                        </a:rPr>
                      </a:br>
                      <a:r>
                        <a:rPr lang="vi-VN" sz="1400" b="1" i="0" u="none" strike="noStrike">
                          <a:solidFill>
                            <a:srgbClr val="000000"/>
                          </a:solidFill>
                          <a:effectLst/>
                          <a:latin typeface="+mj-lt"/>
                        </a:rPr>
                        <a:t>đầu năm </a:t>
                      </a:r>
                      <a:br>
                        <a:rPr lang="vi-VN" sz="1400" b="1" i="0" u="none" strike="noStrike">
                          <a:solidFill>
                            <a:srgbClr val="000000"/>
                          </a:solidFill>
                          <a:effectLst/>
                          <a:latin typeface="+mj-lt"/>
                        </a:rPr>
                      </a:br>
                      <a:r>
                        <a:rPr lang="vi-VN" sz="1400" b="1" i="0" u="none" strike="noStrike">
                          <a:solidFill>
                            <a:srgbClr val="000000"/>
                          </a:solidFill>
                          <a:effectLst/>
                          <a:latin typeface="+mj-lt"/>
                        </a:rPr>
                        <a:t>2023</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j-lt"/>
                        </a:rPr>
                        <a:t>Ước tính </a:t>
                      </a:r>
                      <a:br>
                        <a:rPr lang="vi-VN" sz="1400" b="1" i="0" u="none" strike="noStrike">
                          <a:solidFill>
                            <a:srgbClr val="000000"/>
                          </a:solidFill>
                          <a:effectLst/>
                          <a:latin typeface="+mj-lt"/>
                        </a:rPr>
                      </a:br>
                      <a:r>
                        <a:rPr lang="vi-VN" sz="1400" b="1" i="0" u="none" strike="noStrike">
                          <a:solidFill>
                            <a:srgbClr val="000000"/>
                          </a:solidFill>
                          <a:effectLst/>
                          <a:latin typeface="+mj-lt"/>
                        </a:rPr>
                        <a:t>6 tháng </a:t>
                      </a:r>
                      <a:br>
                        <a:rPr lang="vi-VN" sz="1400" b="1" i="0" u="none" strike="noStrike">
                          <a:solidFill>
                            <a:srgbClr val="000000"/>
                          </a:solidFill>
                          <a:effectLst/>
                          <a:latin typeface="+mj-lt"/>
                        </a:rPr>
                      </a:br>
                      <a:r>
                        <a:rPr lang="vi-VN" sz="1400" b="1" i="0" u="none" strike="noStrike">
                          <a:solidFill>
                            <a:srgbClr val="000000"/>
                          </a:solidFill>
                          <a:effectLst/>
                          <a:latin typeface="+mj-lt"/>
                        </a:rPr>
                        <a:t>đầu năm </a:t>
                      </a:r>
                      <a:br>
                        <a:rPr lang="vi-VN" sz="1400" b="1" i="0" u="none" strike="noStrike">
                          <a:solidFill>
                            <a:srgbClr val="000000"/>
                          </a:solidFill>
                          <a:effectLst/>
                          <a:latin typeface="+mj-lt"/>
                        </a:rPr>
                      </a:br>
                      <a:r>
                        <a:rPr lang="vi-VN" sz="1400" b="1" i="0" u="none" strike="noStrike">
                          <a:solidFill>
                            <a:srgbClr val="000000"/>
                          </a:solidFill>
                          <a:effectLst/>
                          <a:latin typeface="+mj-lt"/>
                        </a:rPr>
                        <a:t>2024</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j-lt"/>
                        </a:rPr>
                        <a:t>6 tháng </a:t>
                      </a:r>
                      <a:br>
                        <a:rPr lang="vi-VN" sz="1400" b="1" i="0" u="none" strike="noStrike">
                          <a:solidFill>
                            <a:srgbClr val="000000"/>
                          </a:solidFill>
                          <a:effectLst/>
                          <a:latin typeface="+mj-lt"/>
                        </a:rPr>
                      </a:br>
                      <a:r>
                        <a:rPr lang="vi-VN" sz="1400" b="1" i="0" u="none" strike="noStrike">
                          <a:solidFill>
                            <a:srgbClr val="000000"/>
                          </a:solidFill>
                          <a:effectLst/>
                          <a:latin typeface="+mj-lt"/>
                        </a:rPr>
                        <a:t>đầu năm 2024 </a:t>
                      </a:r>
                      <a:br>
                        <a:rPr lang="vi-VN" sz="1400" b="1" i="0" u="none" strike="noStrike">
                          <a:solidFill>
                            <a:srgbClr val="000000"/>
                          </a:solidFill>
                          <a:effectLst/>
                          <a:latin typeface="+mj-lt"/>
                        </a:rPr>
                      </a:br>
                      <a:r>
                        <a:rPr lang="vi-VN" sz="1400" b="1" i="0" u="none" strike="noStrike">
                          <a:solidFill>
                            <a:srgbClr val="000000"/>
                          </a:solidFill>
                          <a:effectLst/>
                          <a:latin typeface="+mj-lt"/>
                        </a:rPr>
                        <a:t>so với </a:t>
                      </a:r>
                      <a:br>
                        <a:rPr lang="vi-VN" sz="1400" b="1" i="0" u="none" strike="noStrike">
                          <a:solidFill>
                            <a:srgbClr val="000000"/>
                          </a:solidFill>
                          <a:effectLst/>
                          <a:latin typeface="+mj-lt"/>
                        </a:rPr>
                      </a:br>
                      <a:r>
                        <a:rPr lang="vi-VN" sz="1400" b="1" i="0" u="none" strike="noStrike">
                          <a:solidFill>
                            <a:srgbClr val="000000"/>
                          </a:solidFill>
                          <a:effectLst/>
                          <a:latin typeface="+mj-lt"/>
                        </a:rPr>
                        <a:t>cùng kỳ (%)</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321874"/>
                  </a:ext>
                </a:extLst>
              </a:tr>
              <a:tr h="350020">
                <a:tc>
                  <a:txBody>
                    <a:bodyPr/>
                    <a:lstStyle/>
                    <a:p>
                      <a:pPr algn="ctr" fontAlgn="ctr"/>
                      <a:r>
                        <a:rPr lang="vi-VN" sz="1400" b="1" i="0" u="none" strike="noStrike">
                          <a:solidFill>
                            <a:srgbClr val="000000"/>
                          </a:solidFill>
                          <a:effectLst/>
                          <a:latin typeface="+mj-lt"/>
                        </a:rPr>
                        <a:t>TỔNG TRỊ GIÁ</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mj-lt"/>
                        </a:rPr>
                        <a:t>733.791</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mj-lt"/>
                        </a:rPr>
                        <a:t>887.000</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mj-lt"/>
                        </a:rPr>
                        <a:t>120,9</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119779"/>
                  </a:ext>
                </a:extLst>
              </a:tr>
              <a:tr h="245014">
                <a:tc>
                  <a:txBody>
                    <a:bodyPr/>
                    <a:lstStyle/>
                    <a:p>
                      <a:pPr algn="l" fontAlgn="b"/>
                      <a:r>
                        <a:rPr lang="vi-VN" sz="1400" b="0" i="0" u="none" strike="noStrike">
                          <a:solidFill>
                            <a:srgbClr val="000000"/>
                          </a:solidFill>
                          <a:effectLst/>
                          <a:latin typeface="+mj-lt"/>
                        </a:rPr>
                        <a:t>1. Sản phẩm từ chất dẻo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84.444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125.880</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149,1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42284"/>
                  </a:ext>
                </a:extLst>
              </a:tr>
              <a:tr h="245014">
                <a:tc>
                  <a:txBody>
                    <a:bodyPr/>
                    <a:lstStyle/>
                    <a:p>
                      <a:pPr algn="l" fontAlgn="b"/>
                      <a:r>
                        <a:rPr lang="vi-VN" sz="1400" b="0" i="0" u="none" strike="noStrike">
                          <a:solidFill>
                            <a:srgbClr val="000000"/>
                          </a:solidFill>
                          <a:effectLst/>
                          <a:latin typeface="+mj-lt"/>
                        </a:rPr>
                        <a:t>2.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151.404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198.931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131,4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412516"/>
                  </a:ext>
                </a:extLst>
              </a:tr>
              <a:tr h="245014">
                <a:tc>
                  <a:txBody>
                    <a:bodyPr/>
                    <a:lstStyle/>
                    <a:p>
                      <a:pPr algn="l" fontAlgn="b"/>
                      <a:r>
                        <a:rPr lang="vi-VN" sz="1400" b="0" i="0" u="none" strike="noStrike">
                          <a:solidFill>
                            <a:srgbClr val="000000"/>
                          </a:solidFill>
                          <a:effectLst/>
                          <a:latin typeface="+mj-lt"/>
                        </a:rPr>
                        <a:t>3. Sản phẩm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201.102</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249.408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124,0</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068048"/>
                  </a:ext>
                </a:extLst>
              </a:tr>
              <a:tr h="245014">
                <a:tc>
                  <a:txBody>
                    <a:bodyPr/>
                    <a:lstStyle/>
                    <a:p>
                      <a:pPr algn="l" fontAlgn="b"/>
                      <a:r>
                        <a:rPr lang="vi-VN" sz="1400" b="0" i="0" u="none" strike="noStrike">
                          <a:solidFill>
                            <a:srgbClr val="000000"/>
                          </a:solidFill>
                          <a:effectLst/>
                          <a:latin typeface="+mj-lt"/>
                        </a:rPr>
                        <a:t>4. Hàng hoá khác</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64.464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70.854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109,9</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47186"/>
                  </a:ext>
                </a:extLst>
              </a:tr>
              <a:tr h="245014">
                <a:tc>
                  <a:txBody>
                    <a:bodyPr/>
                    <a:lstStyle/>
                    <a:p>
                      <a:pPr algn="l" fontAlgn="b"/>
                      <a:r>
                        <a:rPr lang="vi-VN" sz="1400" b="0" i="0" u="none" strike="noStrike">
                          <a:solidFill>
                            <a:srgbClr val="000000"/>
                          </a:solidFill>
                          <a:effectLst/>
                          <a:latin typeface="+mj-lt"/>
                        </a:rPr>
                        <a:t>5. Gạo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27.285</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29.233</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107,1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8069048"/>
                  </a:ext>
                </a:extLst>
              </a:tr>
              <a:tr h="245014">
                <a:tc>
                  <a:txBody>
                    <a:bodyPr/>
                    <a:lstStyle/>
                    <a:p>
                      <a:pPr algn="l" fontAlgn="b"/>
                      <a:r>
                        <a:rPr lang="vi-VN" sz="1400" b="0" i="0" u="none" strike="noStrike">
                          <a:solidFill>
                            <a:srgbClr val="000000"/>
                          </a:solidFill>
                          <a:effectLst/>
                          <a:latin typeface="+mj-lt"/>
                        </a:rPr>
                        <a:t>6. Hàng dệt, may</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141.476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150.834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106,6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753158"/>
                  </a:ext>
                </a:extLst>
              </a:tr>
              <a:tr h="245014">
                <a:tc>
                  <a:txBody>
                    <a:bodyPr/>
                    <a:lstStyle/>
                    <a:p>
                      <a:pPr algn="l" fontAlgn="b"/>
                      <a:r>
                        <a:rPr lang="vi-VN" sz="1400" b="0" i="0" u="none" strike="noStrike">
                          <a:solidFill>
                            <a:srgbClr val="000000"/>
                          </a:solidFill>
                          <a:effectLst/>
                          <a:latin typeface="+mj-lt"/>
                        </a:rPr>
                        <a:t>7. Hàng thuỷ sản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56.354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58.419</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103,7</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720036"/>
                  </a:ext>
                </a:extLst>
              </a:tr>
              <a:tr h="245014">
                <a:tc>
                  <a:txBody>
                    <a:bodyPr/>
                    <a:lstStyle/>
                    <a:p>
                      <a:pPr algn="l" fontAlgn="b"/>
                      <a:r>
                        <a:rPr lang="vi-VN" sz="1400" b="0" i="0" u="none" strike="noStrike">
                          <a:solidFill>
                            <a:srgbClr val="000000"/>
                          </a:solidFill>
                          <a:effectLst/>
                          <a:latin typeface="+mj-lt"/>
                        </a:rPr>
                        <a:t>8. Quặng và khoáng sản khác</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15.668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16.070</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102,6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4129167"/>
                  </a:ext>
                </a:extLst>
              </a:tr>
              <a:tr h="245014">
                <a:tc>
                  <a:txBody>
                    <a:bodyPr/>
                    <a:lstStyle/>
                    <a:p>
                      <a:pPr algn="l" fontAlgn="b"/>
                      <a:r>
                        <a:rPr lang="vi-VN" sz="1400" b="0" i="0" u="none" strike="noStrike">
                          <a:solidFill>
                            <a:srgbClr val="000000"/>
                          </a:solidFill>
                          <a:effectLst/>
                          <a:latin typeface="+mj-lt"/>
                        </a:rPr>
                        <a:t>9. Sắn và các sản phẩm từ sắn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43.576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44.008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101,0</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363987"/>
                  </a:ext>
                </a:extLst>
              </a:tr>
              <a:tr h="245014">
                <a:tc>
                  <a:txBody>
                    <a:bodyPr/>
                    <a:lstStyle/>
                    <a:p>
                      <a:pPr algn="l" fontAlgn="b"/>
                      <a:r>
                        <a:rPr lang="vi-VN" sz="1400" b="0" i="0" u="none" strike="noStrike">
                          <a:solidFill>
                            <a:srgbClr val="000000"/>
                          </a:solidFill>
                          <a:effectLst/>
                          <a:latin typeface="+mj-lt"/>
                        </a:rPr>
                        <a:t>10. Sản phẩm từ sắt thép</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276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232</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84,1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24224"/>
                  </a:ext>
                </a:extLst>
              </a:tr>
              <a:tr h="245014">
                <a:tc>
                  <a:txBody>
                    <a:bodyPr/>
                    <a:lstStyle/>
                    <a:p>
                      <a:pPr algn="l" fontAlgn="b"/>
                      <a:r>
                        <a:rPr lang="vi-VN" sz="1400" b="0" i="0" u="none" strike="noStrike">
                          <a:solidFill>
                            <a:srgbClr val="000000"/>
                          </a:solidFill>
                          <a:effectLst/>
                          <a:latin typeface="+mj-lt"/>
                        </a:rPr>
                        <a:t>11. Giày dép các loại</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2.074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1.323</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63,8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383248"/>
                  </a:ext>
                </a:extLst>
              </a:tr>
              <a:tr h="245014">
                <a:tc>
                  <a:txBody>
                    <a:bodyPr/>
                    <a:lstStyle/>
                    <a:p>
                      <a:pPr algn="l" fontAlgn="b"/>
                      <a:r>
                        <a:rPr lang="vi-VN" sz="1400" b="0" i="0" u="none" strike="noStrike">
                          <a:solidFill>
                            <a:srgbClr val="000000"/>
                          </a:solidFill>
                          <a:effectLst/>
                          <a:latin typeface="+mj-lt"/>
                        </a:rPr>
                        <a:t>   12. Máy móc thiết bị và dụng cụ phụ tùng</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676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219</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32,4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348587"/>
                  </a:ext>
                </a:extLst>
              </a:tr>
              <a:tr h="245014">
                <a:tc>
                  <a:txBody>
                    <a:bodyPr/>
                    <a:lstStyle/>
                    <a:p>
                      <a:pPr algn="l" fontAlgn="b"/>
                      <a:r>
                        <a:rPr lang="vi-VN" sz="1400" b="0" i="0" u="none" strike="noStrike">
                          <a:solidFill>
                            <a:srgbClr val="000000"/>
                          </a:solidFill>
                          <a:effectLst/>
                          <a:latin typeface="+mj-lt"/>
                        </a:rPr>
                        <a:t>13. Hàng rau quả</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1.346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mj-lt"/>
                        </a:rPr>
                        <a:t>0,6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18233"/>
                  </a:ext>
                </a:extLst>
              </a:tr>
            </a:tbl>
          </a:graphicData>
        </a:graphic>
      </p:graphicFrame>
      <p:graphicFrame>
        <p:nvGraphicFramePr>
          <p:cNvPr id="2" name="Table 1">
            <a:extLst>
              <a:ext uri="{FF2B5EF4-FFF2-40B4-BE49-F238E27FC236}">
                <a16:creationId xmlns:a16="http://schemas.microsoft.com/office/drawing/2014/main" id="{0DCEDBE7-5717-07DB-A45E-C98816171781}"/>
              </a:ext>
            </a:extLst>
          </p:cNvPr>
          <p:cNvGraphicFramePr>
            <a:graphicFrameLocks noGrp="1"/>
          </p:cNvGraphicFramePr>
          <p:nvPr>
            <p:extLst>
              <p:ext uri="{D42A27DB-BD31-4B8C-83A1-F6EECF244321}">
                <p14:modId xmlns:p14="http://schemas.microsoft.com/office/powerpoint/2010/main" val="515868375"/>
              </p:ext>
            </p:extLst>
          </p:nvPr>
        </p:nvGraphicFramePr>
        <p:xfrm>
          <a:off x="10152394" y="1082111"/>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a:t>
                      </a:r>
                      <a:r>
                        <a:rPr lang="en-US" sz="1400" b="0" i="1" kern="1200">
                          <a:solidFill>
                            <a:schemeClr val="tx1"/>
                          </a:solidFill>
                          <a:effectLst/>
                          <a:latin typeface="+mj-lt"/>
                          <a:ea typeface="+mn-ea"/>
                          <a:cs typeface="+mn-cs"/>
                        </a:rPr>
                        <a:t>Nghìn USD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7499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38060" y="333134"/>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2941208825"/>
              </p:ext>
            </p:extLst>
          </p:nvPr>
        </p:nvGraphicFramePr>
        <p:xfrm>
          <a:off x="67427" y="1394669"/>
          <a:ext cx="6598352" cy="344424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Đã tổ chức nhiều hoạt động văn hóa – nghệ thuật và thể dục – thể thao, thu hút đông đảo Nhân dân </a:t>
                      </a:r>
                      <a:r>
                        <a:rPr lang="vi-VN" sz="2000" b="0" kern="1200">
                          <a:solidFill>
                            <a:schemeClr val="tx1"/>
                          </a:solidFill>
                          <a:effectLst/>
                          <a:latin typeface="Times New Roman" panose="02020603050405020304" pitchFamily="18" charset="0"/>
                          <a:ea typeface="+mn-ea"/>
                          <a:cs typeface="Times New Roman" panose="02020603050405020304" pitchFamily="18" charset="0"/>
                        </a:rPr>
                        <a:t>và du khách trong và ngoài tỉnh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 Ước</a:t>
                      </a:r>
                      <a:r>
                        <a:rPr lang="nl-NL" sz="2000" b="0" kern="1200">
                          <a:solidFill>
                            <a:schemeClr val="tx1"/>
                          </a:solidFill>
                          <a:effectLst/>
                          <a:latin typeface="Times New Roman" panose="02020603050405020304" pitchFamily="18" charset="0"/>
                          <a:ea typeface="+mn-ea"/>
                          <a:cs typeface="Times New Roman" panose="02020603050405020304" pitchFamily="18" charset="0"/>
                        </a:rPr>
                        <a:t> </a:t>
                      </a:r>
                      <a:r>
                        <a:rPr lang="vi-VN" sz="2000" b="0" kern="1200">
                          <a:solidFill>
                            <a:schemeClr val="tx1"/>
                          </a:solidFill>
                          <a:effectLst/>
                          <a:latin typeface="Times New Roman" panose="02020603050405020304" pitchFamily="18" charset="0"/>
                          <a:ea typeface="+mn-ea"/>
                          <a:cs typeface="Times New Roman" panose="02020603050405020304" pitchFamily="18" charset="0"/>
                        </a:rPr>
                        <a:t>6</a:t>
                      </a:r>
                      <a:r>
                        <a:rPr lang="nl-NL" sz="2000" b="0" kern="1200">
                          <a:solidFill>
                            <a:schemeClr val="tx1"/>
                          </a:solidFill>
                          <a:effectLst/>
                          <a:latin typeface="Times New Roman" panose="02020603050405020304" pitchFamily="18" charset="0"/>
                          <a:ea typeface="+mn-ea"/>
                          <a:cs typeface="Times New Roman" panose="02020603050405020304" pitchFamily="18" charset="0"/>
                        </a:rPr>
                        <a:t> tháng</a:t>
                      </a:r>
                      <a:r>
                        <a:rPr lang="vi-VN" sz="2000" b="0" kern="1200">
                          <a:solidFill>
                            <a:schemeClr val="tx1"/>
                          </a:solidFill>
                          <a:effectLst/>
                          <a:latin typeface="Times New Roman" panose="02020603050405020304" pitchFamily="18" charset="0"/>
                          <a:ea typeface="+mn-ea"/>
                          <a:cs typeface="Times New Roman" panose="02020603050405020304" pitchFamily="18" charset="0"/>
                        </a:rPr>
                        <a:t> đầu năm</a:t>
                      </a:r>
                      <a:r>
                        <a:rPr lang="nl-NL" sz="2000" b="0" kern="1200">
                          <a:solidFill>
                            <a:schemeClr val="tx1"/>
                          </a:solidFill>
                          <a:effectLst/>
                          <a:latin typeface="Times New Roman" panose="02020603050405020304" pitchFamily="18" charset="0"/>
                          <a:ea typeface="+mn-ea"/>
                          <a:cs typeface="Times New Roman" panose="02020603050405020304" pitchFamily="18" charset="0"/>
                        </a:rPr>
                        <a:t>, cả tỉnh ước đón được </a:t>
                      </a:r>
                      <a:r>
                        <a:rPr lang="vi-VN" sz="2000" b="0" kern="1200">
                          <a:solidFill>
                            <a:schemeClr val="tx1"/>
                          </a:solidFill>
                          <a:effectLst/>
                          <a:latin typeface="Times New Roman" panose="02020603050405020304" pitchFamily="18" charset="0"/>
                          <a:ea typeface="+mn-ea"/>
                          <a:cs typeface="Times New Roman" panose="02020603050405020304" pitchFamily="18" charset="0"/>
                        </a:rPr>
                        <a:t>trên</a:t>
                      </a:r>
                      <a:r>
                        <a:rPr lang="nl-NL" sz="2000" b="0" kern="1200">
                          <a:solidFill>
                            <a:schemeClr val="tx1"/>
                          </a:solidFill>
                          <a:effectLst/>
                          <a:latin typeface="Times New Roman" panose="02020603050405020304" pitchFamily="18" charset="0"/>
                          <a:ea typeface="+mn-ea"/>
                          <a:cs typeface="Times New Roman" panose="02020603050405020304" pitchFamily="18" charset="0"/>
                        </a:rPr>
                        <a:t> 5,</a:t>
                      </a:r>
                      <a:r>
                        <a:rPr lang="vi-VN" sz="2000" b="0" kern="1200">
                          <a:solidFill>
                            <a:schemeClr val="tx1"/>
                          </a:solidFill>
                          <a:effectLst/>
                          <a:latin typeface="Times New Roman" panose="02020603050405020304" pitchFamily="18" charset="0"/>
                          <a:ea typeface="+mn-ea"/>
                          <a:cs typeface="Times New Roman" panose="02020603050405020304" pitchFamily="18" charset="0"/>
                        </a:rPr>
                        <a:t>6</a:t>
                      </a:r>
                      <a:r>
                        <a:rPr lang="nl-NL" sz="2000" b="0" kern="1200">
                          <a:solidFill>
                            <a:schemeClr val="tx1"/>
                          </a:solidFill>
                          <a:effectLst/>
                          <a:latin typeface="Times New Roman" panose="02020603050405020304" pitchFamily="18" charset="0"/>
                          <a:ea typeface="+mn-ea"/>
                          <a:cs typeface="Times New Roman" panose="02020603050405020304" pitchFamily="18" charset="0"/>
                        </a:rPr>
                        <a:t> triệu lượt khách, tăng </a:t>
                      </a:r>
                      <a:r>
                        <a:rPr lang="vi-VN" sz="2000" b="0" kern="1200">
                          <a:solidFill>
                            <a:schemeClr val="tx1"/>
                          </a:solidFill>
                          <a:effectLst/>
                          <a:latin typeface="Times New Roman" panose="02020603050405020304" pitchFamily="18" charset="0"/>
                          <a:ea typeface="+mn-ea"/>
                          <a:cs typeface="Times New Roman" panose="02020603050405020304" pitchFamily="18" charset="0"/>
                        </a:rPr>
                        <a:t>106,1</a:t>
                      </a:r>
                      <a:r>
                        <a:rPr lang="nl-NL" sz="2000" b="0" kern="1200">
                          <a:solidFill>
                            <a:schemeClr val="tx1"/>
                          </a:solidFill>
                          <a:effectLst/>
                          <a:latin typeface="Times New Roman" panose="02020603050405020304" pitchFamily="18" charset="0"/>
                          <a:ea typeface="+mn-ea"/>
                          <a:cs typeface="Times New Roman" panose="02020603050405020304" pitchFamily="18" charset="0"/>
                        </a:rPr>
                        <a:t>% so với cùng kỳ; </a:t>
                      </a:r>
                      <a:r>
                        <a:rPr lang="en-US" sz="2000" b="0" kern="1200">
                          <a:solidFill>
                            <a:schemeClr val="tx1"/>
                          </a:solidFill>
                          <a:effectLst/>
                          <a:latin typeface="Times New Roman" panose="02020603050405020304" pitchFamily="18" charset="0"/>
                          <a:ea typeface="+mn-ea"/>
                          <a:cs typeface="Times New Roman" panose="02020603050405020304" pitchFamily="18" charset="0"/>
                        </a:rPr>
                        <a:t>doanh thu du lịch là 15.001 tỷ đồng, tăng 96,9% so với cùng kỳ</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Trong tháng 6, UBND tỉnh đã ban hành Kế hoạch tổ chức Chuỗi sự kiện du lịch hè năm 2024 </a:t>
                      </a:r>
                      <a:r>
                        <a:rPr lang="vi-VN" sz="2000" b="0" kern="1200">
                          <a:solidFill>
                            <a:schemeClr val="tx1"/>
                          </a:solidFill>
                          <a:effectLst/>
                          <a:latin typeface="Times New Roman" panose="02020603050405020304" pitchFamily="18" charset="0"/>
                          <a:ea typeface="+mn-ea"/>
                          <a:cs typeface="Times New Roman" panose="02020603050405020304" pitchFamily="18" charset="0"/>
                        </a:rPr>
                        <a:t>với nhiều hoạt động văn hoá, thể thao, du lịch sôi nổi, hấp dẫn, đa dạng, trong đó điểm nhấn nội bật nhất là Giải TeqBall Thế giới năm 2024</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B8CFF9BA-08F6-C692-EFBB-10C3CEF0D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40" y="1394669"/>
            <a:ext cx="5062378" cy="3764559"/>
          </a:xfrm>
          <a:prstGeom prst="rect">
            <a:avLst/>
          </a:prstGeom>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355945" y="3374886"/>
            <a:ext cx="1208740" cy="1445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894963" y="1289390"/>
            <a:ext cx="564116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3.060,9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38,3%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296881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968943" y="2923773"/>
            <a:ext cx="556718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1.782,1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29,2%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288833"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707886"/>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5.316,3 </a:t>
            </a:r>
            <a:r>
              <a:rPr lang="en-US" sz="2200" b="1" dirty="0" err="1">
                <a:solidFill>
                  <a:srgbClr val="C00000"/>
                </a:solidFill>
                <a:latin typeface="Times New Roman" panose="02020603050405020304" pitchFamily="18" charset="0"/>
                <a:cs typeface="Times New Roman" panose="02020603050405020304" pitchFamily="18" charset="0"/>
              </a:rPr>
              <a:t>tỷ</a:t>
            </a:r>
            <a:r>
              <a:rPr lang="en-US" sz="2200" b="1" dirty="0">
                <a:solidFill>
                  <a:srgbClr val="C00000"/>
                </a:solidFill>
                <a:latin typeface="Times New Roman" panose="02020603050405020304" pitchFamily="18" charset="0"/>
                <a:cs typeface="Times New Roman" panose="02020603050405020304" pitchFamily="18" charset="0"/>
              </a:rPr>
              <a:t> đồng, </a:t>
            </a:r>
            <a:r>
              <a:rPr lang="en-US" sz="2200" b="1" err="1">
                <a:solidFill>
                  <a:srgbClr val="C00000"/>
                </a:solidFill>
                <a:latin typeface="Times New Roman" panose="02020603050405020304" pitchFamily="18" charset="0"/>
                <a:cs typeface="Times New Roman" panose="02020603050405020304" pitchFamily="18" charset="0"/>
              </a:rPr>
              <a:t>đạt</a:t>
            </a:r>
            <a:r>
              <a:rPr lang="en-US" sz="2200" b="1">
                <a:solidFill>
                  <a:srgbClr val="C00000"/>
                </a:solidFill>
                <a:latin typeface="Times New Roman" panose="02020603050405020304" pitchFamily="18" charset="0"/>
                <a:cs typeface="Times New Roman" panose="02020603050405020304" pitchFamily="18" charset="0"/>
              </a:rPr>
              <a:t> 35,4% </a:t>
            </a:r>
            <a:r>
              <a:rPr lang="en-US" b="1" dirty="0">
                <a:solidFill>
                  <a:srgbClr val="C00000"/>
                </a:solidFill>
                <a:latin typeface="Times New Roman" panose="02020603050405020304" pitchFamily="18" charset="0"/>
                <a:cs typeface="Times New Roman" panose="02020603050405020304" pitchFamily="18" charset="0"/>
              </a:rPr>
              <a:t>dự toán</a:t>
            </a:r>
          </a:p>
          <a:p>
            <a:pPr algn="ctr"/>
            <a:r>
              <a:rPr lang="en-US" b="1" dirty="0">
                <a:solidFill>
                  <a:srgbClr val="C0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968943" y="4515991"/>
            <a:ext cx="539814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303,4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67,4%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355945" y="1557466"/>
            <a:ext cx="1186930" cy="1101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355945" y="3078068"/>
            <a:ext cx="1196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10362579"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362579"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Tổng</a:t>
            </a:r>
            <a:r>
              <a:rPr lang="en-US" sz="2400" b="1" dirty="0">
                <a:solidFill>
                  <a:srgbClr val="002060"/>
                </a:solidFill>
                <a:latin typeface="Times New Roman" panose="02020603050405020304" pitchFamily="18" charset="0"/>
                <a:cs typeface="Times New Roman" panose="02020603050405020304" pitchFamily="18" charset="0"/>
              </a:rPr>
              <a:t> chi </a:t>
            </a:r>
            <a:r>
              <a:rPr lang="en-US" sz="2400" b="1" dirty="0" err="1">
                <a:solidFill>
                  <a:srgbClr val="002060"/>
                </a:solidFill>
                <a:latin typeface="Times New Roman" panose="02020603050405020304" pitchFamily="18" charset="0"/>
                <a:cs typeface="Times New Roman" panose="02020603050405020304" pitchFamily="18" charset="0"/>
              </a:rPr>
              <a:t>ngân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a:solidFill>
                  <a:srgbClr val="00206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6.949,6 </a:t>
            </a:r>
            <a:r>
              <a:rPr lang="en-US" sz="2400" b="1" dirty="0" err="1">
                <a:solidFill>
                  <a:srgbClr val="C00000"/>
                </a:solidFill>
                <a:latin typeface="Times New Roman" panose="02020603050405020304" pitchFamily="18" charset="0"/>
                <a:cs typeface="Times New Roman" panose="02020603050405020304" pitchFamily="18" charset="0"/>
              </a:rPr>
              <a:t>tỷ</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33,5% </a:t>
            </a:r>
            <a:r>
              <a:rPr lang="en-US" sz="2400" b="1" dirty="0" err="1">
                <a:solidFill>
                  <a:srgbClr val="C00000"/>
                </a:solidFill>
                <a:latin typeface="Times New Roman" panose="02020603050405020304" pitchFamily="18" charset="0"/>
                <a:cs typeface="Times New Roman" panose="02020603050405020304" pitchFamily="18" charset="0"/>
              </a:rPr>
              <a:t>dự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toán</a:t>
            </a:r>
            <a:r>
              <a:rPr lang="en-US" sz="2400" b="1">
                <a:solidFill>
                  <a:srgbClr val="C00000"/>
                </a:solidFill>
                <a:latin typeface="Times New Roman" panose="02020603050405020304" pitchFamily="18" charset="0"/>
                <a:cs typeface="Times New Roman" panose="02020603050405020304" pitchFamily="18" charset="0"/>
              </a:rPr>
              <a:t>; </a:t>
            </a:r>
            <a:r>
              <a:rPr lang="en-US" sz="2400" b="1">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Giảm 4,0</a:t>
            </a:r>
            <a:r>
              <a:rPr lang="en" sz="2400" b="1">
                <a:solidFill>
                  <a:schemeClr val="accent6">
                    <a:lumMod val="50000"/>
                  </a:schemeClr>
                </a:solidFill>
                <a:ea typeface="Roboto" panose="02000000000000000000" pitchFamily="2" charset="0"/>
                <a:cs typeface="Fira Sans Extra Condensed"/>
                <a:sym typeface="Wingdings 3" panose="05040102010807070707" pitchFamily="18" charset="2"/>
              </a:rPr>
              <a:t>%</a:t>
            </a:r>
            <a:r>
              <a:rPr lang="en-US" sz="2400" b="1">
                <a:solidFill>
                  <a:srgbClr val="C0000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4215962" cy="931024"/>
          </a:xfrm>
          <a:prstGeom prst="rect">
            <a:avLst/>
          </a:prstGeom>
        </p:spPr>
        <p:txBody>
          <a:bodyPr wrap="none">
            <a:spAutoFit/>
          </a:bodyPr>
          <a:lstStyle/>
          <a:p>
            <a:pPr marL="12700" defTabSz="914400">
              <a:spcBef>
                <a:spcPts val="300"/>
              </a:spcBef>
              <a:defRPr/>
            </a:pPr>
            <a:r>
              <a:rPr lang="en-US" sz="2600" b="1" spc="-20">
                <a:solidFill>
                  <a:srgbClr val="100717"/>
                </a:solidFill>
                <a:latin typeface="Times New Roman" panose="02020603050405020304" pitchFamily="18" charset="0"/>
                <a:cs typeface="Times New Roman" panose="02020603050405020304" pitchFamily="18" charset="0"/>
              </a:rPr>
              <a:t>3.4.1. Thu chi ngân sách tỉnh</a:t>
            </a:r>
          </a:p>
          <a:p>
            <a:pPr marL="12700" defTabSz="914400">
              <a:spcBef>
                <a:spcPts val="300"/>
              </a:spcBef>
              <a:defRPr/>
            </a:pPr>
            <a:r>
              <a:rPr lang="en-US" sz="2600" b="1" spc="-20">
                <a:solidFill>
                  <a:srgbClr val="FF0000"/>
                </a:solidFill>
                <a:latin typeface="Times New Roman" panose="02020603050405020304" pitchFamily="18" charset="0"/>
                <a:cs typeface="Times New Roman" panose="02020603050405020304" pitchFamily="18" charset="0"/>
              </a:rPr>
              <a:t>(5 tháng đầu năm 2024)</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202337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39,1 </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31644" y="1865915"/>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11,2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848648"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132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84,3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361259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486562" y="110453"/>
            <a:ext cx="11228971"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3.4.2.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 5 tháng đầu năm 2024</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2364694659"/>
              </p:ext>
            </p:extLst>
          </p:nvPr>
        </p:nvGraphicFramePr>
        <p:xfrm>
          <a:off x="10255864" y="606742"/>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mj-lt"/>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0B0A17C3-44F8-3E65-8456-93D7E1729444}"/>
              </a:ext>
            </a:extLst>
          </p:cNvPr>
          <p:cNvGraphicFramePr>
            <a:graphicFrameLocks noGrp="1"/>
          </p:cNvGraphicFramePr>
          <p:nvPr>
            <p:extLst>
              <p:ext uri="{D42A27DB-BD31-4B8C-83A1-F6EECF244321}">
                <p14:modId xmlns:p14="http://schemas.microsoft.com/office/powerpoint/2010/main" val="2224492000"/>
              </p:ext>
            </p:extLst>
          </p:nvPr>
        </p:nvGraphicFramePr>
        <p:xfrm>
          <a:off x="335560" y="838898"/>
          <a:ext cx="11534860" cy="5919445"/>
        </p:xfrm>
        <a:graphic>
          <a:graphicData uri="http://schemas.openxmlformats.org/drawingml/2006/table">
            <a:tbl>
              <a:tblPr/>
              <a:tblGrid>
                <a:gridCol w="555381">
                  <a:extLst>
                    <a:ext uri="{9D8B030D-6E8A-4147-A177-3AD203B41FA5}">
                      <a16:colId xmlns:a16="http://schemas.microsoft.com/office/drawing/2014/main" val="2590211394"/>
                    </a:ext>
                  </a:extLst>
                </a:gridCol>
                <a:gridCol w="1059498">
                  <a:extLst>
                    <a:ext uri="{9D8B030D-6E8A-4147-A177-3AD203B41FA5}">
                      <a16:colId xmlns:a16="http://schemas.microsoft.com/office/drawing/2014/main" val="3858903797"/>
                    </a:ext>
                  </a:extLst>
                </a:gridCol>
                <a:gridCol w="1102221">
                  <a:extLst>
                    <a:ext uri="{9D8B030D-6E8A-4147-A177-3AD203B41FA5}">
                      <a16:colId xmlns:a16="http://schemas.microsoft.com/office/drawing/2014/main" val="1859616766"/>
                    </a:ext>
                  </a:extLst>
                </a:gridCol>
                <a:gridCol w="1085132">
                  <a:extLst>
                    <a:ext uri="{9D8B030D-6E8A-4147-A177-3AD203B41FA5}">
                      <a16:colId xmlns:a16="http://schemas.microsoft.com/office/drawing/2014/main" val="2856882679"/>
                    </a:ext>
                  </a:extLst>
                </a:gridCol>
                <a:gridCol w="914244">
                  <a:extLst>
                    <a:ext uri="{9D8B030D-6E8A-4147-A177-3AD203B41FA5}">
                      <a16:colId xmlns:a16="http://schemas.microsoft.com/office/drawing/2014/main" val="1517349345"/>
                    </a:ext>
                  </a:extLst>
                </a:gridCol>
                <a:gridCol w="868025">
                  <a:extLst>
                    <a:ext uri="{9D8B030D-6E8A-4147-A177-3AD203B41FA5}">
                      <a16:colId xmlns:a16="http://schemas.microsoft.com/office/drawing/2014/main" val="4237181653"/>
                    </a:ext>
                  </a:extLst>
                </a:gridCol>
                <a:gridCol w="714160">
                  <a:extLst>
                    <a:ext uri="{9D8B030D-6E8A-4147-A177-3AD203B41FA5}">
                      <a16:colId xmlns:a16="http://schemas.microsoft.com/office/drawing/2014/main" val="2674850807"/>
                    </a:ext>
                  </a:extLst>
                </a:gridCol>
                <a:gridCol w="714160">
                  <a:extLst>
                    <a:ext uri="{9D8B030D-6E8A-4147-A177-3AD203B41FA5}">
                      <a16:colId xmlns:a16="http://schemas.microsoft.com/office/drawing/2014/main" val="878383732"/>
                    </a:ext>
                  </a:extLst>
                </a:gridCol>
                <a:gridCol w="714160">
                  <a:extLst>
                    <a:ext uri="{9D8B030D-6E8A-4147-A177-3AD203B41FA5}">
                      <a16:colId xmlns:a16="http://schemas.microsoft.com/office/drawing/2014/main" val="3493198053"/>
                    </a:ext>
                  </a:extLst>
                </a:gridCol>
                <a:gridCol w="714160">
                  <a:extLst>
                    <a:ext uri="{9D8B030D-6E8A-4147-A177-3AD203B41FA5}">
                      <a16:colId xmlns:a16="http://schemas.microsoft.com/office/drawing/2014/main" val="3034878713"/>
                    </a:ext>
                  </a:extLst>
                </a:gridCol>
                <a:gridCol w="714160">
                  <a:extLst>
                    <a:ext uri="{9D8B030D-6E8A-4147-A177-3AD203B41FA5}">
                      <a16:colId xmlns:a16="http://schemas.microsoft.com/office/drawing/2014/main" val="1859577144"/>
                    </a:ext>
                  </a:extLst>
                </a:gridCol>
                <a:gridCol w="714160">
                  <a:extLst>
                    <a:ext uri="{9D8B030D-6E8A-4147-A177-3AD203B41FA5}">
                      <a16:colId xmlns:a16="http://schemas.microsoft.com/office/drawing/2014/main" val="1598693811"/>
                    </a:ext>
                  </a:extLst>
                </a:gridCol>
                <a:gridCol w="831236">
                  <a:extLst>
                    <a:ext uri="{9D8B030D-6E8A-4147-A177-3AD203B41FA5}">
                      <a16:colId xmlns:a16="http://schemas.microsoft.com/office/drawing/2014/main" val="393906974"/>
                    </a:ext>
                  </a:extLst>
                </a:gridCol>
                <a:gridCol w="834163">
                  <a:extLst>
                    <a:ext uri="{9D8B030D-6E8A-4147-A177-3AD203B41FA5}">
                      <a16:colId xmlns:a16="http://schemas.microsoft.com/office/drawing/2014/main" val="2719888822"/>
                    </a:ext>
                  </a:extLst>
                </a:gridCol>
              </a:tblGrid>
              <a:tr h="488345">
                <a:tc rowSpan="3">
                  <a:txBody>
                    <a:bodyPr/>
                    <a:lstStyle/>
                    <a:p>
                      <a:pPr algn="ctr" fontAlgn="ctr"/>
                      <a:r>
                        <a:rPr lang="vi-VN" sz="1200" b="1" i="0" u="none" strike="noStrike" dirty="0">
                          <a:effectLst/>
                          <a:latin typeface="Times New Roman" panose="02020603050405020304" pitchFamily="18" charset="0"/>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200" b="1" i="0" u="none" strike="noStrike">
                          <a:effectLst/>
                          <a:latin typeface="Times New Roman" panose="02020603050405020304" pitchFamily="18" charset="0"/>
                        </a:rPr>
                        <a:t>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200" b="1" i="0" u="none" strike="noStrike">
                          <a:effectLst/>
                          <a:latin typeface="Times New Roman" panose="02020603050405020304" pitchFamily="18" charset="0"/>
                        </a:rPr>
                        <a:t>Dự toán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Thực hiện 05 tháng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dự toán 2024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cùng kỳ năm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613198771"/>
                  </a:ext>
                </a:extLst>
              </a:tr>
              <a:tr h="244173">
                <a:tc vMerge="1">
                  <a:txBody>
                    <a:bodyPr/>
                    <a:lstStyle/>
                    <a:p>
                      <a:endParaRPr lang="vi-VN"/>
                    </a:p>
                  </a:txBody>
                  <a:tcPr/>
                </a:tc>
                <a:tc v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2101222744"/>
                  </a:ext>
                </a:extLst>
              </a:tr>
              <a:tr h="1465037">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2509131"/>
                  </a:ext>
                </a:extLst>
              </a:tr>
              <a:tr h="244173">
                <a:tc>
                  <a:txBody>
                    <a:bodyPr/>
                    <a:lstStyle/>
                    <a:p>
                      <a:pPr algn="ctr" fontAlgn="ctr"/>
                      <a:r>
                        <a:rPr lang="vi-VN" sz="1200" b="0" i="1" u="none" strike="noStrike">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173071"/>
                  </a:ext>
                </a:extLst>
              </a:tr>
              <a:tr h="244173">
                <a:tc>
                  <a:txBody>
                    <a:bodyPr/>
                    <a:lstStyle/>
                    <a:p>
                      <a:pPr algn="l" fontAlgn="b"/>
                      <a:r>
                        <a:rPr lang="vi-VN" sz="1400" b="1" i="0" u="none" strike="noStrike">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1" i="0" u="none" strike="noStrike">
                          <a:effectLst/>
                          <a:latin typeface="Times New Roman" panose="02020603050405020304" pitchFamily="18" charset="0"/>
                        </a:rPr>
                        <a:t>Tổng số</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3.512.617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1.117.967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2.394.650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58135165"/>
                  </a:ext>
                </a:extLst>
              </a:tr>
              <a:tr h="244173">
                <a:tc>
                  <a:txBody>
                    <a:bodyPr/>
                    <a:lstStyle/>
                    <a:p>
                      <a:pPr algn="ctr" fontAlgn="b"/>
                      <a:r>
                        <a:rPr lang="vi-VN" sz="1400" b="0" i="0" u="none" strike="noStrike">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dirty="0">
                          <a:effectLst/>
                          <a:latin typeface="Times New Roman" panose="02020603050405020304" pitchFamily="18"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113.572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111.899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52544886"/>
                  </a:ext>
                </a:extLst>
              </a:tr>
              <a:tr h="410487">
                <a:tc>
                  <a:txBody>
                    <a:bodyPr/>
                    <a:lstStyle/>
                    <a:p>
                      <a:pPr algn="ctr" fontAlgn="b"/>
                      <a:r>
                        <a:rPr lang="vi-VN" sz="1400" b="0" i="0" u="none" strike="noStrike">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241.835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131.413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110.422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52827389"/>
                  </a:ext>
                </a:extLst>
              </a:tr>
              <a:tr h="244173">
                <a:tc>
                  <a:txBody>
                    <a:bodyPr/>
                    <a:lstStyle/>
                    <a:p>
                      <a:pPr algn="ctr" fontAlgn="b"/>
                      <a:r>
                        <a:rPr lang="vi-VN" sz="1400" b="0" i="0" u="none" strike="noStrike">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332.967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140.193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192.774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13539594"/>
                  </a:ext>
                </a:extLst>
              </a:tr>
              <a:tr h="244173">
                <a:tc>
                  <a:txBody>
                    <a:bodyPr/>
                    <a:lstStyle/>
                    <a:p>
                      <a:pPr algn="ctr" fontAlgn="b"/>
                      <a:r>
                        <a:rPr lang="vi-VN" sz="1400" b="0" i="0" u="none" strike="noStrike">
                          <a:effectLst/>
                          <a:latin typeface="Times New Roman" panose="02020603050405020304"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153.972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52.040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101.932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18879402"/>
                  </a:ext>
                </a:extLst>
              </a:tr>
              <a:tr h="244173">
                <a:tc>
                  <a:txBody>
                    <a:bodyPr/>
                    <a:lstStyle/>
                    <a:p>
                      <a:pPr algn="ctr" fontAlgn="b"/>
                      <a:r>
                        <a:rPr lang="vi-VN" sz="1400" b="0" i="0" u="none" strike="noStrike">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26.401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22.632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756681150"/>
                  </a:ext>
                </a:extLst>
              </a:tr>
              <a:tr h="244173">
                <a:tc>
                  <a:txBody>
                    <a:bodyPr/>
                    <a:lstStyle/>
                    <a:p>
                      <a:pPr algn="ctr" fontAlgn="b"/>
                      <a:r>
                        <a:rPr lang="vi-VN" sz="1400" b="0" i="0" u="none" strike="noStrike">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49.743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47.996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47084847"/>
                  </a:ext>
                </a:extLst>
              </a:tr>
              <a:tr h="244173">
                <a:tc>
                  <a:txBody>
                    <a:bodyPr/>
                    <a:lstStyle/>
                    <a:p>
                      <a:pPr algn="ctr" fontAlgn="b"/>
                      <a:r>
                        <a:rPr lang="vi-VN" sz="1400" b="0" i="0" u="none" strike="noStrike">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352.072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166.267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185.805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69597381"/>
                  </a:ext>
                </a:extLst>
              </a:tr>
              <a:tr h="244173">
                <a:tc>
                  <a:txBody>
                    <a:bodyPr/>
                    <a:lstStyle/>
                    <a:p>
                      <a:pPr algn="ctr" fontAlgn="b"/>
                      <a:r>
                        <a:rPr lang="vi-VN" sz="1400" b="0" i="0" u="none" strike="noStrike">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452.296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177.269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275.027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39296338"/>
                  </a:ext>
                </a:extLst>
              </a:tr>
              <a:tr h="410487">
                <a:tc>
                  <a:txBody>
                    <a:bodyPr/>
                    <a:lstStyle/>
                    <a:p>
                      <a:pPr algn="ctr" fontAlgn="b"/>
                      <a:r>
                        <a:rPr lang="vi-VN" sz="1400" b="0" i="0" u="none" strike="noStrike">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220.576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99.049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121.527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36142830"/>
                  </a:ext>
                </a:extLst>
              </a:tr>
              <a:tr h="244173">
                <a:tc>
                  <a:txBody>
                    <a:bodyPr/>
                    <a:lstStyle/>
                    <a:p>
                      <a:pPr algn="ctr" fontAlgn="b"/>
                      <a:r>
                        <a:rPr lang="vi-VN" sz="1400" b="0" i="0" u="none" strike="noStrike">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40.317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32.832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06653520"/>
                  </a:ext>
                </a:extLst>
              </a:tr>
              <a:tr h="410487">
                <a:tc>
                  <a:txBody>
                    <a:bodyPr/>
                    <a:lstStyle/>
                    <a:p>
                      <a:pPr algn="ctr" fontAlgn="b"/>
                      <a:r>
                        <a:rPr lang="vi-VN" sz="1400" b="0" i="0" u="none" strike="noStrike">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Times New Roman" panose="02020603050405020304" pitchFamily="18"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1.528.867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337.062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1.191.805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548445"/>
                  </a:ext>
                </a:extLst>
              </a:tr>
            </a:tbl>
          </a:graphicData>
        </a:graphic>
      </p:graphicFrame>
    </p:spTree>
    <p:extLst>
      <p:ext uri="{BB962C8B-B14F-4D97-AF65-F5344CB8AC3E}">
        <p14:creationId xmlns:p14="http://schemas.microsoft.com/office/powerpoint/2010/main" val="93139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355945" y="3390629"/>
            <a:ext cx="1208740"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894963" y="1289390"/>
            <a:ext cx="564116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3.511,4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43,9%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296881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968943" y="2923773"/>
            <a:ext cx="556718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2.300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37,6%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288833"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707886"/>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6.348,5 </a:t>
            </a:r>
            <a:r>
              <a:rPr lang="en-US" sz="2200" b="1" dirty="0" err="1">
                <a:solidFill>
                  <a:srgbClr val="C00000"/>
                </a:solidFill>
                <a:latin typeface="Times New Roman" panose="02020603050405020304" pitchFamily="18" charset="0"/>
                <a:cs typeface="Times New Roman" panose="02020603050405020304" pitchFamily="18" charset="0"/>
              </a:rPr>
              <a:t>tỷ</a:t>
            </a:r>
            <a:r>
              <a:rPr lang="en-US" sz="2200" b="1" dirty="0">
                <a:solidFill>
                  <a:srgbClr val="C00000"/>
                </a:solidFill>
                <a:latin typeface="Times New Roman" panose="02020603050405020304" pitchFamily="18" charset="0"/>
                <a:cs typeface="Times New Roman" panose="02020603050405020304" pitchFamily="18" charset="0"/>
              </a:rPr>
              <a:t> đồng, </a:t>
            </a:r>
            <a:r>
              <a:rPr lang="en-US" sz="2200" b="1" err="1">
                <a:solidFill>
                  <a:srgbClr val="C00000"/>
                </a:solidFill>
                <a:latin typeface="Times New Roman" panose="02020603050405020304" pitchFamily="18" charset="0"/>
                <a:cs typeface="Times New Roman" panose="02020603050405020304" pitchFamily="18" charset="0"/>
              </a:rPr>
              <a:t>đạt</a:t>
            </a:r>
            <a:r>
              <a:rPr lang="en-US" sz="2200" b="1">
                <a:solidFill>
                  <a:srgbClr val="C00000"/>
                </a:solidFill>
                <a:latin typeface="Times New Roman" panose="02020603050405020304" pitchFamily="18" charset="0"/>
                <a:cs typeface="Times New Roman" panose="02020603050405020304" pitchFamily="18" charset="0"/>
              </a:rPr>
              <a:t> 42,3% </a:t>
            </a:r>
            <a:r>
              <a:rPr lang="en-US" b="1" dirty="0">
                <a:solidFill>
                  <a:srgbClr val="C00000"/>
                </a:solidFill>
                <a:latin typeface="Times New Roman" panose="02020603050405020304" pitchFamily="18" charset="0"/>
                <a:cs typeface="Times New Roman" panose="02020603050405020304" pitchFamily="18" charset="0"/>
              </a:rPr>
              <a:t>dự toán</a:t>
            </a:r>
          </a:p>
          <a:p>
            <a:pPr algn="ctr"/>
            <a:r>
              <a:rPr lang="en-US" b="1" dirty="0">
                <a:solidFill>
                  <a:srgbClr val="C0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968943" y="4515991"/>
            <a:ext cx="539814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335,6 </a:t>
            </a:r>
            <a:r>
              <a:rPr lang="en-US" sz="2800" b="1" dirty="0" err="1">
                <a:solidFill>
                  <a:srgbClr val="C00000"/>
                </a:solidFill>
                <a:latin typeface="Times New Roman" panose="02020603050405020304" pitchFamily="18" charset="0"/>
                <a:cs typeface="Times New Roman" panose="02020603050405020304" pitchFamily="18" charset="0"/>
              </a:rPr>
              <a:t>tỷ</a:t>
            </a:r>
            <a:r>
              <a:rPr lang="en-US" sz="2800" b="1" dirty="0">
                <a:solidFill>
                  <a:srgbClr val="C00000"/>
                </a:solidFill>
                <a:latin typeface="Times New Roman" panose="02020603050405020304" pitchFamily="18" charset="0"/>
                <a:cs typeface="Times New Roman" panose="02020603050405020304" pitchFamily="18" charset="0"/>
              </a:rPr>
              <a:t> đồng,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74,6% </a:t>
            </a:r>
            <a:r>
              <a:rPr lang="en-US" sz="2800" b="1" dirty="0">
                <a:solidFill>
                  <a:srgbClr val="C00000"/>
                </a:solidFill>
                <a:latin typeface="Times New Roman" panose="02020603050405020304" pitchFamily="18" charset="0"/>
                <a:cs typeface="Times New Roman" panose="02020603050405020304" pitchFamily="18"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355945" y="1557466"/>
            <a:ext cx="1186930" cy="1101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355945" y="3078068"/>
            <a:ext cx="1196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10362579"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362579"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Tổng</a:t>
            </a:r>
            <a:r>
              <a:rPr lang="en-US" sz="2400" b="1" dirty="0">
                <a:solidFill>
                  <a:srgbClr val="002060"/>
                </a:solidFill>
                <a:latin typeface="Times New Roman" panose="02020603050405020304" pitchFamily="18" charset="0"/>
                <a:cs typeface="Times New Roman" panose="02020603050405020304" pitchFamily="18" charset="0"/>
              </a:rPr>
              <a:t> chi </a:t>
            </a:r>
            <a:r>
              <a:rPr lang="en-US" sz="2400" b="1" dirty="0" err="1">
                <a:solidFill>
                  <a:srgbClr val="002060"/>
                </a:solidFill>
                <a:latin typeface="Times New Roman" panose="02020603050405020304" pitchFamily="18" charset="0"/>
                <a:cs typeface="Times New Roman" panose="02020603050405020304" pitchFamily="18" charset="0"/>
              </a:rPr>
              <a:t>ngân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a:solidFill>
                  <a:srgbClr val="00206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8.996,9 </a:t>
            </a:r>
            <a:r>
              <a:rPr lang="en-US" sz="2400" b="1" dirty="0" err="1">
                <a:solidFill>
                  <a:srgbClr val="C00000"/>
                </a:solidFill>
                <a:latin typeface="Times New Roman" panose="02020603050405020304" pitchFamily="18" charset="0"/>
                <a:cs typeface="Times New Roman" panose="02020603050405020304" pitchFamily="18" charset="0"/>
              </a:rPr>
              <a:t>tỷ</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43,3% </a:t>
            </a:r>
            <a:r>
              <a:rPr lang="en-US" sz="2400" b="1" dirty="0" err="1">
                <a:solidFill>
                  <a:srgbClr val="C00000"/>
                </a:solidFill>
                <a:latin typeface="Times New Roman" panose="02020603050405020304" pitchFamily="18" charset="0"/>
                <a:cs typeface="Times New Roman" panose="02020603050405020304" pitchFamily="18" charset="0"/>
              </a:rPr>
              <a:t>dự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toán</a:t>
            </a:r>
            <a:r>
              <a:rPr lang="en-US" sz="2400" b="1">
                <a:solidFill>
                  <a:srgbClr val="C00000"/>
                </a:solidFill>
                <a:latin typeface="Times New Roman" panose="02020603050405020304" pitchFamily="18" charset="0"/>
                <a:cs typeface="Times New Roman" panose="02020603050405020304" pitchFamily="18" charset="0"/>
              </a:rPr>
              <a:t>; </a:t>
            </a:r>
            <a:r>
              <a:rPr lang="en-US" sz="2400" b="1">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Tăng 7,0</a:t>
            </a:r>
            <a:r>
              <a:rPr lang="en" sz="2400" b="1">
                <a:solidFill>
                  <a:schemeClr val="accent6">
                    <a:lumMod val="50000"/>
                  </a:schemeClr>
                </a:solidFill>
                <a:ea typeface="Roboto" panose="02000000000000000000" pitchFamily="2" charset="0"/>
                <a:cs typeface="Fira Sans Extra Condensed"/>
                <a:sym typeface="Wingdings 3" panose="05040102010807070707" pitchFamily="18" charset="2"/>
              </a:rPr>
              <a:t>%</a:t>
            </a:r>
            <a:r>
              <a:rPr lang="en-US" sz="2400" b="1">
                <a:solidFill>
                  <a:srgbClr val="C0000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363282" y="131948"/>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799319" y="524564"/>
            <a:ext cx="4215962" cy="931024"/>
          </a:xfrm>
          <a:prstGeom prst="rect">
            <a:avLst/>
          </a:prstGeom>
        </p:spPr>
        <p:txBody>
          <a:bodyPr wrap="none">
            <a:spAutoFit/>
          </a:bodyPr>
          <a:lstStyle/>
          <a:p>
            <a:pPr marL="12700" defTabSz="914400">
              <a:spcBef>
                <a:spcPts val="300"/>
              </a:spcBef>
              <a:defRPr/>
            </a:pPr>
            <a:r>
              <a:rPr lang="en-US" sz="2600" b="1" spc="-20">
                <a:solidFill>
                  <a:srgbClr val="100717"/>
                </a:solidFill>
                <a:latin typeface="Times New Roman" panose="02020603050405020304" pitchFamily="18" charset="0"/>
                <a:cs typeface="Times New Roman" panose="02020603050405020304" pitchFamily="18" charset="0"/>
              </a:rPr>
              <a:t>3.4.3. Thu chi ngân sách tỉnh</a:t>
            </a:r>
          </a:p>
          <a:p>
            <a:pPr marL="12700" defTabSz="914400">
              <a:spcBef>
                <a:spcPts val="300"/>
              </a:spcBef>
              <a:defRPr/>
            </a:pPr>
            <a:r>
              <a:rPr lang="en-US" sz="2600" b="1" spc="-20">
                <a:solidFill>
                  <a:srgbClr val="FF0000"/>
                </a:solidFill>
                <a:latin typeface="Times New Roman" panose="02020603050405020304" pitchFamily="18" charset="0"/>
                <a:cs typeface="Times New Roman" panose="02020603050405020304" pitchFamily="18" charset="0"/>
              </a:rPr>
              <a:t>(ước 6 tháng đầu năm 2024)</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202337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29,6 </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31644" y="1865915"/>
            <a:ext cx="175887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85,6</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61,6</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1961875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84059"/>
            <a:ext cx="7122716"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1. Thực hiện chỉ tiêu HĐND và UBND tỉnh giao (tt)</a:t>
            </a:r>
          </a:p>
        </p:txBody>
      </p:sp>
      <p:graphicFrame>
        <p:nvGraphicFramePr>
          <p:cNvPr id="3" name="Table 2">
            <a:extLst>
              <a:ext uri="{FF2B5EF4-FFF2-40B4-BE49-F238E27FC236}">
                <a16:creationId xmlns:a16="http://schemas.microsoft.com/office/drawing/2014/main" id="{3A0F476A-9818-2794-EFBD-4ACC922C21B3}"/>
              </a:ext>
            </a:extLst>
          </p:cNvPr>
          <p:cNvGraphicFramePr>
            <a:graphicFrameLocks noGrp="1"/>
          </p:cNvGraphicFramePr>
          <p:nvPr>
            <p:extLst>
              <p:ext uri="{D42A27DB-BD31-4B8C-83A1-F6EECF244321}">
                <p14:modId xmlns:p14="http://schemas.microsoft.com/office/powerpoint/2010/main" val="559987201"/>
              </p:ext>
            </p:extLst>
          </p:nvPr>
        </p:nvGraphicFramePr>
        <p:xfrm>
          <a:off x="380757" y="293547"/>
          <a:ext cx="11606168" cy="6427293"/>
        </p:xfrm>
        <a:graphic>
          <a:graphicData uri="http://schemas.openxmlformats.org/drawingml/2006/table">
            <a:tbl>
              <a:tblPr/>
              <a:tblGrid>
                <a:gridCol w="314642">
                  <a:extLst>
                    <a:ext uri="{9D8B030D-6E8A-4147-A177-3AD203B41FA5}">
                      <a16:colId xmlns:a16="http://schemas.microsoft.com/office/drawing/2014/main" val="770310602"/>
                    </a:ext>
                  </a:extLst>
                </a:gridCol>
                <a:gridCol w="3198861">
                  <a:extLst>
                    <a:ext uri="{9D8B030D-6E8A-4147-A177-3AD203B41FA5}">
                      <a16:colId xmlns:a16="http://schemas.microsoft.com/office/drawing/2014/main" val="3933524842"/>
                    </a:ext>
                  </a:extLst>
                </a:gridCol>
                <a:gridCol w="726673">
                  <a:extLst>
                    <a:ext uri="{9D8B030D-6E8A-4147-A177-3AD203B41FA5}">
                      <a16:colId xmlns:a16="http://schemas.microsoft.com/office/drawing/2014/main" val="1781951059"/>
                    </a:ext>
                  </a:extLst>
                </a:gridCol>
                <a:gridCol w="938309">
                  <a:extLst>
                    <a:ext uri="{9D8B030D-6E8A-4147-A177-3AD203B41FA5}">
                      <a16:colId xmlns:a16="http://schemas.microsoft.com/office/drawing/2014/main" val="558190076"/>
                    </a:ext>
                  </a:extLst>
                </a:gridCol>
                <a:gridCol w="883994">
                  <a:extLst>
                    <a:ext uri="{9D8B030D-6E8A-4147-A177-3AD203B41FA5}">
                      <a16:colId xmlns:a16="http://schemas.microsoft.com/office/drawing/2014/main" val="3811066925"/>
                    </a:ext>
                  </a:extLst>
                </a:gridCol>
                <a:gridCol w="883994">
                  <a:extLst>
                    <a:ext uri="{9D8B030D-6E8A-4147-A177-3AD203B41FA5}">
                      <a16:colId xmlns:a16="http://schemas.microsoft.com/office/drawing/2014/main" val="4286664254"/>
                    </a:ext>
                  </a:extLst>
                </a:gridCol>
                <a:gridCol w="883994">
                  <a:extLst>
                    <a:ext uri="{9D8B030D-6E8A-4147-A177-3AD203B41FA5}">
                      <a16:colId xmlns:a16="http://schemas.microsoft.com/office/drawing/2014/main" val="3665753985"/>
                    </a:ext>
                  </a:extLst>
                </a:gridCol>
                <a:gridCol w="883994">
                  <a:extLst>
                    <a:ext uri="{9D8B030D-6E8A-4147-A177-3AD203B41FA5}">
                      <a16:colId xmlns:a16="http://schemas.microsoft.com/office/drawing/2014/main" val="2329028398"/>
                    </a:ext>
                  </a:extLst>
                </a:gridCol>
                <a:gridCol w="1108738">
                  <a:extLst>
                    <a:ext uri="{9D8B030D-6E8A-4147-A177-3AD203B41FA5}">
                      <a16:colId xmlns:a16="http://schemas.microsoft.com/office/drawing/2014/main" val="2542122125"/>
                    </a:ext>
                  </a:extLst>
                </a:gridCol>
                <a:gridCol w="943924">
                  <a:extLst>
                    <a:ext uri="{9D8B030D-6E8A-4147-A177-3AD203B41FA5}">
                      <a16:colId xmlns:a16="http://schemas.microsoft.com/office/drawing/2014/main" val="1165500843"/>
                    </a:ext>
                  </a:extLst>
                </a:gridCol>
                <a:gridCol w="839045">
                  <a:extLst>
                    <a:ext uri="{9D8B030D-6E8A-4147-A177-3AD203B41FA5}">
                      <a16:colId xmlns:a16="http://schemas.microsoft.com/office/drawing/2014/main" val="23397987"/>
                    </a:ext>
                  </a:extLst>
                </a:gridCol>
              </a:tblGrid>
              <a:tr h="769242">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Quý II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kế hoạch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cùng kỳ</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Ghi chú</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30707131"/>
                  </a:ext>
                </a:extLst>
              </a:tr>
              <a:tr h="172034">
                <a:tc>
                  <a:txBody>
                    <a:bodyPr/>
                    <a:lstStyle/>
                    <a:p>
                      <a:pPr algn="ctr" fontAlgn="ctr"/>
                      <a:r>
                        <a:rPr lang="vi-VN" sz="1200" b="0" i="1" u="none" strike="noStrike">
                          <a:solidFill>
                            <a:srgbClr val="000000"/>
                          </a:solidFill>
                          <a:effectLst/>
                          <a:latin typeface="Times New Roman" panose="02020603050405020304" pitchFamily="18" charset="0"/>
                        </a:rPr>
                        <a:t>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2373337"/>
                  </a:ext>
                </a:extLst>
              </a:tr>
              <a:tr h="210264">
                <a:tc>
                  <a:txBody>
                    <a:bodyPr/>
                    <a:lstStyle/>
                    <a:p>
                      <a:pPr algn="ctr" fontAlgn="ctr"/>
                      <a:r>
                        <a:rPr lang="vi-VN" sz="1200" b="1" i="0" u="none" strike="noStrike">
                          <a:solidFill>
                            <a:srgbClr val="000000"/>
                          </a:solidFill>
                          <a:effectLst/>
                          <a:latin typeface="Times New Roman" panose="02020603050405020304" pitchFamily="18" charset="0"/>
                        </a:rPr>
                        <a:t>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dirty="0">
                          <a:solidFill>
                            <a:srgbClr val="000000"/>
                          </a:solidFill>
                          <a:effectLst/>
                          <a:latin typeface="Times New Roman" panose="02020603050405020304" pitchFamily="18" charset="0"/>
                        </a:rPr>
                        <a:t>CHỈ TIÊU </a:t>
                      </a:r>
                      <a:r>
                        <a:rPr lang="en-US" sz="1200" b="1" i="0" u="none" strike="noStrike" dirty="0" err="1">
                          <a:solidFill>
                            <a:srgbClr val="000000"/>
                          </a:solidFill>
                          <a:effectLst/>
                          <a:latin typeface="Times New Roman" panose="02020603050405020304" pitchFamily="18" charset="0"/>
                        </a:rPr>
                        <a:t>HĐND</a:t>
                      </a:r>
                      <a:r>
                        <a:rPr lang="en-US" sz="1200" b="1" i="0" u="none" strike="noStrike" dirty="0">
                          <a:solidFill>
                            <a:srgbClr val="000000"/>
                          </a:solidFill>
                          <a:effectLst/>
                          <a:latin typeface="Times New Roman" panose="02020603050405020304" pitchFamily="18" charset="0"/>
                        </a:rPr>
                        <a:t> </a:t>
                      </a:r>
                      <a:r>
                        <a:rPr lang="vi-VN" sz="1200" b="1" i="0" u="none" strike="noStrike" dirty="0">
                          <a:solidFill>
                            <a:srgbClr val="000000"/>
                          </a:solidFill>
                          <a:effectLst/>
                          <a:latin typeface="Times New Roman" panose="02020603050405020304" pitchFamily="18" charset="0"/>
                        </a:rPr>
                        <a:t>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3646321"/>
                  </a:ext>
                </a:extLst>
              </a:tr>
              <a:tr h="395041">
                <a:tc>
                  <a:txBody>
                    <a:bodyPr/>
                    <a:lstStyle/>
                    <a:p>
                      <a:pPr algn="ctr" fontAlgn="ctr"/>
                      <a:r>
                        <a:rPr lang="vi-VN" sz="1350" b="0" i="0" u="none" strike="noStrike" dirty="0">
                          <a:solidFill>
                            <a:srgbClr val="000000"/>
                          </a:solidFill>
                          <a:effectLst/>
                          <a:latin typeface="Times New Roman" panose="02020603050405020304" pitchFamily="18" charset="0"/>
                        </a:rPr>
                        <a:t>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Duy trì</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463533"/>
                  </a:ext>
                </a:extLst>
              </a:tr>
              <a:tr h="223007">
                <a:tc>
                  <a:txBody>
                    <a:bodyPr/>
                    <a:lstStyle/>
                    <a:p>
                      <a:pPr algn="ctr" fontAlgn="ctr"/>
                      <a:r>
                        <a:rPr lang="vi-VN" sz="1350" b="0" i="0" u="none" strike="noStrike">
                          <a:solidFill>
                            <a:srgbClr val="000000"/>
                          </a:solidFill>
                          <a:effectLst/>
                          <a:latin typeface="Times New Roman" panose="02020603050405020304" pitchFamily="18" charset="0"/>
                        </a:rPr>
                        <a:t>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Tạo việc làm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Người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32.500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7.321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10.170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11.544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21.714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66,81%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296,60%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870813"/>
                  </a:ext>
                </a:extLst>
              </a:tr>
              <a:tr h="223007">
                <a:tc>
                  <a:txBody>
                    <a:bodyPr/>
                    <a:lstStyle/>
                    <a:p>
                      <a:pPr algn="ctr" fontAlgn="ctr"/>
                      <a:r>
                        <a:rPr lang="vi-VN" sz="1350" b="0" i="0" u="none" strike="noStrike">
                          <a:solidFill>
                            <a:srgbClr val="000000"/>
                          </a:solidFill>
                          <a:effectLst/>
                          <a:latin typeface="Times New Roman" panose="02020603050405020304" pitchFamily="18" charset="0"/>
                        </a:rPr>
                        <a:t>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Tỷ lệ lao động đã qua đào tạo, bồi dưỡng nghề</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60,25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62,38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62,76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62,76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98,06%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104,17%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718142"/>
                  </a:ext>
                </a:extLst>
              </a:tr>
              <a:tr h="349663">
                <a:tc>
                  <a:txBody>
                    <a:bodyPr/>
                    <a:lstStyle/>
                    <a:p>
                      <a:pPr algn="ctr" fontAlgn="ctr"/>
                      <a:r>
                        <a:rPr lang="vi-VN" sz="1350" b="0" i="0" u="none" strike="noStrike">
                          <a:solidFill>
                            <a:srgbClr val="000000"/>
                          </a:solidFill>
                          <a:effectLst/>
                          <a:latin typeface="Times New Roman" panose="02020603050405020304" pitchFamily="18" charset="0"/>
                        </a:rPr>
                        <a:t>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Giảm tỷ lệ hộ nghèo theo tiêu chí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3114507"/>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người lao động tham gia bảo hiểm xã hội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19,3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17,7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18,52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18,59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18,59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96,32%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105,03%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954310"/>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dân số tham gia bảo hiểm y tế</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96,1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95,15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95,5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95,5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99,38%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101,60%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35530"/>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trạm y tế có bác sỹ</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629860"/>
                  </a:ext>
                </a:extLst>
              </a:tr>
              <a:tr h="349663">
                <a:tc>
                  <a:txBody>
                    <a:bodyPr/>
                    <a:lstStyle/>
                    <a:p>
                      <a:pPr algn="ctr" fontAlgn="ctr"/>
                      <a:r>
                        <a:rPr lang="vi-VN" sz="1350" b="0" i="0" u="none" strike="noStrike">
                          <a:solidFill>
                            <a:srgbClr val="000000"/>
                          </a:solidFill>
                          <a:effectLst/>
                          <a:latin typeface="Times New Roman" panose="02020603050405020304" pitchFamily="18" charset="0"/>
                        </a:rPr>
                        <a:t>13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xã đạt chuẩn quốc gia về y tế</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90,6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125783"/>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giường bệnh kế hoạch trên 1 vạn dân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Giường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35,8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38,1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39,6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39,6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104,21%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110,61%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419868"/>
                  </a:ext>
                </a:extLst>
              </a:tr>
              <a:tr h="349663">
                <a:tc>
                  <a:txBody>
                    <a:bodyPr/>
                    <a:lstStyle/>
                    <a:p>
                      <a:pPr algn="ctr" fontAlgn="ctr"/>
                      <a:r>
                        <a:rPr lang="vi-VN" sz="1350" b="0" i="0" u="none" strike="noStrike">
                          <a:solidFill>
                            <a:srgbClr val="000000"/>
                          </a:solidFill>
                          <a:effectLst/>
                          <a:latin typeface="Times New Roman" panose="02020603050405020304" pitchFamily="18" charset="0"/>
                        </a:rPr>
                        <a:t>15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trẻ em dưới 5 tuổi suy dinh dưỡng thể nhẹ cân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7,0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779122"/>
                  </a:ext>
                </a:extLst>
              </a:tr>
              <a:tr h="349663">
                <a:tc>
                  <a:txBody>
                    <a:bodyPr/>
                    <a:lstStyle/>
                    <a:p>
                      <a:pPr algn="ctr" fontAlgn="ctr"/>
                      <a:r>
                        <a:rPr lang="vi-VN" sz="1350" b="0" i="0" u="none" strike="noStrike">
                          <a:solidFill>
                            <a:srgbClr val="000000"/>
                          </a:solidFill>
                          <a:effectLst/>
                          <a:latin typeface="Times New Roman" panose="02020603050405020304" pitchFamily="18" charset="0"/>
                        </a:rPr>
                        <a:t>16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che phủ rừng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57,7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558620"/>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dân cư nông thôn sử dụng nước hợp vệ sinh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093788"/>
                  </a:ext>
                </a:extLst>
              </a:tr>
              <a:tr h="223007">
                <a:tc>
                  <a:txBody>
                    <a:bodyPr/>
                    <a:lstStyle/>
                    <a:p>
                      <a:pPr algn="ctr" fontAlgn="ctr"/>
                      <a:r>
                        <a:rPr lang="vi-VN" sz="1350" b="0" i="1"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1" u="none" strike="noStrike">
                          <a:solidFill>
                            <a:srgbClr val="000000"/>
                          </a:solidFill>
                          <a:effectLst/>
                          <a:latin typeface="Times New Roman" panose="02020603050405020304" pitchFamily="18" charset="0"/>
                        </a:rPr>
                        <a:t>Trong đó: Tỷ lệ sử dụng nước sạch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36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31,3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34,8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35,2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35,2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a:solidFill>
                            <a:srgbClr val="000000"/>
                          </a:solidFill>
                          <a:effectLst/>
                          <a:latin typeface="Times New Roman" panose="02020603050405020304" pitchFamily="18" charset="0"/>
                        </a:rPr>
                        <a:t>97,78%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1" u="none" strike="noStrike" dirty="0">
                          <a:solidFill>
                            <a:srgbClr val="000000"/>
                          </a:solidFill>
                          <a:effectLst/>
                          <a:latin typeface="Times New Roman" panose="02020603050405020304" pitchFamily="18" charset="0"/>
                        </a:rPr>
                        <a:t>112,46%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1"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25413"/>
                  </a:ext>
                </a:extLst>
              </a:tr>
              <a:tr h="223007">
                <a:tc>
                  <a:txBody>
                    <a:bodyPr/>
                    <a:lstStyle/>
                    <a:p>
                      <a:pPr algn="ctr" fontAlgn="ctr"/>
                      <a:r>
                        <a:rPr lang="vi-VN" sz="1350" b="0" i="0" u="none" strike="noStrike">
                          <a:solidFill>
                            <a:srgbClr val="000000"/>
                          </a:solidFill>
                          <a:effectLst/>
                          <a:latin typeface="Times New Roman" panose="02020603050405020304" pitchFamily="18" charset="0"/>
                        </a:rPr>
                        <a:t>18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dân cư đô thị sử dụng nước sạch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88 - 90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81,09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86,1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86,9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86,9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98,75%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107,16%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783903"/>
                  </a:ext>
                </a:extLst>
              </a:tr>
              <a:tr h="248494">
                <a:tc>
                  <a:txBody>
                    <a:bodyPr/>
                    <a:lstStyle/>
                    <a:p>
                      <a:pPr algn="ctr" fontAlgn="ctr"/>
                      <a:r>
                        <a:rPr lang="vi-VN" sz="1350" b="0" i="0" u="none" strike="noStrike">
                          <a:solidFill>
                            <a:srgbClr val="000000"/>
                          </a:solidFill>
                          <a:effectLst/>
                          <a:latin typeface="Times New Roman" panose="02020603050405020304" pitchFamily="18" charset="0"/>
                        </a:rPr>
                        <a:t>19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chất thải rắn ở đô thị được thu gom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90 - 95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82,8 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89,12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90,52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89,73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99,70%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r>
                        <a:rPr lang="en-US" sz="1350" b="0" i="0" u="none" strike="noStrike">
                          <a:solidFill>
                            <a:srgbClr val="000000"/>
                          </a:solidFill>
                          <a:effectLst/>
                          <a:latin typeface="Times New Roman" panose="02020603050405020304" pitchFamily="18" charset="0"/>
                        </a:rPr>
                        <a:t>108,37%</a:t>
                      </a:r>
                      <a:endParaRPr lang="vi-VN" sz="1350" b="0" i="0" u="none" strike="noStrike">
                        <a:solidFill>
                          <a:srgbClr val="000000"/>
                        </a:solidFill>
                        <a:effectLst/>
                        <a:latin typeface="Times New Roman" panose="02020603050405020304" pitchFamily="18" charset="0"/>
                      </a:endParaRP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538237"/>
                  </a:ext>
                </a:extLst>
              </a:tr>
              <a:tr h="254865">
                <a:tc>
                  <a:txBody>
                    <a:bodyPr/>
                    <a:lstStyle/>
                    <a:p>
                      <a:pPr algn="ctr" fontAlgn="ctr"/>
                      <a:r>
                        <a:rPr lang="vi-VN" sz="1350" b="0" i="0" u="none" strike="noStrike">
                          <a:solidFill>
                            <a:srgbClr val="000000"/>
                          </a:solidFill>
                          <a:effectLst/>
                          <a:latin typeface="Times New Roman" panose="02020603050405020304" pitchFamily="18" charset="0"/>
                        </a:rPr>
                        <a:t>20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Tỷ lệ chất thải rắn ở nông thôn được thu gom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70 - 75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65,64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65,67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65,65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93,79%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527190"/>
                  </a:ext>
                </a:extLst>
              </a:tr>
              <a:tr h="223007">
                <a:tc>
                  <a:txBody>
                    <a:bodyPr/>
                    <a:lstStyle/>
                    <a:p>
                      <a:pPr algn="ctr" fontAlgn="ctr"/>
                      <a:r>
                        <a:rPr lang="vi-VN" sz="1350" b="0" i="0" u="none" strike="noStrike">
                          <a:solidFill>
                            <a:srgbClr val="000000"/>
                          </a:solidFill>
                          <a:effectLst/>
                          <a:latin typeface="Times New Roman" panose="02020603050405020304" pitchFamily="18" charset="0"/>
                        </a:rPr>
                        <a:t>21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Số lượng căn hộ nhà ở xã hội hoàn thành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Căn hộ</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1.400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622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622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44,43%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472799"/>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639987" y="160786"/>
            <a:ext cx="11228971"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3.4.4.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 6 tháng đầu năm 2024</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1696178443"/>
              </p:ext>
            </p:extLst>
          </p:nvPr>
        </p:nvGraphicFramePr>
        <p:xfrm>
          <a:off x="10034405" y="657076"/>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4FC3265D-088C-983B-8869-EB812AE3B0E7}"/>
              </a:ext>
            </a:extLst>
          </p:cNvPr>
          <p:cNvGraphicFramePr>
            <a:graphicFrameLocks noGrp="1"/>
          </p:cNvGraphicFramePr>
          <p:nvPr>
            <p:extLst>
              <p:ext uri="{D42A27DB-BD31-4B8C-83A1-F6EECF244321}">
                <p14:modId xmlns:p14="http://schemas.microsoft.com/office/powerpoint/2010/main" val="4094139372"/>
              </p:ext>
            </p:extLst>
          </p:nvPr>
        </p:nvGraphicFramePr>
        <p:xfrm>
          <a:off x="424625" y="981559"/>
          <a:ext cx="11342750" cy="5514724"/>
        </p:xfrm>
        <a:graphic>
          <a:graphicData uri="http://schemas.openxmlformats.org/drawingml/2006/table">
            <a:tbl>
              <a:tblPr/>
              <a:tblGrid>
                <a:gridCol w="498443">
                  <a:extLst>
                    <a:ext uri="{9D8B030D-6E8A-4147-A177-3AD203B41FA5}">
                      <a16:colId xmlns:a16="http://schemas.microsoft.com/office/drawing/2014/main" val="3419018135"/>
                    </a:ext>
                  </a:extLst>
                </a:gridCol>
                <a:gridCol w="819465">
                  <a:extLst>
                    <a:ext uri="{9D8B030D-6E8A-4147-A177-3AD203B41FA5}">
                      <a16:colId xmlns:a16="http://schemas.microsoft.com/office/drawing/2014/main" val="1585090804"/>
                    </a:ext>
                  </a:extLst>
                </a:gridCol>
                <a:gridCol w="956345">
                  <a:extLst>
                    <a:ext uri="{9D8B030D-6E8A-4147-A177-3AD203B41FA5}">
                      <a16:colId xmlns:a16="http://schemas.microsoft.com/office/drawing/2014/main" val="1784459877"/>
                    </a:ext>
                  </a:extLst>
                </a:gridCol>
                <a:gridCol w="1082180">
                  <a:extLst>
                    <a:ext uri="{9D8B030D-6E8A-4147-A177-3AD203B41FA5}">
                      <a16:colId xmlns:a16="http://schemas.microsoft.com/office/drawing/2014/main" val="2206975509"/>
                    </a:ext>
                  </a:extLst>
                </a:gridCol>
                <a:gridCol w="1082180">
                  <a:extLst>
                    <a:ext uri="{9D8B030D-6E8A-4147-A177-3AD203B41FA5}">
                      <a16:colId xmlns:a16="http://schemas.microsoft.com/office/drawing/2014/main" val="3210741244"/>
                    </a:ext>
                  </a:extLst>
                </a:gridCol>
                <a:gridCol w="1006679">
                  <a:extLst>
                    <a:ext uri="{9D8B030D-6E8A-4147-A177-3AD203B41FA5}">
                      <a16:colId xmlns:a16="http://schemas.microsoft.com/office/drawing/2014/main" val="4033731580"/>
                    </a:ext>
                  </a:extLst>
                </a:gridCol>
                <a:gridCol w="738231">
                  <a:extLst>
                    <a:ext uri="{9D8B030D-6E8A-4147-A177-3AD203B41FA5}">
                      <a16:colId xmlns:a16="http://schemas.microsoft.com/office/drawing/2014/main" val="476306544"/>
                    </a:ext>
                  </a:extLst>
                </a:gridCol>
                <a:gridCol w="797718">
                  <a:extLst>
                    <a:ext uri="{9D8B030D-6E8A-4147-A177-3AD203B41FA5}">
                      <a16:colId xmlns:a16="http://schemas.microsoft.com/office/drawing/2014/main" val="4083871954"/>
                    </a:ext>
                  </a:extLst>
                </a:gridCol>
                <a:gridCol w="688808">
                  <a:extLst>
                    <a:ext uri="{9D8B030D-6E8A-4147-A177-3AD203B41FA5}">
                      <a16:colId xmlns:a16="http://schemas.microsoft.com/office/drawing/2014/main" val="75006725"/>
                    </a:ext>
                  </a:extLst>
                </a:gridCol>
                <a:gridCol w="688808">
                  <a:extLst>
                    <a:ext uri="{9D8B030D-6E8A-4147-A177-3AD203B41FA5}">
                      <a16:colId xmlns:a16="http://schemas.microsoft.com/office/drawing/2014/main" val="3439374269"/>
                    </a:ext>
                  </a:extLst>
                </a:gridCol>
                <a:gridCol w="688808">
                  <a:extLst>
                    <a:ext uri="{9D8B030D-6E8A-4147-A177-3AD203B41FA5}">
                      <a16:colId xmlns:a16="http://schemas.microsoft.com/office/drawing/2014/main" val="348703732"/>
                    </a:ext>
                  </a:extLst>
                </a:gridCol>
                <a:gridCol w="688808">
                  <a:extLst>
                    <a:ext uri="{9D8B030D-6E8A-4147-A177-3AD203B41FA5}">
                      <a16:colId xmlns:a16="http://schemas.microsoft.com/office/drawing/2014/main" val="4271883021"/>
                    </a:ext>
                  </a:extLst>
                </a:gridCol>
                <a:gridCol w="801727">
                  <a:extLst>
                    <a:ext uri="{9D8B030D-6E8A-4147-A177-3AD203B41FA5}">
                      <a16:colId xmlns:a16="http://schemas.microsoft.com/office/drawing/2014/main" val="1860572497"/>
                    </a:ext>
                  </a:extLst>
                </a:gridCol>
                <a:gridCol w="804550">
                  <a:extLst>
                    <a:ext uri="{9D8B030D-6E8A-4147-A177-3AD203B41FA5}">
                      <a16:colId xmlns:a16="http://schemas.microsoft.com/office/drawing/2014/main" val="3276223599"/>
                    </a:ext>
                  </a:extLst>
                </a:gridCol>
              </a:tblGrid>
              <a:tr h="426207">
                <a:tc rowSpan="3">
                  <a:txBody>
                    <a:bodyPr/>
                    <a:lstStyle/>
                    <a:p>
                      <a:pPr algn="ctr" fontAlgn="ctr"/>
                      <a:r>
                        <a:rPr lang="vi-VN" sz="1200" b="1" i="0" u="none" strike="noStrike">
                          <a:effectLst/>
                          <a:latin typeface="Times New Roman" panose="02020603050405020304" pitchFamily="18" charset="0"/>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200" b="1" i="0" u="none" strike="noStrike">
                          <a:effectLst/>
                          <a:latin typeface="Times New Roman" panose="02020603050405020304" pitchFamily="18" charset="0"/>
                        </a:rPr>
                        <a:t>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200" b="1" i="0" u="none" strike="noStrike">
                          <a:effectLst/>
                          <a:latin typeface="Times New Roman" panose="02020603050405020304" pitchFamily="18" charset="0"/>
                        </a:rPr>
                        <a:t>Dự toán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Ước thực hiện 6 tháng</a:t>
                      </a:r>
                      <a:r>
                        <a:rPr lang="en-US" sz="1200" b="1" i="0" u="none" strike="noStrike">
                          <a:effectLst/>
                          <a:latin typeface="Times New Roman" panose="02020603050405020304" pitchFamily="18" charset="0"/>
                        </a:rPr>
                        <a:t> đầu năm 2024</a:t>
                      </a:r>
                      <a:endParaRPr lang="vi-VN" sz="1200" b="1" i="0" u="none" strike="noStrike">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dự toán 2024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effectLst/>
                          <a:latin typeface="Times New Roman" panose="02020603050405020304" pitchFamily="18" charset="0"/>
                        </a:rPr>
                        <a:t>So sánh với cùng kỳ năm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60709187"/>
                  </a:ext>
                </a:extLst>
              </a:tr>
              <a:tr h="209791">
                <a:tc vMerge="1">
                  <a:txBody>
                    <a:bodyPr/>
                    <a:lstStyle/>
                    <a:p>
                      <a:endParaRPr lang="vi-VN"/>
                    </a:p>
                  </a:txBody>
                  <a:tcPr/>
                </a:tc>
                <a:tc v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3286110376"/>
                  </a:ext>
                </a:extLst>
              </a:tr>
              <a:tr h="146853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628804"/>
                  </a:ext>
                </a:extLst>
              </a:tr>
              <a:tr h="209791">
                <a:tc>
                  <a:txBody>
                    <a:bodyPr/>
                    <a:lstStyle/>
                    <a:p>
                      <a:pPr algn="ctr" fontAlgn="ctr"/>
                      <a:r>
                        <a:rPr lang="vi-VN" sz="1200" b="0" i="1" u="none" strike="noStrike">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2651938"/>
                  </a:ext>
                </a:extLst>
              </a:tr>
              <a:tr h="209791">
                <a:tc>
                  <a:txBody>
                    <a:bodyPr/>
                    <a:lstStyle/>
                    <a:p>
                      <a:pPr algn="l" fontAlgn="b"/>
                      <a:r>
                        <a:rPr lang="vi-VN" sz="1200" b="1" i="0" u="none" strike="noStrike">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1" i="0" u="none" strike="noStrike">
                          <a:effectLst/>
                          <a:latin typeface="Times New Roman" panose="02020603050405020304" pitchFamily="18" charset="0"/>
                        </a:rPr>
                        <a:t>Tổng số</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4.155.770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1.400.000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2.755.770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99868629"/>
                  </a:ext>
                </a:extLst>
              </a:tr>
              <a:tr h="209791">
                <a:tc>
                  <a:txBody>
                    <a:bodyPr/>
                    <a:lstStyle/>
                    <a:p>
                      <a:pPr algn="ctr" fontAlgn="b"/>
                      <a:r>
                        <a:rPr lang="vi-VN" sz="1200" b="0" i="0" u="none" strike="noStrike">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133.160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130.900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4967104"/>
                  </a:ext>
                </a:extLst>
              </a:tr>
              <a:tr h="419581">
                <a:tc>
                  <a:txBody>
                    <a:bodyPr/>
                    <a:lstStyle/>
                    <a:p>
                      <a:pPr algn="ctr" fontAlgn="b"/>
                      <a:r>
                        <a:rPr lang="vi-VN" sz="1200" b="0" i="0" u="none" strike="noStrike">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301.100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172.260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78363700"/>
                  </a:ext>
                </a:extLst>
              </a:tr>
              <a:tr h="209791">
                <a:tc>
                  <a:txBody>
                    <a:bodyPr/>
                    <a:lstStyle/>
                    <a:p>
                      <a:pPr algn="ctr" fontAlgn="b"/>
                      <a:r>
                        <a:rPr lang="vi-VN" sz="1200" b="0" i="0" u="none" strike="noStrike">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409.610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184.100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225.510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78217016"/>
                  </a:ext>
                </a:extLst>
              </a:tr>
              <a:tr h="209791">
                <a:tc>
                  <a:txBody>
                    <a:bodyPr/>
                    <a:lstStyle/>
                    <a:p>
                      <a:pPr algn="ctr" fontAlgn="b"/>
                      <a:r>
                        <a:rPr lang="vi-VN" sz="1200" b="0" i="0" u="none" strike="noStrike">
                          <a:effectLst/>
                          <a:latin typeface="Times New Roman" panose="02020603050405020304"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189.010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70.190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118.820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10360537"/>
                  </a:ext>
                </a:extLst>
              </a:tr>
              <a:tr h="209791">
                <a:tc>
                  <a:txBody>
                    <a:bodyPr/>
                    <a:lstStyle/>
                    <a:p>
                      <a:pPr algn="ctr" fontAlgn="b"/>
                      <a:r>
                        <a:rPr lang="vi-VN" sz="1200" b="0" i="0" u="none" strike="noStrike">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26.370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87543478"/>
                  </a:ext>
                </a:extLst>
              </a:tr>
              <a:tr h="209791">
                <a:tc>
                  <a:txBody>
                    <a:bodyPr/>
                    <a:lstStyle/>
                    <a:p>
                      <a:pPr algn="ctr" fontAlgn="b"/>
                      <a:r>
                        <a:rPr lang="vi-VN" sz="1200" b="0" i="0" u="none" strike="noStrike">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58.510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56.150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40231431"/>
                  </a:ext>
                </a:extLst>
              </a:tr>
              <a:tr h="209791">
                <a:tc>
                  <a:txBody>
                    <a:bodyPr/>
                    <a:lstStyle/>
                    <a:p>
                      <a:pPr algn="ctr" fontAlgn="b"/>
                      <a:r>
                        <a:rPr lang="vi-VN" sz="1200" b="0" i="0" u="none" strike="noStrike">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411.060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219.190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191.870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70272093"/>
                  </a:ext>
                </a:extLst>
              </a:tr>
              <a:tr h="209791">
                <a:tc>
                  <a:txBody>
                    <a:bodyPr/>
                    <a:lstStyle/>
                    <a:p>
                      <a:pPr algn="ctr" fontAlgn="b"/>
                      <a:r>
                        <a:rPr lang="vi-VN" sz="1200" b="0" i="0" u="none" strike="noStrike">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533.010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214.110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318.900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59006896"/>
                  </a:ext>
                </a:extLst>
              </a:tr>
              <a:tr h="419581">
                <a:tc>
                  <a:txBody>
                    <a:bodyPr/>
                    <a:lstStyle/>
                    <a:p>
                      <a:pPr algn="ctr" fontAlgn="b"/>
                      <a:r>
                        <a:rPr lang="vi-VN" sz="1200" b="0" i="0" u="none" strike="noStrike">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270.760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142.160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69922299"/>
                  </a:ext>
                </a:extLst>
              </a:tr>
              <a:tr h="209791">
                <a:tc>
                  <a:txBody>
                    <a:bodyPr/>
                    <a:lstStyle/>
                    <a:p>
                      <a:pPr algn="ctr" fontAlgn="b"/>
                      <a:r>
                        <a:rPr lang="vi-VN" sz="1200" b="0" i="0" u="none" strike="noStrike">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48.340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38.280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25224312"/>
                  </a:ext>
                </a:extLst>
              </a:tr>
              <a:tr h="419581">
                <a:tc>
                  <a:txBody>
                    <a:bodyPr/>
                    <a:lstStyle/>
                    <a:p>
                      <a:pPr algn="ctr" fontAlgn="b"/>
                      <a:r>
                        <a:rPr lang="vi-VN" sz="1200" b="0" i="0" u="none" strike="noStrike">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effectLst/>
                          <a:latin typeface="Times New Roman" panose="02020603050405020304" pitchFamily="18"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Times New Roman" panose="02020603050405020304" pitchFamily="18"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Times New Roman" panose="02020603050405020304" pitchFamily="18" charset="0"/>
                        </a:rPr>
                        <a:t>1.769.760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391.790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1.377.970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1352150"/>
                  </a:ext>
                </a:extLst>
              </a:tr>
            </a:tbl>
          </a:graphicData>
        </a:graphic>
      </p:graphicFrame>
    </p:spTree>
    <p:extLst>
      <p:ext uri="{BB962C8B-B14F-4D97-AF65-F5344CB8AC3E}">
        <p14:creationId xmlns:p14="http://schemas.microsoft.com/office/powerpoint/2010/main" val="421331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1884801197"/>
              </p:ext>
            </p:extLst>
          </p:nvPr>
        </p:nvGraphicFramePr>
        <p:xfrm>
          <a:off x="170093" y="1265340"/>
          <a:ext cx="6185965" cy="4343400"/>
        </p:xfrm>
        <a:graphic>
          <a:graphicData uri="http://schemas.openxmlformats.org/drawingml/2006/table">
            <a:tbl>
              <a:tblPr firstRow="1" bandRow="1"/>
              <a:tblGrid>
                <a:gridCol w="618596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en-US" sz="2000" kern="1200" spc="-10">
                          <a:solidFill>
                            <a:prstClr val="black"/>
                          </a:solidFill>
                          <a:latin typeface="Times New Roman" panose="02020603050405020304" pitchFamily="18" charset="0"/>
                          <a:ea typeface="+mn-ea"/>
                          <a:cs typeface="Times New Roman" panose="02020603050405020304" pitchFamily="18" charset="0"/>
                        </a:rPr>
                        <a:t>UBND tỉnh đã phân bổ chi tiết 100% kế hoạch vốn đầu tư công năm 2024 ngay từ đầu năm</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Times New Roman" panose="02020603050405020304" pitchFamily="18" charset="0"/>
                          <a:ea typeface="+mn-ea"/>
                          <a:cs typeface="Times New Roman" panose="02020603050405020304" pitchFamily="18" charset="0"/>
                        </a:rPr>
                        <a:t> </a:t>
                      </a:r>
                      <a:r>
                        <a:rPr lang="vi-VN" sz="2000" kern="1200" spc="-10">
                          <a:solidFill>
                            <a:prstClr val="black"/>
                          </a:solidFill>
                          <a:latin typeface="Times New Roman" panose="02020603050405020304" pitchFamily="18" charset="0"/>
                          <a:ea typeface="+mn-ea"/>
                          <a:cs typeface="Times New Roman" panose="02020603050405020304" pitchFamily="18" charset="0"/>
                        </a:rPr>
                        <a:t>UBND tỉnh đã ban hành nhiền văn bản chỉ đạo về việc đẩy mạnh giải ngân đầu tư công vốn ngân sách nhà nước do tỉnh quản lý năm 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Times New Roman" panose="02020603050405020304" pitchFamily="18" charset="0"/>
                          <a:ea typeface="+mn-ea"/>
                          <a:cs typeface="Times New Roman" panose="02020603050405020304" pitchFamily="18" charset="0"/>
                        </a:rPr>
                        <a:t> Giá trị giải ngân vốn đầu tư công do tỉnh quản lý đến </a:t>
                      </a:r>
                      <a:r>
                        <a:rPr lang="en-US" sz="2000" kern="1200">
                          <a:solidFill>
                            <a:schemeClr val="dk1"/>
                          </a:solidFill>
                          <a:effectLst/>
                          <a:latin typeface="Times New Roman" panose="02020603050405020304" pitchFamily="18" charset="0"/>
                          <a:ea typeface="+mn-ea"/>
                          <a:cs typeface="Times New Roman" panose="02020603050405020304" pitchFamily="18" charset="0"/>
                        </a:rPr>
                        <a:t>31/5</a:t>
                      </a:r>
                      <a:r>
                        <a:rPr lang="it-IT" sz="2000" kern="1200">
                          <a:solidFill>
                            <a:schemeClr val="dk1"/>
                          </a:solidFill>
                          <a:effectLst/>
                          <a:latin typeface="Times New Roman" panose="02020603050405020304" pitchFamily="18" charset="0"/>
                          <a:ea typeface="+mn-ea"/>
                          <a:cs typeface="Times New Roman" panose="02020603050405020304" pitchFamily="18" charset="0"/>
                        </a:rPr>
                        <a:t>/2024 là 2.</a:t>
                      </a:r>
                      <a:r>
                        <a:rPr lang="vi-VN" sz="2000" kern="1200">
                          <a:solidFill>
                            <a:schemeClr val="dk1"/>
                          </a:solidFill>
                          <a:effectLst/>
                          <a:latin typeface="Times New Roman" panose="02020603050405020304" pitchFamily="18" charset="0"/>
                          <a:ea typeface="+mn-ea"/>
                          <a:cs typeface="Times New Roman" panose="02020603050405020304" pitchFamily="18" charset="0"/>
                        </a:rPr>
                        <a:t>641,4</a:t>
                      </a:r>
                      <a:r>
                        <a:rPr lang="it-IT" sz="2000" kern="1200">
                          <a:solidFill>
                            <a:schemeClr val="dk1"/>
                          </a:solidFill>
                          <a:effectLst/>
                          <a:latin typeface="Times New Roman" panose="02020603050405020304" pitchFamily="18" charset="0"/>
                          <a:ea typeface="+mn-ea"/>
                          <a:cs typeface="Times New Roman" panose="02020603050405020304" pitchFamily="18" charset="0"/>
                        </a:rPr>
                        <a:t> tỷ đồng</a:t>
                      </a:r>
                      <a:r>
                        <a:rPr lang="vi-VN" sz="2000" kern="1200">
                          <a:solidFill>
                            <a:schemeClr val="dk1"/>
                          </a:solidFill>
                          <a:effectLst/>
                          <a:latin typeface="Times New Roman" panose="02020603050405020304" pitchFamily="18" charset="0"/>
                          <a:ea typeface="+mn-ea"/>
                          <a:cs typeface="Times New Roman" panose="02020603050405020304" pitchFamily="18" charset="0"/>
                        </a:rPr>
                        <a:t>,</a:t>
                      </a:r>
                      <a:r>
                        <a:rPr lang="en-US" sz="2000" kern="1200" spc="-10">
                          <a:solidFill>
                            <a:prstClr val="black"/>
                          </a:solidFill>
                          <a:latin typeface="Times New Roman" panose="02020603050405020304" pitchFamily="18" charset="0"/>
                          <a:ea typeface="+mn-ea"/>
                          <a:cs typeface="Times New Roman" panose="02020603050405020304" pitchFamily="18" charset="0"/>
                        </a:rPr>
                        <a:t> đạt 35,86% K</a:t>
                      </a:r>
                      <a:r>
                        <a:rPr lang="vi-VN" sz="2000" kern="1200" spc="-10">
                          <a:solidFill>
                            <a:prstClr val="black"/>
                          </a:solidFill>
                          <a:latin typeface="Times New Roman" panose="02020603050405020304" pitchFamily="18" charset="0"/>
                          <a:ea typeface="+mn-ea"/>
                          <a:cs typeface="Times New Roman" panose="02020603050405020304" pitchFamily="18" charset="0"/>
                        </a:rPr>
                        <a:t>ế hoạch vốn do Thủ tướng Chính phủ giao (</a:t>
                      </a:r>
                      <a:r>
                        <a:rPr lang="vi-VN" sz="2000" i="1" kern="1200" spc="-10">
                          <a:solidFill>
                            <a:prstClr val="black"/>
                          </a:solidFill>
                          <a:latin typeface="Times New Roman" panose="02020603050405020304" pitchFamily="18" charset="0"/>
                          <a:ea typeface="+mn-ea"/>
                          <a:cs typeface="Times New Roman" panose="02020603050405020304" pitchFamily="18" charset="0"/>
                        </a:rPr>
                        <a:t>KH TTgCP giao: 7.365,6 tỷ đồng</a:t>
                      </a:r>
                      <a:r>
                        <a:rPr lang="vi-VN" sz="2000" kern="1200" spc="-10">
                          <a:solidFill>
                            <a:prstClr val="black"/>
                          </a:solidFill>
                          <a:latin typeface="Times New Roman" panose="02020603050405020304" pitchFamily="18" charset="0"/>
                          <a:ea typeface="+mn-ea"/>
                          <a:cs typeface="Times New Roman" panose="02020603050405020304" pitchFamily="18" charset="0"/>
                        </a:rPr>
                        <a:t>)</a:t>
                      </a:r>
                      <a:r>
                        <a:rPr lang="en-US" sz="2000" kern="1200" spc="-10">
                          <a:solidFill>
                            <a:prstClr val="black"/>
                          </a:solidFill>
                          <a:latin typeface="Times New Roman" panose="02020603050405020304" pitchFamily="18" charset="0"/>
                          <a:ea typeface="+mn-ea"/>
                          <a:cs typeface="Times New Roman" panose="02020603050405020304" pitchFamily="18" charset="0"/>
                        </a:rPr>
                        <a:t>, đạt 29,46% </a:t>
                      </a:r>
                      <a:r>
                        <a:rPr lang="vi-VN" sz="2000" kern="1200" spc="-10">
                          <a:solidFill>
                            <a:prstClr val="black"/>
                          </a:solidFill>
                          <a:latin typeface="Times New Roman" panose="02020603050405020304" pitchFamily="18" charset="0"/>
                          <a:ea typeface="+mn-ea"/>
                          <a:cs typeface="Times New Roman" panose="02020603050405020304" pitchFamily="18" charset="0"/>
                        </a:rPr>
                        <a:t>kế hoạch vốn do HĐND tỉnh giao (</a:t>
                      </a:r>
                      <a:r>
                        <a:rPr lang="vi-VN" sz="2000" i="1" kern="1200" spc="-10">
                          <a:solidFill>
                            <a:prstClr val="black"/>
                          </a:solidFill>
                          <a:latin typeface="Times New Roman" panose="02020603050405020304" pitchFamily="18" charset="0"/>
                          <a:ea typeface="+mn-ea"/>
                          <a:cs typeface="Times New Roman" panose="02020603050405020304" pitchFamily="18" charset="0"/>
                        </a:rPr>
                        <a:t>HĐND tỉnh giao 8.622,1 tỷ đồng</a:t>
                      </a:r>
                      <a:r>
                        <a:rPr lang="vi-VN" sz="2000" kern="1200" spc="-10">
                          <a:solidFill>
                            <a:prstClr val="black"/>
                          </a:solidFill>
                          <a:latin typeface="Times New Roman" panose="02020603050405020304" pitchFamily="18" charset="0"/>
                          <a:ea typeface="+mn-ea"/>
                          <a:cs typeface="Times New Roman" panose="02020603050405020304" pitchFamily="18" charset="0"/>
                        </a:rPr>
                        <a:t>)</a:t>
                      </a:r>
                      <a:r>
                        <a:rPr lang="en-US" sz="2000" kern="1200" spc="-10">
                          <a:solidFill>
                            <a:prstClr val="black"/>
                          </a:solidFill>
                          <a:latin typeface="Times New Roman" panose="02020603050405020304" pitchFamily="18" charset="0"/>
                          <a:ea typeface="+mn-ea"/>
                          <a:cs typeface="Times New Roman" panose="02020603050405020304" pitchFamily="18" charset="0"/>
                        </a:rPr>
                        <a:t>. Cả nước giải ngân khoảng 22% so với kế hoạch Thủ tướng Chính phủ giao; tỷ lệ giải ngân Bình Định xếp thứ 9/63 tỉnh, thành phố</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effectLst/>
                          <a:latin typeface="Times New Roman" panose="02020603050405020304" pitchFamily="18" charset="0"/>
                          <a:ea typeface="+mn-ea"/>
                          <a:cs typeface="Times New Roman" panose="02020603050405020304" pitchFamily="18" charset="0"/>
                        </a:rPr>
                        <a:t> </a:t>
                      </a:r>
                      <a:r>
                        <a:rPr lang="it-IT" sz="2000" kern="1200" spc="-10">
                          <a:solidFill>
                            <a:prstClr val="black"/>
                          </a:solidFill>
                          <a:latin typeface="Times New Roman" panose="02020603050405020304" pitchFamily="18" charset="0"/>
                          <a:ea typeface="+mn-ea"/>
                          <a:cs typeface="Times New Roman" panose="02020603050405020304" pitchFamily="18" charset="0"/>
                        </a:rPr>
                        <a:t>So với cùng kỳ, tỷ lệ giải ngân cao hơn 2,45%</a:t>
                      </a:r>
                      <a:endParaRPr lang="vi-VN" sz="20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nvGraphicFramePr>
        <p:xfrm>
          <a:off x="6356058" y="1853967"/>
          <a:ext cx="5665849" cy="4504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nvGraphicFramePr>
        <p:xfrm>
          <a:off x="6720554" y="6272353"/>
          <a:ext cx="5455210" cy="457200"/>
        </p:xfrm>
        <a:graphic>
          <a:graphicData uri="http://schemas.openxmlformats.org/drawingml/2006/table">
            <a:tbl>
              <a:tblPr firstRow="1" bandRow="1"/>
              <a:tblGrid>
                <a:gridCol w="545521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en-US" sz="2000" kern="1200" spc="-10">
                          <a:solidFill>
                            <a:prstClr val="black"/>
                          </a:solidFill>
                          <a:latin typeface="Times New Roman" panose="02020603050405020304" pitchFamily="18" charset="0"/>
                          <a:ea typeface="+mn-ea"/>
                          <a:cs typeface="Times New Roman" panose="02020603050405020304" pitchFamily="18" charset="0"/>
                        </a:rPr>
                        <a:t>TỶ LỆ GIẢI NGÂN 5 THÁNG ĐẦU NĂM 2024</a:t>
                      </a:r>
                      <a:endParaRPr lang="vi-VN" sz="24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66033185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 (tt): Tỷ lệ giải ngân các địa phương 5 tháng năm 2024</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nvGraphicFramePr>
        <p:xfrm>
          <a:off x="9552736" y="657221"/>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74B1E4D7-B7B7-4B5E-0FF4-D10404E8E288}"/>
              </a:ext>
            </a:extLst>
          </p:cNvPr>
          <p:cNvGraphicFramePr>
            <a:graphicFrameLocks noGrp="1"/>
          </p:cNvGraphicFramePr>
          <p:nvPr>
            <p:extLst>
              <p:ext uri="{D42A27DB-BD31-4B8C-83A1-F6EECF244321}">
                <p14:modId xmlns:p14="http://schemas.microsoft.com/office/powerpoint/2010/main" val="15932865"/>
              </p:ext>
            </p:extLst>
          </p:nvPr>
        </p:nvGraphicFramePr>
        <p:xfrm>
          <a:off x="881860" y="1154504"/>
          <a:ext cx="10607013" cy="5487221"/>
        </p:xfrm>
        <a:graphic>
          <a:graphicData uri="http://schemas.openxmlformats.org/drawingml/2006/table">
            <a:tbl>
              <a:tblPr/>
              <a:tblGrid>
                <a:gridCol w="708885">
                  <a:extLst>
                    <a:ext uri="{9D8B030D-6E8A-4147-A177-3AD203B41FA5}">
                      <a16:colId xmlns:a16="http://schemas.microsoft.com/office/drawing/2014/main" val="1337773114"/>
                    </a:ext>
                  </a:extLst>
                </a:gridCol>
                <a:gridCol w="2336692">
                  <a:extLst>
                    <a:ext uri="{9D8B030D-6E8A-4147-A177-3AD203B41FA5}">
                      <a16:colId xmlns:a16="http://schemas.microsoft.com/office/drawing/2014/main" val="1431588175"/>
                    </a:ext>
                  </a:extLst>
                </a:gridCol>
                <a:gridCol w="1053482">
                  <a:extLst>
                    <a:ext uri="{9D8B030D-6E8A-4147-A177-3AD203B41FA5}">
                      <a16:colId xmlns:a16="http://schemas.microsoft.com/office/drawing/2014/main" val="1622306596"/>
                    </a:ext>
                  </a:extLst>
                </a:gridCol>
                <a:gridCol w="1053482">
                  <a:extLst>
                    <a:ext uri="{9D8B030D-6E8A-4147-A177-3AD203B41FA5}">
                      <a16:colId xmlns:a16="http://schemas.microsoft.com/office/drawing/2014/main" val="1344047726"/>
                    </a:ext>
                  </a:extLst>
                </a:gridCol>
                <a:gridCol w="1171628">
                  <a:extLst>
                    <a:ext uri="{9D8B030D-6E8A-4147-A177-3AD203B41FA5}">
                      <a16:colId xmlns:a16="http://schemas.microsoft.com/office/drawing/2014/main" val="788107739"/>
                    </a:ext>
                  </a:extLst>
                </a:gridCol>
                <a:gridCol w="1089581">
                  <a:extLst>
                    <a:ext uri="{9D8B030D-6E8A-4147-A177-3AD203B41FA5}">
                      <a16:colId xmlns:a16="http://schemas.microsoft.com/office/drawing/2014/main" val="318896159"/>
                    </a:ext>
                  </a:extLst>
                </a:gridCol>
                <a:gridCol w="1053482">
                  <a:extLst>
                    <a:ext uri="{9D8B030D-6E8A-4147-A177-3AD203B41FA5}">
                      <a16:colId xmlns:a16="http://schemas.microsoft.com/office/drawing/2014/main" val="3883962199"/>
                    </a:ext>
                  </a:extLst>
                </a:gridCol>
                <a:gridCol w="1089581">
                  <a:extLst>
                    <a:ext uri="{9D8B030D-6E8A-4147-A177-3AD203B41FA5}">
                      <a16:colId xmlns:a16="http://schemas.microsoft.com/office/drawing/2014/main" val="3637717009"/>
                    </a:ext>
                  </a:extLst>
                </a:gridCol>
                <a:gridCol w="1050200">
                  <a:extLst>
                    <a:ext uri="{9D8B030D-6E8A-4147-A177-3AD203B41FA5}">
                      <a16:colId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Times New Roman" panose="02020603050405020304" pitchFamily="18"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Tổng giải ngân KH 2024</a:t>
                      </a:r>
                      <a:br>
                        <a:rPr lang="vi-VN" sz="1600" b="1" i="0" u="none" strike="noStrike">
                          <a:solidFill>
                            <a:srgbClr val="000000"/>
                          </a:solidFill>
                          <a:effectLst/>
                          <a:latin typeface="Times New Roman" panose="02020603050405020304" pitchFamily="18" charset="0"/>
                        </a:rPr>
                      </a:br>
                      <a:r>
                        <a:rPr lang="vi-VN" sz="1600" b="1" i="0" u="none" strike="noStrike">
                          <a:solidFill>
                            <a:srgbClr val="000000"/>
                          </a:solidFill>
                          <a:effectLst/>
                          <a:latin typeface="Times New Roman" panose="02020603050405020304" pitchFamily="18"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53944"/>
                  </a:ext>
                </a:extLst>
              </a:tr>
              <a:tr h="236362">
                <a:tc>
                  <a:txBody>
                    <a:bodyPr/>
                    <a:lstStyle/>
                    <a:p>
                      <a:pPr algn="ctr" fontAlgn="ctr"/>
                      <a:r>
                        <a:rPr lang="vi-VN" sz="1600" b="1" i="0" u="none" strike="noStrike">
                          <a:solidFill>
                            <a:srgbClr val="000000"/>
                          </a:solidFill>
                          <a:effectLst/>
                          <a:latin typeface="Times New Roman" panose="02020603050405020304" pitchFamily="18"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78130"/>
                  </a:ext>
                </a:extLst>
              </a:tr>
              <a:tr h="293088">
                <a:tc>
                  <a:txBody>
                    <a:bodyPr/>
                    <a:lstStyle/>
                    <a:p>
                      <a:pPr algn="l" fontAlgn="b"/>
                      <a:r>
                        <a:rPr lang="vi-VN" sz="1600" b="0" i="0" u="none" strike="noStrike">
                          <a:solidFill>
                            <a:srgbClr val="000000"/>
                          </a:solidFill>
                          <a:effectLst/>
                          <a:latin typeface="Arial" panose="020B0604020202020204" pitchFamily="34" charset="0"/>
                        </a:rPr>
                        <a:t> </a:t>
                      </a:r>
                    </a:p>
                  </a:txBody>
                  <a:tcPr marL="7743" marR="7743" marT="77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Times New Roman" panose="02020603050405020304" pitchFamily="18" charset="0"/>
                        </a:rPr>
                        <a:t>CẤP HUYỆN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3.574.945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554.408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3.020.537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1.308.504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202.229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1.106.275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Times New Roman" panose="02020603050405020304" pitchFamily="18" charset="0"/>
                        </a:rPr>
                        <a:t>36,60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26499"/>
                  </a:ext>
                </a:extLst>
              </a:tr>
              <a:tr h="349815">
                <a:tc>
                  <a:txBody>
                    <a:bodyPr/>
                    <a:lstStyle/>
                    <a:p>
                      <a:pPr algn="ctr" fontAlgn="ctr"/>
                      <a:r>
                        <a:rPr lang="vi-VN" sz="1600" b="0" i="0" u="none" strike="noStrike">
                          <a:solidFill>
                            <a:srgbClr val="000000"/>
                          </a:solidFill>
                          <a:effectLst/>
                          <a:latin typeface="Times New Roman" panose="02020603050405020304" pitchFamily="18"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Phù Mỹ</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256.689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67.151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189.538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161.263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24.709,000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136.554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62,82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358"/>
                  </a:ext>
                </a:extLst>
              </a:tr>
              <a:tr h="349815">
                <a:tc>
                  <a:txBody>
                    <a:bodyPr/>
                    <a:lstStyle/>
                    <a:p>
                      <a:pPr algn="ctr" fontAlgn="ctr"/>
                      <a:r>
                        <a:rPr lang="vi-VN" sz="1600" b="0" i="0" u="none" strike="noStrike">
                          <a:solidFill>
                            <a:srgbClr val="000000"/>
                          </a:solidFill>
                          <a:effectLst/>
                          <a:latin typeface="Times New Roman" panose="02020603050405020304" pitchFamily="18" charset="0"/>
                        </a:rPr>
                        <a:t>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Vân Canh</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62.383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15.500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46.883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37.573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7.750,000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29.823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60,23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393496"/>
                  </a:ext>
                </a:extLst>
              </a:tr>
              <a:tr h="349815">
                <a:tc>
                  <a:txBody>
                    <a:bodyPr/>
                    <a:lstStyle/>
                    <a:p>
                      <a:pPr algn="ctr" fontAlgn="ctr"/>
                      <a:r>
                        <a:rPr lang="vi-VN" sz="1600" b="0" i="0" u="none" strike="noStrike">
                          <a:solidFill>
                            <a:srgbClr val="000000"/>
                          </a:solidFill>
                          <a:effectLst/>
                          <a:latin typeface="Times New Roman" panose="02020603050405020304" pitchFamily="18"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Hoài Ân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132.768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30.881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101.887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78.565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23.836,000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54.729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59,17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95"/>
                  </a:ext>
                </a:extLst>
              </a:tr>
              <a:tr h="349815">
                <a:tc>
                  <a:txBody>
                    <a:bodyPr/>
                    <a:lstStyle/>
                    <a:p>
                      <a:pPr algn="ctr" fontAlgn="ctr"/>
                      <a:r>
                        <a:rPr lang="vi-VN" sz="1600" b="0" i="0" u="none" strike="noStrike">
                          <a:solidFill>
                            <a:srgbClr val="000000"/>
                          </a:solidFill>
                          <a:effectLst/>
                          <a:latin typeface="Times New Roman" panose="02020603050405020304" pitchFamily="18"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Tuy Phước</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368.738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31.970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336.768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161.867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27.123,000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134.744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43,90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00308"/>
                  </a:ext>
                </a:extLst>
              </a:tr>
              <a:tr h="359270">
                <a:tc>
                  <a:txBody>
                    <a:bodyPr/>
                    <a:lstStyle/>
                    <a:p>
                      <a:pPr algn="ctr" fontAlgn="ctr"/>
                      <a:r>
                        <a:rPr lang="vi-VN" sz="1600" b="0" i="0" u="none" strike="noStrike">
                          <a:solidFill>
                            <a:srgbClr val="000000"/>
                          </a:solidFill>
                          <a:effectLst/>
                          <a:latin typeface="Times New Roman" panose="02020603050405020304" pitchFamily="18" charset="0"/>
                        </a:rPr>
                        <a:t>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TP Quy Nhơn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595.868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49.219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546.649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251.760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14.409,889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237.350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42,25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385149"/>
                  </a:ext>
                </a:extLst>
              </a:tr>
              <a:tr h="359270">
                <a:tc>
                  <a:txBody>
                    <a:bodyPr/>
                    <a:lstStyle/>
                    <a:p>
                      <a:pPr algn="ctr" fontAlgn="ctr"/>
                      <a:r>
                        <a:rPr lang="vi-VN" sz="1600" b="0" i="0" u="none" strike="noStrike">
                          <a:solidFill>
                            <a:srgbClr val="000000"/>
                          </a:solidFill>
                          <a:effectLst/>
                          <a:latin typeface="Times New Roman" panose="02020603050405020304" pitchFamily="18"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thị xã Hoài Nhơn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531.970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77.933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454.037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173.114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34.051,363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139.063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32,54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77263"/>
                  </a:ext>
                </a:extLst>
              </a:tr>
              <a:tr h="349815">
                <a:tc>
                  <a:txBody>
                    <a:bodyPr/>
                    <a:lstStyle/>
                    <a:p>
                      <a:pPr algn="ctr" fontAlgn="ctr"/>
                      <a:r>
                        <a:rPr lang="vi-VN" sz="1600" b="0" i="0" u="none" strike="noStrike">
                          <a:solidFill>
                            <a:srgbClr val="000000"/>
                          </a:solidFill>
                          <a:effectLst/>
                          <a:latin typeface="Times New Roman" panose="02020603050405020304" pitchFamily="18"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Phù Cát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404.775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63.154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341.621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121.229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22.177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99.052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29,95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31915"/>
                  </a:ext>
                </a:extLst>
              </a:tr>
              <a:tr h="311998">
                <a:tc>
                  <a:txBody>
                    <a:bodyPr/>
                    <a:lstStyle/>
                    <a:p>
                      <a:pPr algn="ctr" fontAlgn="ctr"/>
                      <a:r>
                        <a:rPr lang="vi-VN" sz="1600" b="0" i="0" u="none" strike="noStrike">
                          <a:solidFill>
                            <a:srgbClr val="000000"/>
                          </a:solidFill>
                          <a:effectLst/>
                          <a:latin typeface="Times New Roman" panose="02020603050405020304" pitchFamily="18" charset="0"/>
                        </a:rPr>
                        <a:t>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thị xã An Nhơn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693.223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72.397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620.826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199.026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22.858,000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176.168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28,71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354292"/>
                  </a:ext>
                </a:extLst>
              </a:tr>
              <a:tr h="311998">
                <a:tc>
                  <a:txBody>
                    <a:bodyPr/>
                    <a:lstStyle/>
                    <a:p>
                      <a:pPr algn="ctr" fontAlgn="ctr"/>
                      <a:r>
                        <a:rPr lang="vi-VN" sz="1600" b="0" i="0" u="none" strike="noStrike">
                          <a:solidFill>
                            <a:srgbClr val="000000"/>
                          </a:solidFill>
                          <a:effectLst/>
                          <a:latin typeface="Times New Roman" panose="02020603050405020304" pitchFamily="18" charset="0"/>
                        </a:rPr>
                        <a:t>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Vĩnh Thạnh</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78.621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20.870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57.751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26.124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4.636,737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21.488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27,33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212217"/>
                  </a:ext>
                </a:extLst>
              </a:tr>
              <a:tr h="311998">
                <a:tc>
                  <a:txBody>
                    <a:bodyPr/>
                    <a:lstStyle/>
                    <a:p>
                      <a:pPr algn="ctr" fontAlgn="ctr"/>
                      <a:r>
                        <a:rPr lang="vi-VN" sz="1600" b="0" i="0" u="none" strike="noStrike">
                          <a:solidFill>
                            <a:srgbClr val="000000"/>
                          </a:solidFill>
                          <a:effectLst/>
                          <a:latin typeface="Times New Roman" panose="02020603050405020304" pitchFamily="18" charset="0"/>
                        </a:rPr>
                        <a:t>10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An Lão</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184.431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45.414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139.017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42.783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4.907,035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37.876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23,20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37753"/>
                  </a:ext>
                </a:extLst>
              </a:tr>
              <a:tr h="311998">
                <a:tc>
                  <a:txBody>
                    <a:bodyPr/>
                    <a:lstStyle/>
                    <a:p>
                      <a:pPr algn="ctr" fontAlgn="ctr"/>
                      <a:r>
                        <a:rPr lang="vi-VN" sz="1600" b="0" i="0" u="none" strike="noStrike">
                          <a:solidFill>
                            <a:srgbClr val="000000"/>
                          </a:solidFill>
                          <a:effectLst/>
                          <a:latin typeface="Times New Roman" panose="02020603050405020304" pitchFamily="18" charset="0"/>
                        </a:rPr>
                        <a:t>11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UBND huyện Tây Sơn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265.479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79.919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185.560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55.199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15.771,000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Times New Roman" panose="02020603050405020304" pitchFamily="18" charset="0"/>
                        </a:rPr>
                        <a:t>39.428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FF0000"/>
                          </a:solidFill>
                          <a:effectLst/>
                          <a:latin typeface="Times New Roman" panose="02020603050405020304" pitchFamily="18" charset="0"/>
                        </a:rPr>
                        <a:t>20,79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 (tt)</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nvGraphicFramePr>
        <p:xfrm>
          <a:off x="453584" y="1540616"/>
          <a:ext cx="5351598" cy="3459480"/>
        </p:xfrm>
        <a:graphic>
          <a:graphicData uri="http://schemas.openxmlformats.org/drawingml/2006/table">
            <a:tbl>
              <a:tblPr firstRow="1" bandRow="1"/>
              <a:tblGrid>
                <a:gridCol w="5351598">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Ước thực hiện đến 30/6/2024, giá trị giải ngân vốn đầu tư công năm 2024 do tỉnh quản lý là 3.929,4 tỷ đồng, đạt 53,35% kế hoạch vốn do Thủ tướng Chính phủ giao và đạt 43,82% kế hoạch vốn do HĐND tỉnh giao</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So với cùng kỳ, ước giá trị giải ngân cao hơn 808,1 tỷ đồng, tỷ lệ giải ngân cao hơn 11,31%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Chart 1">
            <a:extLst>
              <a:ext uri="{FF2B5EF4-FFF2-40B4-BE49-F238E27FC236}">
                <a16:creationId xmlns:a16="http://schemas.microsoft.com/office/drawing/2014/main" id="{00D1405A-1787-2322-DCB8-8BA8EC9DCE74}"/>
              </a:ext>
            </a:extLst>
          </p:cNvPr>
          <p:cNvGraphicFramePr/>
          <p:nvPr/>
        </p:nvGraphicFramePr>
        <p:xfrm>
          <a:off x="6356058" y="1853967"/>
          <a:ext cx="5665849" cy="4504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840A024F-F941-7751-9442-019957A52639}"/>
              </a:ext>
            </a:extLst>
          </p:cNvPr>
          <p:cNvGraphicFramePr>
            <a:graphicFrameLocks noGrp="1"/>
          </p:cNvGraphicFramePr>
          <p:nvPr/>
        </p:nvGraphicFramePr>
        <p:xfrm>
          <a:off x="6720554" y="6272353"/>
          <a:ext cx="5455210" cy="365760"/>
        </p:xfrm>
        <a:graphic>
          <a:graphicData uri="http://schemas.openxmlformats.org/drawingml/2006/table">
            <a:tbl>
              <a:tblPr firstRow="1" bandRow="1"/>
              <a:tblGrid>
                <a:gridCol w="545521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kern="1200" spc="-10">
                          <a:solidFill>
                            <a:prstClr val="black"/>
                          </a:solidFill>
                          <a:latin typeface="Times New Roman" panose="02020603050405020304" pitchFamily="18" charset="0"/>
                          <a:ea typeface="+mn-ea"/>
                          <a:cs typeface="Times New Roman" panose="02020603050405020304" pitchFamily="18" charset="0"/>
                        </a:rPr>
                        <a:t> ƯỚC TỶ LỆ GIẢI NGÂN 6 THÁNG ĐẦU NĂM 2024</a:t>
                      </a:r>
                      <a:endParaRPr lang="vi-VN" sz="18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5839348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939099766"/>
              </p:ext>
            </p:extLst>
          </p:nvPr>
        </p:nvGraphicFramePr>
        <p:xfrm>
          <a:off x="373950" y="1150889"/>
          <a:ext cx="11597140" cy="5836920"/>
        </p:xfrm>
        <a:graphic>
          <a:graphicData uri="http://schemas.openxmlformats.org/drawingml/2006/table">
            <a:tbl>
              <a:tblPr firstRow="1" bandRow="1"/>
              <a:tblGrid>
                <a:gridCol w="1159714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400" b="0" kern="1200" spc="-10">
                          <a:solidFill>
                            <a:schemeClr val="tx1"/>
                          </a:solidFill>
                          <a:effectLst/>
                          <a:latin typeface="Times New Roman" panose="02020603050405020304" pitchFamily="18" charset="0"/>
                          <a:ea typeface="+mn-ea"/>
                          <a:cs typeface="+mn-cs"/>
                        </a:rPr>
                        <a:t> Kết quả thu hút đầu tư năm 2024 như sau:</a:t>
                      </a:r>
                      <a:endParaRPr lang="nl-NL" sz="24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400" b="1" i="1">
                          <a:solidFill>
                            <a:schemeClr val="tx1"/>
                          </a:solidFill>
                          <a:effectLst/>
                          <a:latin typeface="Times New Roman" panose="02020603050405020304" pitchFamily="18" charset="0"/>
                          <a:ea typeface="Times New Roman" panose="02020603050405020304" pitchFamily="18" charset="0"/>
                        </a:rPr>
                        <a:t>+ Về </a:t>
                      </a:r>
                      <a:r>
                        <a:rPr lang="nl-NL" sz="24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400" b="1" i="1">
                          <a:solidFill>
                            <a:schemeClr val="tx1"/>
                          </a:solidFill>
                          <a:effectLst/>
                          <a:latin typeface="Times New Roman" panose="02020603050405020304" pitchFamily="18" charset="0"/>
                          <a:ea typeface="Times New Roman" panose="02020603050405020304" pitchFamily="18" charset="0"/>
                        </a:rPr>
                        <a:t>FDI):</a:t>
                      </a:r>
                      <a:r>
                        <a:rPr lang="vi-VN" sz="2400" b="1" i="1" spc="-10">
                          <a:solidFill>
                            <a:schemeClr val="tx1"/>
                          </a:solidFill>
                          <a:effectLst/>
                          <a:latin typeface="Times New Roman" panose="02020603050405020304" pitchFamily="18" charset="0"/>
                          <a:ea typeface="Times New Roman" panose="02020603050405020304" pitchFamily="18" charset="0"/>
                        </a:rPr>
                        <a:t> </a:t>
                      </a:r>
                      <a:r>
                        <a:rPr lang="vi-VN" sz="2400" b="0" spc="-10">
                          <a:solidFill>
                            <a:schemeClr val="tx1"/>
                          </a:solidFill>
                          <a:effectLst/>
                          <a:latin typeface="Times New Roman" panose="02020603050405020304" pitchFamily="18" charset="0"/>
                          <a:ea typeface="Times New Roman" panose="02020603050405020304" pitchFamily="18" charset="0"/>
                        </a:rPr>
                        <a:t>Từ đầu năm đến nay chưa phát sinh dự án mới (</a:t>
                      </a:r>
                      <a:r>
                        <a:rPr lang="vi-VN" sz="2400" b="0" i="1" spc="-10">
                          <a:solidFill>
                            <a:schemeClr val="tx1"/>
                          </a:solidFill>
                          <a:effectLst/>
                          <a:latin typeface="Times New Roman" panose="02020603050405020304" pitchFamily="18" charset="0"/>
                          <a:ea typeface="Times New Roman" panose="02020603050405020304" pitchFamily="18" charset="0"/>
                        </a:rPr>
                        <a:t>cùng kỳ năm 2023 thu hút được 01 dự án</a:t>
                      </a:r>
                      <a:r>
                        <a:rPr lang="vi-VN" sz="2400" b="0" spc="-10">
                          <a:solidFill>
                            <a:schemeClr val="tx1"/>
                          </a:solidFill>
                          <a:effectLst/>
                          <a:latin typeface="Times New Roman" panose="02020603050405020304" pitchFamily="18" charset="0"/>
                          <a:ea typeface="Times New Roman" panose="02020603050405020304" pitchFamily="18" charset="0"/>
                        </a:rPr>
                        <a:t>).</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400" b="1" i="1">
                          <a:effectLst/>
                          <a:latin typeface="Times New Roman" panose="02020603050405020304" pitchFamily="18" charset="0"/>
                          <a:ea typeface="Times New Roman" panose="02020603050405020304" pitchFamily="18" charset="0"/>
                        </a:rPr>
                        <a:t>+</a:t>
                      </a:r>
                      <a:r>
                        <a:rPr lang="vi-VN" sz="2400" b="1" i="1">
                          <a:effectLst/>
                          <a:latin typeface="Times New Roman" panose="02020603050405020304" pitchFamily="18" charset="0"/>
                          <a:ea typeface="Times New Roman" panose="02020603050405020304" pitchFamily="18" charset="0"/>
                        </a:rPr>
                        <a:t> </a:t>
                      </a:r>
                      <a:r>
                        <a:rPr lang="nl-NL" sz="2400" b="1" i="1">
                          <a:effectLst/>
                          <a:latin typeface="Times New Roman" panose="02020603050405020304" pitchFamily="18" charset="0"/>
                          <a:ea typeface="Times New Roman" panose="02020603050405020304" pitchFamily="18" charset="0"/>
                        </a:rPr>
                        <a:t>Về đầu tư trong nước:</a:t>
                      </a:r>
                      <a:r>
                        <a:rPr lang="vi-VN" sz="2400" b="1" i="1">
                          <a:effectLst/>
                          <a:latin typeface="Times New Roman" panose="02020603050405020304" pitchFamily="18" charset="0"/>
                          <a:ea typeface="Times New Roman" panose="02020603050405020304" pitchFamily="18" charset="0"/>
                        </a:rPr>
                        <a:t> </a:t>
                      </a:r>
                      <a:r>
                        <a:rPr lang="vi-VN" sz="2400" b="0" kern="1200" spc="-10">
                          <a:solidFill>
                            <a:schemeClr val="tx1"/>
                          </a:solidFill>
                          <a:effectLst/>
                          <a:latin typeface="Times New Roman" panose="02020603050405020304" pitchFamily="18" charset="0"/>
                          <a:ea typeface="+mn-ea"/>
                          <a:cs typeface="+mn-cs"/>
                        </a:rPr>
                        <a:t>Trong tháng 5 năm 2024, toàn tỉnh thu hút mới 06 dự án đầu tư với tổng vốn đăng ký đầu tư là 280,1 tỷ đồng. Lũy kế 5 tháng đầu năm, toàn tỉnh thu hút mới 24 dự án đầu tư trong nước với tổng vốn đăng ký là 2.960 tỷ đồng, so với cùng kỳ giảm 57% về số dự án và giảm 63% về tổng vốn đăng ký đầu tư .</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de-DE" sz="2400" kern="1200">
                          <a:solidFill>
                            <a:schemeClr val="dk1"/>
                          </a:solidFill>
                          <a:latin typeface="Times New Roman" panose="02020603050405020304" pitchFamily="18" charset="0"/>
                          <a:ea typeface="+mn-ea"/>
                          <a:cs typeface="Times New Roman" panose="02020603050405020304" pitchFamily="18" charset="0"/>
                        </a:rPr>
                        <a:t>Tính đến nay, công tác thu hút đầu tư các dự án mới trên địa bàn tỉnh chỉ đạt 24% so với kế hoạch đề ra. Trong đó, huyện Tây Sơn đạt 60% kế hoạch</a:t>
                      </a:r>
                      <a:r>
                        <a:rPr lang="vi-VN" sz="2400" kern="1200">
                          <a:solidFill>
                            <a:schemeClr val="dk1"/>
                          </a:solidFill>
                          <a:latin typeface="Times New Roman" panose="02020603050405020304" pitchFamily="18" charset="0"/>
                          <a:ea typeface="+mn-ea"/>
                          <a:cs typeface="Times New Roman" panose="02020603050405020304" pitchFamily="18" charset="0"/>
                        </a:rPr>
                        <a:t>;</a:t>
                      </a:r>
                      <a:r>
                        <a:rPr lang="de-DE" sz="2400" kern="1200">
                          <a:solidFill>
                            <a:schemeClr val="dk1"/>
                          </a:solidFill>
                          <a:latin typeface="Times New Roman" panose="02020603050405020304" pitchFamily="18" charset="0"/>
                          <a:ea typeface="+mn-ea"/>
                          <a:cs typeface="Times New Roman" panose="02020603050405020304" pitchFamily="18" charset="0"/>
                        </a:rPr>
                        <a:t> thị xã Hoài Nhơn đạt 50% kế hoạch</a:t>
                      </a:r>
                      <a:endParaRPr lang="vi-VN" sz="2400" kern="1200">
                        <a:solidFill>
                          <a:schemeClr val="dk1"/>
                        </a:solidFill>
                        <a:latin typeface="Times New Roman" panose="02020603050405020304" pitchFamily="18" charset="0"/>
                        <a:ea typeface="+mn-ea"/>
                        <a:cs typeface="Times New Roman" panose="02020603050405020304" pitchFamily="18" charset="0"/>
                      </a:endParaRPr>
                    </a:p>
                    <a:p>
                      <a:pPr marL="342900" indent="-342900">
                        <a:spcBef>
                          <a:spcPts val="600"/>
                        </a:spcBef>
                        <a:buFont typeface="Wingdings" panose="05000000000000000000" pitchFamily="2" charset="2"/>
                        <a:buChar char="v"/>
                      </a:pPr>
                      <a:r>
                        <a:rPr lang="vi-VN" sz="2400" kern="1200">
                          <a:solidFill>
                            <a:schemeClr val="dk1"/>
                          </a:solidFill>
                          <a:latin typeface="Times New Roman" panose="02020603050405020304" pitchFamily="18" charset="0"/>
                          <a:ea typeface="+mn-ea"/>
                          <a:cs typeface="Times New Roman" panose="02020603050405020304" pitchFamily="18" charset="0"/>
                        </a:rPr>
                        <a:t>C</a:t>
                      </a:r>
                      <a:r>
                        <a:rPr lang="de-DE" sz="2400" kern="1200">
                          <a:solidFill>
                            <a:schemeClr val="dk1"/>
                          </a:solidFill>
                          <a:latin typeface="Times New Roman" panose="02020603050405020304" pitchFamily="18" charset="0"/>
                          <a:ea typeface="+mn-ea"/>
                          <a:cs typeface="Times New Roman" panose="02020603050405020304" pitchFamily="18" charset="0"/>
                        </a:rPr>
                        <a:t>ác </a:t>
                      </a:r>
                      <a:r>
                        <a:rPr lang="vi-VN" sz="2400" kern="1200">
                          <a:solidFill>
                            <a:schemeClr val="dk1"/>
                          </a:solidFill>
                          <a:latin typeface="Times New Roman" panose="02020603050405020304" pitchFamily="18" charset="0"/>
                          <a:ea typeface="+mn-ea"/>
                          <a:cs typeface="Times New Roman" panose="02020603050405020304" pitchFamily="18" charset="0"/>
                        </a:rPr>
                        <a:t>địa phương là </a:t>
                      </a:r>
                      <a:r>
                        <a:rPr lang="de-DE" sz="2400" kern="1200">
                          <a:solidFill>
                            <a:schemeClr val="dk1"/>
                          </a:solidFill>
                          <a:latin typeface="Times New Roman" panose="02020603050405020304" pitchFamily="18" charset="0"/>
                          <a:ea typeface="+mn-ea"/>
                          <a:cs typeface="Times New Roman" panose="02020603050405020304" pitchFamily="18" charset="0"/>
                        </a:rPr>
                        <a:t>thành phố Quy Nhơn, huyện An Lão, huyện Hoài Ân, huyện Phù Cát, huyện Vân Canh và huyện Vĩnh Thạnh vẫn chưa thu hút được dự án nào</a:t>
                      </a:r>
                      <a:r>
                        <a:rPr lang="de-DE" sz="2400">
                          <a:latin typeface="Times New Roman" panose="02020603050405020304" pitchFamily="18" charset="0"/>
                          <a:cs typeface="Times New Roman" panose="02020603050405020304" pitchFamily="18" charset="0"/>
                        </a:rPr>
                        <a:t>.</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400" b="0" kern="1200" spc="-10">
                          <a:solidFill>
                            <a:schemeClr val="tx1"/>
                          </a:solidFill>
                          <a:effectLst/>
                          <a:latin typeface="Times New Roman" panose="02020603050405020304" pitchFamily="18" charset="0"/>
                          <a:ea typeface="+mn-ea"/>
                          <a:cs typeface="+mn-cs"/>
                        </a:rPr>
                        <a:t> </a:t>
                      </a:r>
                      <a:r>
                        <a:rPr lang="vi-VN" sz="2400" b="0" kern="1200" spc="-10">
                          <a:solidFill>
                            <a:schemeClr val="tx1"/>
                          </a:solidFill>
                          <a:effectLst/>
                          <a:latin typeface="Times New Roman" panose="02020603050405020304" pitchFamily="18" charset="0"/>
                          <a:ea typeface="+mn-ea"/>
                          <a:cs typeface="+mn-cs"/>
                        </a:rPr>
                        <a:t>Ước 6 tháng đầu năm 2024 thu hút được 27 dự án, đạt 27% kế hoạch năm.</a:t>
                      </a:r>
                      <a:endParaRPr lang="en-US" sz="2400">
                        <a:latin typeface="Times New Roman" panose="02020603050405020304" pitchFamily="18" charset="0"/>
                        <a:cs typeface="Times New Roman" panose="02020603050405020304" pitchFamily="18"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endParaRPr lang="en-US" sz="2400" b="0" kern="1200" spc="-1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115853"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a:t>
            </a:r>
          </a:p>
        </p:txBody>
      </p:sp>
    </p:spTree>
    <p:extLst>
      <p:ext uri="{BB962C8B-B14F-4D97-AF65-F5344CB8AC3E}">
        <p14:creationId xmlns:p14="http://schemas.microsoft.com/office/powerpoint/2010/main" val="244636714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3791359"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endParaRPr lang="vi-VN" sz="2800" b="0" kern="1200" spc="-10">
              <a:solidFill>
                <a:schemeClr val="tx1"/>
              </a:solidFill>
              <a:effectLst/>
              <a:latin typeface="Times New Roman" panose="02020603050405020304" pitchFamily="18" charset="0"/>
              <a:ea typeface="+mn-ea"/>
              <a:cs typeface="+mn-cs"/>
            </a:endParaRPr>
          </a:p>
          <a:p>
            <a:pPr marL="12700" defTabSz="914400">
              <a:spcBef>
                <a:spcPts val="300"/>
              </a:spcBef>
              <a:defRPr/>
            </a:pP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CD81441-6287-7131-06BD-FC7F3E7BEDCF}"/>
              </a:ext>
            </a:extLst>
          </p:cNvPr>
          <p:cNvGraphicFramePr>
            <a:graphicFrameLocks noGrp="1"/>
          </p:cNvGraphicFramePr>
          <p:nvPr>
            <p:extLst>
              <p:ext uri="{D42A27DB-BD31-4B8C-83A1-F6EECF244321}">
                <p14:modId xmlns:p14="http://schemas.microsoft.com/office/powerpoint/2010/main" val="1610520972"/>
              </p:ext>
            </p:extLst>
          </p:nvPr>
        </p:nvGraphicFramePr>
        <p:xfrm>
          <a:off x="246077" y="669999"/>
          <a:ext cx="5431464" cy="5878460"/>
        </p:xfrm>
        <a:graphic>
          <a:graphicData uri="http://schemas.openxmlformats.org/drawingml/2006/table">
            <a:tbl>
              <a:tblPr/>
              <a:tblGrid>
                <a:gridCol w="310045">
                  <a:extLst>
                    <a:ext uri="{9D8B030D-6E8A-4147-A177-3AD203B41FA5}">
                      <a16:colId xmlns:a16="http://schemas.microsoft.com/office/drawing/2014/main" val="3082572934"/>
                    </a:ext>
                  </a:extLst>
                </a:gridCol>
                <a:gridCol w="1300678">
                  <a:extLst>
                    <a:ext uri="{9D8B030D-6E8A-4147-A177-3AD203B41FA5}">
                      <a16:colId xmlns:a16="http://schemas.microsoft.com/office/drawing/2014/main" val="1245714504"/>
                    </a:ext>
                  </a:extLst>
                </a:gridCol>
                <a:gridCol w="695711">
                  <a:extLst>
                    <a:ext uri="{9D8B030D-6E8A-4147-A177-3AD203B41FA5}">
                      <a16:colId xmlns:a16="http://schemas.microsoft.com/office/drawing/2014/main" val="3788718806"/>
                    </a:ext>
                  </a:extLst>
                </a:gridCol>
                <a:gridCol w="652229">
                  <a:extLst>
                    <a:ext uri="{9D8B030D-6E8A-4147-A177-3AD203B41FA5}">
                      <a16:colId xmlns:a16="http://schemas.microsoft.com/office/drawing/2014/main" val="2890053399"/>
                    </a:ext>
                  </a:extLst>
                </a:gridCol>
                <a:gridCol w="453725">
                  <a:extLst>
                    <a:ext uri="{9D8B030D-6E8A-4147-A177-3AD203B41FA5}">
                      <a16:colId xmlns:a16="http://schemas.microsoft.com/office/drawing/2014/main" val="1750648032"/>
                    </a:ext>
                  </a:extLst>
                </a:gridCol>
                <a:gridCol w="1209933">
                  <a:extLst>
                    <a:ext uri="{9D8B030D-6E8A-4147-A177-3AD203B41FA5}">
                      <a16:colId xmlns:a16="http://schemas.microsoft.com/office/drawing/2014/main" val="3573577895"/>
                    </a:ext>
                  </a:extLst>
                </a:gridCol>
                <a:gridCol w="809143">
                  <a:extLst>
                    <a:ext uri="{9D8B030D-6E8A-4147-A177-3AD203B41FA5}">
                      <a16:colId xmlns:a16="http://schemas.microsoft.com/office/drawing/2014/main" val="2528406820"/>
                    </a:ext>
                  </a:extLst>
                </a:gridCol>
              </a:tblGrid>
              <a:tr h="365230">
                <a:tc>
                  <a:txBody>
                    <a:bodyPr/>
                    <a:lstStyle/>
                    <a:p>
                      <a:pPr algn="ctr" fontAlgn="ctr"/>
                      <a:r>
                        <a:rPr lang="vi-VN" sz="1000" b="1" i="0" u="none" strike="noStrike">
                          <a:solidFill>
                            <a:srgbClr val="000000"/>
                          </a:solidFill>
                          <a:effectLst/>
                          <a:latin typeface="Times New Roman" panose="02020603050405020304" pitchFamily="18" charset="0"/>
                        </a:rPr>
                        <a:t>STT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Địa phương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Chỉ tiêu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Thực hiện 5 tháng đầu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Tỷ lệ</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Vốn đầu tư đăng ký (đồng)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Ước 6 tháng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433398"/>
                  </a:ext>
                </a:extLst>
              </a:tr>
              <a:tr h="327962">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Tổng số dự án thu hút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24,0%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2.960.359.967.000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838493"/>
                  </a:ext>
                </a:extLst>
              </a:tr>
              <a:tr h="491943">
                <a:tc>
                  <a:txBody>
                    <a:bodyPr/>
                    <a:lstStyle/>
                    <a:p>
                      <a:pPr algn="ctr" fontAlgn="ctr"/>
                      <a:r>
                        <a:rPr lang="vi-VN" sz="1000" b="1" i="0" u="none" strike="noStrike">
                          <a:solidFill>
                            <a:srgbClr val="000000"/>
                          </a:solidFill>
                          <a:effectLst/>
                          <a:latin typeface="Times New Roman" panose="02020603050405020304" pitchFamily="18" charset="0"/>
                        </a:rPr>
                        <a:t>I</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00" b="1" i="0" u="none" strike="noStrike">
                          <a:solidFill>
                            <a:srgbClr val="000000"/>
                          </a:solidFill>
                          <a:effectLst/>
                          <a:latin typeface="Times New Roman" panose="02020603050405020304" pitchFamily="18" charset="0"/>
                        </a:rPr>
                        <a:t>Chỉ tiêu giao cho Sở Kế hoạch và Đầu tư và UBND các huyện, thị xã, thành phố</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22,9%</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2.586.344.802.000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19</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376000"/>
                  </a:ext>
                </a:extLst>
              </a:tr>
              <a:tr h="186343">
                <a:tc>
                  <a:txBody>
                    <a:bodyPr/>
                    <a:lstStyle/>
                    <a:p>
                      <a:pPr algn="ctr" fontAlgn="b"/>
                      <a:r>
                        <a:rPr lang="vi-VN" sz="1000" b="1" i="0" u="none" strike="noStrike">
                          <a:solidFill>
                            <a:srgbClr val="000000"/>
                          </a:solidFill>
                          <a:effectLst/>
                          <a:latin typeface="Times New Roman" panose="02020603050405020304" pitchFamily="18" charset="0"/>
                        </a:rPr>
                        <a:t>1</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Thành phố Quy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733018"/>
                  </a:ext>
                </a:extLst>
              </a:tr>
              <a:tr h="186343">
                <a:tc>
                  <a:txBody>
                    <a:bodyPr/>
                    <a:lstStyle/>
                    <a:p>
                      <a:pPr algn="ctr" fontAlgn="ctr"/>
                      <a:r>
                        <a:rPr lang="vi-VN" sz="1000" b="1"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Thị xã An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28,6%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30.826.000.000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1598879"/>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33,3%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16.023.500.000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820897"/>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Tân Đức</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14.802.500.000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044232"/>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Nhơn Tân 1</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648792"/>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An Mơ</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239318"/>
                  </a:ext>
                </a:extLst>
              </a:tr>
              <a:tr h="186343">
                <a:tc>
                  <a:txBody>
                    <a:bodyPr/>
                    <a:lstStyle/>
                    <a:p>
                      <a:pPr algn="ctr" fontAlgn="ctr"/>
                      <a:r>
                        <a:rPr lang="vi-VN" sz="1000" b="1" i="0" u="none" strike="noStrike">
                          <a:solidFill>
                            <a:srgbClr val="000000"/>
                          </a:solidFill>
                          <a:effectLst/>
                          <a:latin typeface="Times New Roman" panose="02020603050405020304" pitchFamily="18" charset="0"/>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Thị xã Hoài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50,0%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792.213.290.000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646378"/>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33,3%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231.500.000.000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272274"/>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Hoài Tân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022439"/>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Ngọc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6946320"/>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Hoài Châu</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503.000.000.000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671852"/>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Bồng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7.713.290.000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173028"/>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Tường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50.000.000.000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012207"/>
                  </a:ext>
                </a:extLst>
              </a:tr>
              <a:tr h="186343">
                <a:tc>
                  <a:txBody>
                    <a:bodyPr/>
                    <a:lstStyle/>
                    <a:p>
                      <a:pPr algn="ctr" fontAlgn="ctr"/>
                      <a:r>
                        <a:rPr lang="vi-VN" sz="1000" b="1" i="0" u="none" strike="noStrike">
                          <a:solidFill>
                            <a:srgbClr val="000000"/>
                          </a:solidFill>
                          <a:effectLst/>
                          <a:latin typeface="Times New Roman" panose="02020603050405020304" pitchFamily="18" charset="0"/>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Huyện An Lão</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700184"/>
                  </a:ext>
                </a:extLst>
              </a:tr>
              <a:tr h="186343">
                <a:tc>
                  <a:txBody>
                    <a:bodyPr/>
                    <a:lstStyle/>
                    <a:p>
                      <a:pPr algn="ctr" fontAlgn="ctr"/>
                      <a:r>
                        <a:rPr lang="vi-VN" sz="1000" b="1" i="0" u="none" strike="noStrike">
                          <a:solidFill>
                            <a:srgbClr val="000000"/>
                          </a:solidFill>
                          <a:effectLst/>
                          <a:latin typeface="Times New Roman" panose="02020603050405020304" pitchFamily="18" charset="0"/>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Huyện Hoài Ân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6083477"/>
                  </a:ext>
                </a:extLst>
              </a:tr>
              <a:tr h="186343">
                <a:tc>
                  <a:txBody>
                    <a:bodyPr/>
                    <a:lstStyle/>
                    <a:p>
                      <a:pPr algn="ctr" fontAlgn="ctr"/>
                      <a:r>
                        <a:rPr lang="vi-VN" sz="1000" b="1" i="0" u="none" strike="noStrike">
                          <a:solidFill>
                            <a:srgbClr val="000000"/>
                          </a:solidFill>
                          <a:effectLst/>
                          <a:latin typeface="Times New Roman" panose="02020603050405020304" pitchFamily="18" charset="0"/>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Huyện Phù Cát</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534140"/>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785043"/>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Cát Trinh</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608179"/>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Gò mít</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114145"/>
                  </a:ext>
                </a:extLst>
              </a:tr>
              <a:tr h="186343">
                <a:tc>
                  <a:txBody>
                    <a:bodyPr/>
                    <a:lstStyle/>
                    <a:p>
                      <a:pPr algn="ctr" fontAlgn="ctr"/>
                      <a:r>
                        <a:rPr lang="vi-VN" sz="1000" b="1" i="0" u="none" strike="noStrike">
                          <a:solidFill>
                            <a:srgbClr val="000000"/>
                          </a:solidFill>
                          <a:effectLst/>
                          <a:latin typeface="Times New Roman" panose="02020603050405020304" pitchFamily="18" charset="0"/>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Times New Roman" panose="02020603050405020304" pitchFamily="18" charset="0"/>
                        </a:rPr>
                        <a:t>Huyện Phù Mỹ</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8</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136.510.000.000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653448"/>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136.510.000.000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578510"/>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Bình Dương</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970125"/>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Đại Thạnh</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986641"/>
                  </a:ext>
                </a:extLst>
              </a:tr>
              <a:tr h="186343">
                <a:tc>
                  <a:txBody>
                    <a:bodyPr/>
                    <a:lstStyle/>
                    <a:p>
                      <a:pPr algn="ctr" fontAlgn="ctr"/>
                      <a:r>
                        <a:rPr lang="vi-VN" sz="1000" b="1" i="0" u="none" strike="noStrike">
                          <a:solidFill>
                            <a:srgbClr val="000000"/>
                          </a:solidFill>
                          <a:effectLst/>
                          <a:latin typeface="Times New Roman" panose="02020603050405020304" pitchFamily="18"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Times New Roman" panose="02020603050405020304" pitchFamily="18" charset="0"/>
                        </a:rPr>
                        <a:t>CCN Diêm Tiêu</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Times New Roman" panose="02020603050405020304" pitchFamily="18" charset="0"/>
                        </a:rPr>
                        <a:t>0</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415708"/>
                  </a:ext>
                </a:extLst>
              </a:tr>
            </a:tbl>
          </a:graphicData>
        </a:graphic>
      </p:graphicFrame>
      <p:graphicFrame>
        <p:nvGraphicFramePr>
          <p:cNvPr id="6" name="Table 5">
            <a:extLst>
              <a:ext uri="{FF2B5EF4-FFF2-40B4-BE49-F238E27FC236}">
                <a16:creationId xmlns:a16="http://schemas.microsoft.com/office/drawing/2014/main" id="{EC08DEE4-3098-93BC-55B7-C174729470AF}"/>
              </a:ext>
            </a:extLst>
          </p:cNvPr>
          <p:cNvGraphicFramePr>
            <a:graphicFrameLocks noGrp="1"/>
          </p:cNvGraphicFramePr>
          <p:nvPr>
            <p:extLst>
              <p:ext uri="{D42A27DB-BD31-4B8C-83A1-F6EECF244321}">
                <p14:modId xmlns:p14="http://schemas.microsoft.com/office/powerpoint/2010/main" val="509472808"/>
              </p:ext>
            </p:extLst>
          </p:nvPr>
        </p:nvGraphicFramePr>
        <p:xfrm>
          <a:off x="5861110" y="669999"/>
          <a:ext cx="5897460" cy="6092457"/>
        </p:xfrm>
        <a:graphic>
          <a:graphicData uri="http://schemas.openxmlformats.org/drawingml/2006/table">
            <a:tbl>
              <a:tblPr/>
              <a:tblGrid>
                <a:gridCol w="336646">
                  <a:extLst>
                    <a:ext uri="{9D8B030D-6E8A-4147-A177-3AD203B41FA5}">
                      <a16:colId xmlns:a16="http://schemas.microsoft.com/office/drawing/2014/main" val="1536796594"/>
                    </a:ext>
                  </a:extLst>
                </a:gridCol>
                <a:gridCol w="1412270">
                  <a:extLst>
                    <a:ext uri="{9D8B030D-6E8A-4147-A177-3AD203B41FA5}">
                      <a16:colId xmlns:a16="http://schemas.microsoft.com/office/drawing/2014/main" val="1065716398"/>
                    </a:ext>
                  </a:extLst>
                </a:gridCol>
                <a:gridCol w="755401">
                  <a:extLst>
                    <a:ext uri="{9D8B030D-6E8A-4147-A177-3AD203B41FA5}">
                      <a16:colId xmlns:a16="http://schemas.microsoft.com/office/drawing/2014/main" val="735784817"/>
                    </a:ext>
                  </a:extLst>
                </a:gridCol>
                <a:gridCol w="708188">
                  <a:extLst>
                    <a:ext uri="{9D8B030D-6E8A-4147-A177-3AD203B41FA5}">
                      <a16:colId xmlns:a16="http://schemas.microsoft.com/office/drawing/2014/main" val="143388227"/>
                    </a:ext>
                  </a:extLst>
                </a:gridCol>
                <a:gridCol w="492652">
                  <a:extLst>
                    <a:ext uri="{9D8B030D-6E8A-4147-A177-3AD203B41FA5}">
                      <a16:colId xmlns:a16="http://schemas.microsoft.com/office/drawing/2014/main" val="1035471436"/>
                    </a:ext>
                  </a:extLst>
                </a:gridCol>
                <a:gridCol w="1313739">
                  <a:extLst>
                    <a:ext uri="{9D8B030D-6E8A-4147-A177-3AD203B41FA5}">
                      <a16:colId xmlns:a16="http://schemas.microsoft.com/office/drawing/2014/main" val="1629945417"/>
                    </a:ext>
                  </a:extLst>
                </a:gridCol>
                <a:gridCol w="878564">
                  <a:extLst>
                    <a:ext uri="{9D8B030D-6E8A-4147-A177-3AD203B41FA5}">
                      <a16:colId xmlns:a16="http://schemas.microsoft.com/office/drawing/2014/main" val="16487454"/>
                    </a:ext>
                  </a:extLst>
                </a:gridCol>
              </a:tblGrid>
              <a:tr h="721144">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Địa phương</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 2024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5 tháng đầu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Tỷ lệ</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Vốn đầu tư đăng ký (đồng)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Ước 6 tháng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934901"/>
                  </a:ext>
                </a:extLst>
              </a:tr>
              <a:tr h="221809">
                <a:tc>
                  <a:txBody>
                    <a:bodyPr/>
                    <a:lstStyle/>
                    <a:p>
                      <a:pPr algn="ctr" fontAlgn="ctr"/>
                      <a:r>
                        <a:rPr lang="vi-VN" sz="1200" b="1" i="0" u="none" strike="noStrike">
                          <a:solidFill>
                            <a:srgbClr val="000000"/>
                          </a:solidFill>
                          <a:effectLst/>
                          <a:latin typeface="Times New Roman" panose="02020603050405020304" pitchFamily="18" charset="0"/>
                        </a:rPr>
                        <a:t>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Tây Sơn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60,0%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744.049.461.000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823358"/>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66,7%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646.635.837.000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379725"/>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Phú An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307078"/>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Cầu Nước Xanh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21.340.488.000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730842"/>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Hóc Bợm</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85311"/>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Bình Nghi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25.000.000.000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827985"/>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Tây Giang</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345797"/>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Bình Tân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720829"/>
                  </a:ext>
                </a:extLst>
              </a:tr>
              <a:tr h="245690">
                <a:tc>
                  <a:txBody>
                    <a:bodyPr/>
                    <a:lstStyle/>
                    <a:p>
                      <a:pPr algn="ctr"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CCN Gò Cầy</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51.073.136.000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599521"/>
                  </a:ext>
                </a:extLst>
              </a:tr>
              <a:tr h="221809">
                <a:tc>
                  <a:txBody>
                    <a:bodyPr/>
                    <a:lstStyle/>
                    <a:p>
                      <a:pPr algn="ctr" fontAlgn="ctr"/>
                      <a:r>
                        <a:rPr lang="vi-VN" sz="1200" b="1" i="0" u="none" strike="noStrike">
                          <a:solidFill>
                            <a:srgbClr val="000000"/>
                          </a:solidFill>
                          <a:effectLst/>
                          <a:latin typeface="Times New Roman" panose="02020603050405020304" pitchFamily="18" charset="0"/>
                        </a:rPr>
                        <a:t>9</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Tuy Phước</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40,0%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882.746.051.000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408158"/>
                  </a:ext>
                </a:extLst>
              </a:tr>
              <a:tr h="245690">
                <a:tc>
                  <a:txBody>
                    <a:bodyPr/>
                    <a:lstStyle/>
                    <a:p>
                      <a:pPr algn="l"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Ngoài CCN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861.046.051.000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8813888"/>
                  </a:ext>
                </a:extLst>
              </a:tr>
              <a:tr h="245690">
                <a:tc>
                  <a:txBody>
                    <a:bodyPr/>
                    <a:lstStyle/>
                    <a:p>
                      <a:pPr algn="l" fontAlgn="ctr"/>
                      <a:r>
                        <a:rPr lang="vi-VN" sz="1200" b="1" i="0" u="none" strike="noStrike">
                          <a:solidFill>
                            <a:srgbClr val="000000"/>
                          </a:solidFill>
                          <a:effectLst/>
                          <a:latin typeface="Times New Roman" panose="02020603050405020304" pitchFamily="18" charset="0"/>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CCN Phước An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21.700.000.000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35137"/>
                  </a:ext>
                </a:extLst>
              </a:tr>
              <a:tr h="245690">
                <a:tc>
                  <a:txBody>
                    <a:bodyPr/>
                    <a:lstStyle/>
                    <a:p>
                      <a:pPr algn="ctr" fontAlgn="ctr"/>
                      <a:r>
                        <a:rPr lang="vi-VN" sz="1200" b="1" i="0" u="none" strike="noStrike">
                          <a:solidFill>
                            <a:srgbClr val="000000"/>
                          </a:solidFill>
                          <a:effectLst/>
                          <a:latin typeface="Times New Roman" panose="02020603050405020304" pitchFamily="18" charset="0"/>
                        </a:rPr>
                        <a:t>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Vân Canh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50225"/>
                  </a:ext>
                </a:extLst>
              </a:tr>
              <a:tr h="245690">
                <a:tc>
                  <a:txBody>
                    <a:bodyPr/>
                    <a:lstStyle/>
                    <a:p>
                      <a:pPr algn="ctr" fontAlgn="ctr"/>
                      <a:r>
                        <a:rPr lang="vi-VN" sz="1200" b="1" i="0" u="none" strike="noStrike">
                          <a:solidFill>
                            <a:srgbClr val="000000"/>
                          </a:solidFill>
                          <a:effectLst/>
                          <a:latin typeface="Times New Roman" panose="02020603050405020304" pitchFamily="18" charset="0"/>
                        </a:rPr>
                        <a:t>11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Vĩnh Thạnh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525969"/>
                  </a:ext>
                </a:extLst>
              </a:tr>
              <a:tr h="390382">
                <a:tc>
                  <a:txBody>
                    <a:bodyPr/>
                    <a:lstStyle/>
                    <a:p>
                      <a:pPr algn="ctr" fontAlgn="ctr"/>
                      <a:r>
                        <a:rPr lang="vi-VN" sz="1200" b="1" i="0" u="none" strike="noStrike">
                          <a:solidFill>
                            <a:srgbClr val="000000"/>
                          </a:solidFill>
                          <a:effectLst/>
                          <a:latin typeface="Times New Roman" panose="02020603050405020304" pitchFamily="18" charset="0"/>
                        </a:rPr>
                        <a:t>II</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Ban Quản lý Khu kinh tế và các KCN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26,7%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374.015.165.000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43617"/>
                  </a:ext>
                </a:extLst>
              </a:tr>
              <a:tr h="245690">
                <a:tc>
                  <a:txBody>
                    <a:bodyPr/>
                    <a:lstStyle/>
                    <a:p>
                      <a:pPr algn="ctr" fontAlgn="ctr"/>
                      <a:r>
                        <a:rPr lang="vi-VN" sz="1200" b="1"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Becamex</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0140754"/>
                  </a:ext>
                </a:extLst>
              </a:tr>
              <a:tr h="245690">
                <a:tc>
                  <a:txBody>
                    <a:bodyPr/>
                    <a:lstStyle/>
                    <a:p>
                      <a:pPr algn="ctr" fontAlgn="ctr"/>
                      <a:r>
                        <a:rPr lang="vi-VN" sz="1200" b="1"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Hoà Hội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1016437"/>
                  </a:ext>
                </a:extLst>
              </a:tr>
              <a:tr h="245690">
                <a:tc>
                  <a:txBody>
                    <a:bodyPr/>
                    <a:lstStyle/>
                    <a:p>
                      <a:pPr algn="ctr" fontAlgn="ctr"/>
                      <a:r>
                        <a:rPr lang="vi-VN" sz="1200" b="1" i="0" u="none" strike="noStrike">
                          <a:solidFill>
                            <a:srgbClr val="000000"/>
                          </a:solidFill>
                          <a:effectLst/>
                          <a:latin typeface="Times New Roman" panose="02020603050405020304" pitchFamily="18" charset="0"/>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Hoà</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117.500.000.000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624965"/>
                  </a:ext>
                </a:extLst>
              </a:tr>
              <a:tr h="245690">
                <a:tc>
                  <a:txBody>
                    <a:bodyPr/>
                    <a:lstStyle/>
                    <a:p>
                      <a:pPr algn="ctr" fontAlgn="ctr"/>
                      <a:r>
                        <a:rPr lang="vi-VN" sz="1200" b="1" i="0" u="none" strike="noStrike">
                          <a:solidFill>
                            <a:srgbClr val="000000"/>
                          </a:solidFill>
                          <a:effectLst/>
                          <a:latin typeface="Times New Roman" panose="02020603050405020304" pitchFamily="18" charset="0"/>
                        </a:rPr>
                        <a:t>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Hội A</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352771"/>
                  </a:ext>
                </a:extLst>
              </a:tr>
              <a:tr h="245690">
                <a:tc>
                  <a:txBody>
                    <a:bodyPr/>
                    <a:lstStyle/>
                    <a:p>
                      <a:pPr algn="ctr" fontAlgn="ctr"/>
                      <a:r>
                        <a:rPr lang="vi-VN" sz="1200" b="1" i="0" u="none" strike="noStrike">
                          <a:solidFill>
                            <a:srgbClr val="000000"/>
                          </a:solidFill>
                          <a:effectLst/>
                          <a:latin typeface="Times New Roman" panose="02020603050405020304" pitchFamily="18" charset="0"/>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Long Mỹ</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169.970.013.000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602652"/>
                  </a:ext>
                </a:extLst>
              </a:tr>
              <a:tr h="245690">
                <a:tc>
                  <a:txBody>
                    <a:bodyPr/>
                    <a:lstStyle/>
                    <a:p>
                      <a:pPr algn="ctr" fontAlgn="ctr"/>
                      <a:r>
                        <a:rPr lang="vi-VN" sz="1200" b="1" i="0" u="none" strike="noStrike">
                          <a:solidFill>
                            <a:srgbClr val="000000"/>
                          </a:solidFill>
                          <a:effectLst/>
                          <a:latin typeface="Times New Roman" panose="02020603050405020304" pitchFamily="18" charset="0"/>
                        </a:rPr>
                        <a:t>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Phú Tài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86.545.152.000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155548"/>
                  </a:ext>
                </a:extLst>
              </a:tr>
            </a:tbl>
          </a:graphicData>
        </a:graphic>
      </p:graphicFrame>
    </p:spTree>
    <p:extLst>
      <p:ext uri="{BB962C8B-B14F-4D97-AF65-F5344CB8AC3E}">
        <p14:creationId xmlns:p14="http://schemas.microsoft.com/office/powerpoint/2010/main" val="42390798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5.000</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466988"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Giảm 17,3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398307"/>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600</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456217"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2,39%</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333459"/>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425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315392"/>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312635"/>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35</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403564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195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8444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đăng ký doanh nghiệp:  6 tháng năm 2024</a:t>
            </a:r>
            <a:endParaRPr lang="en-US" sz="2800" b="1" spc="-20" dirty="0">
              <a:solidFill>
                <a:srgbClr val="1007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626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nvGraphicFramePr>
        <p:xfrm>
          <a:off x="126999" y="1354923"/>
          <a:ext cx="5969002" cy="368808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quản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lý</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đất</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đai</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khoáng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môi</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bàn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tục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pt-BR" sz="2400" b="0" kern="1200" dirty="0">
                          <a:solidFill>
                            <a:schemeClr val="dk1"/>
                          </a:solidFill>
                          <a:effectLst/>
                          <a:latin typeface="Times New Roman" panose="02020603050405020304" pitchFamily="18" charset="0"/>
                          <a:ea typeface="+mn-ea"/>
                          <a:cs typeface="Times New Roman" panose="02020603050405020304" pitchFamily="18" charset="0"/>
                        </a:rPr>
                        <a:t>cường.</a:t>
                      </a: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Times New Roman" panose="02020603050405020304" pitchFamily="18" charset="0"/>
                          <a:ea typeface="+mn-ea"/>
                          <a:cs typeface="Times New Roman" panose="02020603050405020304" pitchFamily="18"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a:t>
                      </a:r>
                      <a:r>
                        <a:rPr lang="de-DE" sz="2400" b="0" kern="1200" dirty="0">
                          <a:solidFill>
                            <a:schemeClr val="dk1"/>
                          </a:solidFill>
                          <a:effectLst/>
                          <a:latin typeface="Times New Roman" panose="02020603050405020304" pitchFamily="18" charset="0"/>
                          <a:ea typeface="+mn-ea"/>
                          <a:cs typeface="Times New Roman" panose="02020603050405020304" pitchFamily="18" charset="0"/>
                        </a:rPr>
                        <a:t> không đúng quy định.</a:t>
                      </a: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1773199845"/>
              </p:ext>
            </p:extLst>
          </p:nvPr>
        </p:nvGraphicFramePr>
        <p:xfrm>
          <a:off x="6358141" y="1449721"/>
          <a:ext cx="5281410" cy="4581325"/>
        </p:xfrm>
        <a:graphic>
          <a:graphicData uri="http://schemas.openxmlformats.org/drawingml/2006/table">
            <a:tbl>
              <a:tblPr firstRow="1" firstCol="1" bandRow="1">
                <a:tableStyleId>{5C22544A-7EE6-4342-B048-85BDC9FD1C3A}</a:tableStyleId>
              </a:tblPr>
              <a:tblGrid>
                <a:gridCol w="789279">
                  <a:extLst>
                    <a:ext uri="{9D8B030D-6E8A-4147-A177-3AD203B41FA5}">
                      <a16:colId xmlns:a16="http://schemas.microsoft.com/office/drawing/2014/main" val="1341090097"/>
                    </a:ext>
                  </a:extLst>
                </a:gridCol>
                <a:gridCol w="1001530">
                  <a:extLst>
                    <a:ext uri="{9D8B030D-6E8A-4147-A177-3AD203B41FA5}">
                      <a16:colId xmlns:a16="http://schemas.microsoft.com/office/drawing/2014/main" val="1598823253"/>
                    </a:ext>
                  </a:extLst>
                </a:gridCol>
                <a:gridCol w="883520">
                  <a:extLst>
                    <a:ext uri="{9D8B030D-6E8A-4147-A177-3AD203B41FA5}">
                      <a16:colId xmlns:a16="http://schemas.microsoft.com/office/drawing/2014/main" val="1119322660"/>
                    </a:ext>
                  </a:extLst>
                </a:gridCol>
                <a:gridCol w="869027">
                  <a:extLst>
                    <a:ext uri="{9D8B030D-6E8A-4147-A177-3AD203B41FA5}">
                      <a16:colId xmlns:a16="http://schemas.microsoft.com/office/drawing/2014/main" val="434796901"/>
                    </a:ext>
                  </a:extLst>
                </a:gridCol>
                <a:gridCol w="869027">
                  <a:extLst>
                    <a:ext uri="{9D8B030D-6E8A-4147-A177-3AD203B41FA5}">
                      <a16:colId xmlns:a16="http://schemas.microsoft.com/office/drawing/2014/main" val="3648952708"/>
                    </a:ext>
                  </a:extLst>
                </a:gridCol>
                <a:gridCol w="869027">
                  <a:extLst>
                    <a:ext uri="{9D8B030D-6E8A-4147-A177-3AD203B41FA5}">
                      <a16:colId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TT</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Địa phương</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Tỷ lệ thu gom chất thải rắn đô thị</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Tỷ lệ thu gom chất thải rắn nông thôn</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Chỉ tiêu tỉnh giao năm 2024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Ước thực hiện 6 tháng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Chỉ tiêu tỉnh giao năm 2024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Ước thực hiện 6 tháng (%)</a:t>
                      </a:r>
                      <a:endParaRPr lang="vi-V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617981"/>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1</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Quy Nhơn</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98</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99,01</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98</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97,09</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7499"/>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2</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An Nhơn</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90-95</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91,71</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85</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65,41</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943567"/>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3</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Hoài Nhơn</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85-92</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82,53</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65-70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62,45</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496615"/>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4</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Phù Cát</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83-92</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83,03</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74-75</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74,27</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60156"/>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5</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Phù Mỹ</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87-92</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88,96</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75-77</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77,71</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17821"/>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6</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Tuy Phước</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85-95</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68,23</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80-83</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59,54</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469575"/>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Tây Sơn</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81-90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81,82</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75-77</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58,68</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359100"/>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8</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Hoài Ân</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69-80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64,55</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55-60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42,31</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160224"/>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9</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An Lão</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67-91</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62,95</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55-60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24,78</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3203"/>
                  </a:ext>
                </a:extLst>
              </a:tr>
              <a:tr h="215325">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10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Vĩnh Thạnh</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67-80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74,24</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58-60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47,34</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561933"/>
                  </a:ext>
                </a:extLst>
              </a:tr>
              <a:tr h="257977">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11</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Vân Canh</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72-90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78,69</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70</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57,05</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434401"/>
                  </a:ext>
                </a:extLst>
              </a:tr>
              <a:tr h="257977">
                <a:tc>
                  <a:txBody>
                    <a:bodyPr/>
                    <a:lstStyle/>
                    <a:p>
                      <a:pPr algn="l">
                        <a:lnSpc>
                          <a:spcPct val="115000"/>
                        </a:lnSpc>
                        <a:spcAft>
                          <a:spcPts val="1000"/>
                        </a:spcAft>
                      </a:pPr>
                      <a:r>
                        <a:rPr lang="en-US" sz="1300">
                          <a:solidFill>
                            <a:schemeClr val="tx1"/>
                          </a:solidFill>
                          <a:effectLst/>
                          <a:latin typeface="Times New Roman" panose="02020603050405020304" pitchFamily="18" charset="0"/>
                          <a:cs typeface="Times New Roman" panose="02020603050405020304" pitchFamily="18" charset="0"/>
                        </a:rPr>
                        <a:t> </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Times New Roman" panose="02020603050405020304" pitchFamily="18" charset="0"/>
                          <a:cs typeface="Times New Roman" panose="02020603050405020304" pitchFamily="18" charset="0"/>
                        </a:rPr>
                        <a:t>Toàn tỉnh</a:t>
                      </a:r>
                      <a:endParaRPr lang="vi-VN"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Times New Roman" panose="02020603050405020304" pitchFamily="18" charset="0"/>
                          <a:cs typeface="Times New Roman" panose="02020603050405020304" pitchFamily="18" charset="0"/>
                        </a:rPr>
                        <a:t>90-95</a:t>
                      </a:r>
                      <a:endParaRPr lang="vi-VN"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89,73</a:t>
                      </a:r>
                      <a:endParaRPr lang="vi-VN"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Times New Roman" panose="02020603050405020304" pitchFamily="18" charset="0"/>
                          <a:cs typeface="Times New Roman" panose="02020603050405020304" pitchFamily="18" charset="0"/>
                        </a:rPr>
                        <a:t>70-75</a:t>
                      </a:r>
                      <a:endParaRPr lang="vi-VN" sz="1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65,65</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982855"/>
                  </a:ext>
                </a:extLst>
              </a:tr>
            </a:tbl>
          </a:graphicData>
        </a:graphic>
      </p:graphicFrame>
    </p:spTree>
    <p:extLst>
      <p:ext uri="{BB962C8B-B14F-4D97-AF65-F5344CB8AC3E}">
        <p14:creationId xmlns:p14="http://schemas.microsoft.com/office/powerpoint/2010/main" val="2329089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9111333"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 (tt): Chỉ tiêu Giải phóng mặt bằng</a:t>
            </a:r>
          </a:p>
        </p:txBody>
      </p:sp>
      <p:graphicFrame>
        <p:nvGraphicFramePr>
          <p:cNvPr id="2" name="Table 1">
            <a:extLst>
              <a:ext uri="{FF2B5EF4-FFF2-40B4-BE49-F238E27FC236}">
                <a16:creationId xmlns:a16="http://schemas.microsoft.com/office/drawing/2014/main" id="{E9717002-8950-D014-900D-3B8233D4C79C}"/>
              </a:ext>
            </a:extLst>
          </p:cNvPr>
          <p:cNvGraphicFramePr>
            <a:graphicFrameLocks noGrp="1"/>
          </p:cNvGraphicFramePr>
          <p:nvPr>
            <p:extLst>
              <p:ext uri="{D42A27DB-BD31-4B8C-83A1-F6EECF244321}">
                <p14:modId xmlns:p14="http://schemas.microsoft.com/office/powerpoint/2010/main" val="739381829"/>
              </p:ext>
            </p:extLst>
          </p:nvPr>
        </p:nvGraphicFramePr>
        <p:xfrm>
          <a:off x="1020903" y="1253330"/>
          <a:ext cx="10430069" cy="5449669"/>
        </p:xfrm>
        <a:graphic>
          <a:graphicData uri="http://schemas.openxmlformats.org/drawingml/2006/table">
            <a:tbl>
              <a:tblPr/>
              <a:tblGrid>
                <a:gridCol w="747489">
                  <a:extLst>
                    <a:ext uri="{9D8B030D-6E8A-4147-A177-3AD203B41FA5}">
                      <a16:colId xmlns:a16="http://schemas.microsoft.com/office/drawing/2014/main" val="4080763759"/>
                    </a:ext>
                  </a:extLst>
                </a:gridCol>
                <a:gridCol w="1442826">
                  <a:extLst>
                    <a:ext uri="{9D8B030D-6E8A-4147-A177-3AD203B41FA5}">
                      <a16:colId xmlns:a16="http://schemas.microsoft.com/office/drawing/2014/main" val="3343738791"/>
                    </a:ext>
                  </a:extLst>
                </a:gridCol>
                <a:gridCol w="1425442">
                  <a:extLst>
                    <a:ext uri="{9D8B030D-6E8A-4147-A177-3AD203B41FA5}">
                      <a16:colId xmlns:a16="http://schemas.microsoft.com/office/drawing/2014/main" val="3807956401"/>
                    </a:ext>
                  </a:extLst>
                </a:gridCol>
                <a:gridCol w="2468449">
                  <a:extLst>
                    <a:ext uri="{9D8B030D-6E8A-4147-A177-3AD203B41FA5}">
                      <a16:colId xmlns:a16="http://schemas.microsoft.com/office/drawing/2014/main" val="2164595145"/>
                    </a:ext>
                  </a:extLst>
                </a:gridCol>
                <a:gridCol w="1860030">
                  <a:extLst>
                    <a:ext uri="{9D8B030D-6E8A-4147-A177-3AD203B41FA5}">
                      <a16:colId xmlns:a16="http://schemas.microsoft.com/office/drawing/2014/main" val="1402965671"/>
                    </a:ext>
                  </a:extLst>
                </a:gridCol>
                <a:gridCol w="2485833">
                  <a:extLst>
                    <a:ext uri="{9D8B030D-6E8A-4147-A177-3AD203B41FA5}">
                      <a16:colId xmlns:a16="http://schemas.microsoft.com/office/drawing/2014/main" val="3110282889"/>
                    </a:ext>
                  </a:extLst>
                </a:gridCol>
              </a:tblGrid>
              <a:tr h="460394">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Địa bàn</a:t>
                      </a:r>
                      <a:br>
                        <a:rPr lang="vi-VN" sz="1200" b="1" i="0" u="none" strike="noStrike">
                          <a:solidFill>
                            <a:srgbClr val="000000"/>
                          </a:solidFill>
                          <a:effectLst/>
                          <a:latin typeface="Times New Roman" panose="02020603050405020304" pitchFamily="18" charset="0"/>
                        </a:rPr>
                      </a:br>
                      <a:r>
                        <a:rPr lang="vi-VN" sz="1200" b="1" i="0" u="none" strike="noStrike">
                          <a:solidFill>
                            <a:srgbClr val="000000"/>
                          </a:solidFill>
                          <a:effectLst/>
                          <a:latin typeface="Times New Roman" panose="02020603050405020304" pitchFamily="18" charset="0"/>
                        </a:rPr>
                        <a:t> (cấp huyện)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Số lượng dự án thực hiện bồi thường, GPMB năm 2024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Tiến độ thực hiện GPMB (%) theo kết quả Quý I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Tiến độ thực hiện GPMB  (%) 06 tháng đầu năm 2024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Times New Roman" panose="02020603050405020304" pitchFamily="18" charset="0"/>
                        </a:rPr>
                        <a:t>Ghi chú</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212778"/>
                  </a:ext>
                </a:extLst>
              </a:tr>
              <a:tr h="515848">
                <a:tc>
                  <a:txBody>
                    <a:bodyPr/>
                    <a:lstStyle/>
                    <a:p>
                      <a:pPr algn="ctr" fontAlgn="ctr"/>
                      <a:r>
                        <a:rPr lang="vi-VN" sz="1200" b="0" i="0" u="none" strike="noStrike">
                          <a:solidFill>
                            <a:srgbClr val="000000"/>
                          </a:solidFill>
                          <a:effectLst/>
                          <a:latin typeface="Times New Roman" panose="02020603050405020304" pitchFamily="18" charset="0"/>
                        </a:rPr>
                        <a:t>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Vân Canh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14,3</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02/14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50,00%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07/14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730402"/>
                  </a:ext>
                </a:extLst>
              </a:tr>
              <a:tr h="470710">
                <a:tc>
                  <a:txBody>
                    <a:bodyPr/>
                    <a:lstStyle/>
                    <a:p>
                      <a:pPr algn="ctr" fontAlgn="ctr"/>
                      <a:r>
                        <a:rPr lang="vi-VN" sz="1200" b="0" i="0" u="none" strike="noStrike">
                          <a:solidFill>
                            <a:srgbClr val="000000"/>
                          </a:solidFill>
                          <a:effectLst/>
                          <a:latin typeface="Times New Roman" panose="02020603050405020304" pitchFamily="18" charset="0"/>
                        </a:rPr>
                        <a:t>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Hoài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16,16</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16/99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37,37%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37/99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40969"/>
                  </a:ext>
                </a:extLst>
              </a:tr>
              <a:tr h="515848">
                <a:tc>
                  <a:txBody>
                    <a:bodyPr/>
                    <a:lstStyle/>
                    <a:p>
                      <a:pPr algn="ctr" fontAlgn="ctr"/>
                      <a:r>
                        <a:rPr lang="vi-VN" sz="1200" b="0" i="0" u="none" strike="noStrike">
                          <a:solidFill>
                            <a:srgbClr val="000000"/>
                          </a:solidFill>
                          <a:effectLst/>
                          <a:latin typeface="Times New Roman" panose="02020603050405020304" pitchFamily="18" charset="0"/>
                        </a:rPr>
                        <a:t>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An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155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17,42</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27/155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31,61%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49/155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267247"/>
                  </a:ext>
                </a:extLst>
              </a:tr>
              <a:tr h="354646">
                <a:tc>
                  <a:txBody>
                    <a:bodyPr/>
                    <a:lstStyle/>
                    <a:p>
                      <a:pPr algn="ctr" fontAlgn="ctr"/>
                      <a:r>
                        <a:rPr lang="vi-VN" sz="1200" b="0" i="0" u="none" strike="noStrike">
                          <a:solidFill>
                            <a:srgbClr val="000000"/>
                          </a:solidFill>
                          <a:effectLst/>
                          <a:latin typeface="Times New Roman" panose="02020603050405020304" pitchFamily="18" charset="0"/>
                        </a:rPr>
                        <a:t>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Tây Sơn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45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4,44</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02/45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31,11%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14/45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913920"/>
                  </a:ext>
                </a:extLst>
              </a:tr>
              <a:tr h="380438">
                <a:tc>
                  <a:txBody>
                    <a:bodyPr/>
                    <a:lstStyle/>
                    <a:p>
                      <a:pPr algn="ctr" fontAlgn="ctr"/>
                      <a:r>
                        <a:rPr lang="vi-VN" sz="1200" b="0" i="0" u="none" strike="noStrike">
                          <a:solidFill>
                            <a:srgbClr val="000000"/>
                          </a:solidFill>
                          <a:effectLst/>
                          <a:latin typeface="Times New Roman" panose="02020603050405020304" pitchFamily="18" charset="0"/>
                        </a:rPr>
                        <a:t>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Quy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15,38</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04/26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26,92%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07/26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983340"/>
                  </a:ext>
                </a:extLst>
              </a:tr>
              <a:tr h="373990">
                <a:tc>
                  <a:txBody>
                    <a:bodyPr/>
                    <a:lstStyle/>
                    <a:p>
                      <a:pPr algn="ctr" fontAlgn="ctr"/>
                      <a:r>
                        <a:rPr lang="vi-VN" sz="1200" b="0" i="0" u="none" strike="noStrike">
                          <a:solidFill>
                            <a:srgbClr val="000000"/>
                          </a:solidFill>
                          <a:effectLst/>
                          <a:latin typeface="Times New Roman" panose="02020603050405020304" pitchFamily="18" charset="0"/>
                        </a:rPr>
                        <a:t>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Tuy Phước</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132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'7,57</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10/132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21,97%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29/132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048389"/>
                  </a:ext>
                </a:extLst>
              </a:tr>
              <a:tr h="438471">
                <a:tc>
                  <a:txBody>
                    <a:bodyPr/>
                    <a:lstStyle/>
                    <a:p>
                      <a:pPr algn="ctr" fontAlgn="ctr"/>
                      <a:r>
                        <a:rPr lang="vi-VN" sz="1200" b="0" i="0" u="none" strike="noStrike">
                          <a:solidFill>
                            <a:srgbClr val="000000"/>
                          </a:solidFill>
                          <a:effectLst/>
                          <a:latin typeface="Times New Roman" panose="02020603050405020304" pitchFamily="18" charset="0"/>
                        </a:rPr>
                        <a:t>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An Lão</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'2,94</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01/34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20,59%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07/34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342894"/>
                  </a:ext>
                </a:extLst>
              </a:tr>
              <a:tr h="361093">
                <a:tc>
                  <a:txBody>
                    <a:bodyPr/>
                    <a:lstStyle/>
                    <a:p>
                      <a:pPr algn="ctr" fontAlgn="ctr"/>
                      <a:r>
                        <a:rPr lang="vi-VN" sz="1200" b="0" i="0" u="none" strike="noStrike">
                          <a:solidFill>
                            <a:srgbClr val="000000"/>
                          </a:solidFill>
                          <a:effectLst/>
                          <a:latin typeface="Times New Roman" panose="02020603050405020304" pitchFamily="18" charset="0"/>
                        </a:rPr>
                        <a:t>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Hoài Ân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9,9</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09 dự án/91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18,68%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17/91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818860"/>
                  </a:ext>
                </a:extLst>
              </a:tr>
              <a:tr h="290164">
                <a:tc>
                  <a:txBody>
                    <a:bodyPr/>
                    <a:lstStyle/>
                    <a:p>
                      <a:pPr algn="ctr" fontAlgn="ctr"/>
                      <a:r>
                        <a:rPr lang="vi-VN" sz="1200" b="0" i="0" u="none" strike="noStrike">
                          <a:solidFill>
                            <a:srgbClr val="000000"/>
                          </a:solidFill>
                          <a:effectLst/>
                          <a:latin typeface="Times New Roman" panose="02020603050405020304" pitchFamily="18" charset="0"/>
                        </a:rPr>
                        <a:t>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Phù Cát</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140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09/140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14,29%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20/140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765695"/>
                  </a:ext>
                </a:extLst>
              </a:tr>
              <a:tr h="328852">
                <a:tc>
                  <a:txBody>
                    <a:bodyPr/>
                    <a:lstStyle/>
                    <a:p>
                      <a:pPr algn="ctr" fontAlgn="ctr"/>
                      <a:r>
                        <a:rPr lang="vi-VN" sz="1200" b="0" i="0" u="none" strike="noStrike">
                          <a:solidFill>
                            <a:srgbClr val="000000"/>
                          </a:solidFill>
                          <a:effectLst/>
                          <a:latin typeface="Times New Roman" panose="02020603050405020304" pitchFamily="18" charset="0"/>
                        </a:rPr>
                        <a:t>10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Phù Mỹ</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5,7</a:t>
                      </a:r>
                      <a:br>
                        <a:rPr lang="vi-VN" sz="1200" b="0" i="0" u="none" strike="noStrike">
                          <a:solidFill>
                            <a:srgbClr val="000000"/>
                          </a:solidFill>
                          <a:effectLst/>
                          <a:latin typeface="Times New Roman" panose="02020603050405020304" pitchFamily="18" charset="0"/>
                        </a:rPr>
                      </a:br>
                      <a:r>
                        <a:rPr lang="vi-VN" sz="1200" b="0" i="0" u="none" strike="noStrike">
                          <a:solidFill>
                            <a:srgbClr val="000000"/>
                          </a:solidFill>
                          <a:effectLst/>
                          <a:latin typeface="Times New Roman" panose="02020603050405020304" pitchFamily="18" charset="0"/>
                        </a:rPr>
                        <a:t>(hoàn thành 04/70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31,43%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22/70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564381"/>
                  </a:ext>
                </a:extLst>
              </a:tr>
              <a:tr h="373990">
                <a:tc>
                  <a:txBody>
                    <a:bodyPr/>
                    <a:lstStyle/>
                    <a:p>
                      <a:pPr algn="ctr" fontAlgn="ctr"/>
                      <a:r>
                        <a:rPr lang="vi-VN" sz="1200" b="0" i="0" u="none" strike="noStrike">
                          <a:solidFill>
                            <a:srgbClr val="000000"/>
                          </a:solidFill>
                          <a:effectLst/>
                          <a:latin typeface="Times New Roman" panose="02020603050405020304" pitchFamily="18" charset="0"/>
                        </a:rPr>
                        <a:t>11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Vĩnh Thạnh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Đang làm thủ tục công trình trạm y tế vĩnh thịnh và 6 nhà làm việc công an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3,80%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số dự án hoàn thành 06 tháng đầu năm là 03/79 dự 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2220535"/>
                  </a:ext>
                </a:extLst>
              </a:tr>
              <a:tr h="341749">
                <a:tc>
                  <a:txBody>
                    <a:bodyPr/>
                    <a:lstStyle/>
                    <a:p>
                      <a:pPr algn="ctr" fontAlgn="ctr"/>
                      <a:r>
                        <a:rPr lang="vi-VN" sz="1200" b="1" i="0" u="none" strike="noStrike">
                          <a:solidFill>
                            <a:srgbClr val="000000"/>
                          </a:solidFill>
                          <a:effectLst/>
                          <a:latin typeface="Times New Roman" panose="02020603050405020304" pitchFamily="18" charset="0"/>
                        </a:rPr>
                        <a:t>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Toàn tỉnh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885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9,49%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23,95%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004846"/>
                  </a:ext>
                </a:extLst>
              </a:tr>
            </a:tbl>
          </a:graphicData>
        </a:graphic>
      </p:graphicFrame>
    </p:spTree>
    <p:extLst>
      <p:ext uri="{BB962C8B-B14F-4D97-AF65-F5344CB8AC3E}">
        <p14:creationId xmlns:p14="http://schemas.microsoft.com/office/powerpoint/2010/main" val="33780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1008445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 (tt): </a:t>
            </a:r>
            <a:r>
              <a:rPr lang="vi-VN" sz="2400" b="1" i="0" u="none" strike="noStrike">
                <a:solidFill>
                  <a:srgbClr val="000000"/>
                </a:solidFill>
                <a:effectLst/>
                <a:latin typeface="Times New Roman" panose="02020603050405020304" pitchFamily="18" charset="0"/>
              </a:rPr>
              <a:t>Chỉ tiêu “xử lý lấn, chiếm đất đai”</a:t>
            </a:r>
            <a:endParaRPr lang="vi-VN" sz="2400" b="1">
              <a:latin typeface="+mj-lt"/>
              <a:cs typeface="Arial" panose="020B0604020202020204" pitchFamily="34" charset="0"/>
            </a:endParaRPr>
          </a:p>
        </p:txBody>
      </p:sp>
      <p:graphicFrame>
        <p:nvGraphicFramePr>
          <p:cNvPr id="3" name="Table 2">
            <a:extLst>
              <a:ext uri="{FF2B5EF4-FFF2-40B4-BE49-F238E27FC236}">
                <a16:creationId xmlns:a16="http://schemas.microsoft.com/office/drawing/2014/main" id="{07A87204-A573-956C-8EE1-E8ABA4DF9C02}"/>
              </a:ext>
            </a:extLst>
          </p:cNvPr>
          <p:cNvGraphicFramePr>
            <a:graphicFrameLocks noGrp="1"/>
          </p:cNvGraphicFramePr>
          <p:nvPr>
            <p:extLst>
              <p:ext uri="{D42A27DB-BD31-4B8C-83A1-F6EECF244321}">
                <p14:modId xmlns:p14="http://schemas.microsoft.com/office/powerpoint/2010/main" val="1851319443"/>
              </p:ext>
            </p:extLst>
          </p:nvPr>
        </p:nvGraphicFramePr>
        <p:xfrm>
          <a:off x="842045" y="1299777"/>
          <a:ext cx="10734762" cy="4971444"/>
        </p:xfrm>
        <a:graphic>
          <a:graphicData uri="http://schemas.openxmlformats.org/drawingml/2006/table">
            <a:tbl>
              <a:tblPr/>
              <a:tblGrid>
                <a:gridCol w="715133">
                  <a:extLst>
                    <a:ext uri="{9D8B030D-6E8A-4147-A177-3AD203B41FA5}">
                      <a16:colId xmlns:a16="http://schemas.microsoft.com/office/drawing/2014/main" val="3144613848"/>
                    </a:ext>
                  </a:extLst>
                </a:gridCol>
                <a:gridCol w="2740046">
                  <a:extLst>
                    <a:ext uri="{9D8B030D-6E8A-4147-A177-3AD203B41FA5}">
                      <a16:colId xmlns:a16="http://schemas.microsoft.com/office/drawing/2014/main" val="21328759"/>
                    </a:ext>
                  </a:extLst>
                </a:gridCol>
                <a:gridCol w="1834471">
                  <a:extLst>
                    <a:ext uri="{9D8B030D-6E8A-4147-A177-3AD203B41FA5}">
                      <a16:colId xmlns:a16="http://schemas.microsoft.com/office/drawing/2014/main" val="4071407875"/>
                    </a:ext>
                  </a:extLst>
                </a:gridCol>
                <a:gridCol w="1414718">
                  <a:extLst>
                    <a:ext uri="{9D8B030D-6E8A-4147-A177-3AD203B41FA5}">
                      <a16:colId xmlns:a16="http://schemas.microsoft.com/office/drawing/2014/main" val="1228611280"/>
                    </a:ext>
                  </a:extLst>
                </a:gridCol>
                <a:gridCol w="1993821">
                  <a:extLst>
                    <a:ext uri="{9D8B030D-6E8A-4147-A177-3AD203B41FA5}">
                      <a16:colId xmlns:a16="http://schemas.microsoft.com/office/drawing/2014/main" val="1027551620"/>
                    </a:ext>
                  </a:extLst>
                </a:gridCol>
                <a:gridCol w="2036573">
                  <a:extLst>
                    <a:ext uri="{9D8B030D-6E8A-4147-A177-3AD203B41FA5}">
                      <a16:colId xmlns:a16="http://schemas.microsoft.com/office/drawing/2014/main" val="2647249367"/>
                    </a:ext>
                  </a:extLst>
                </a:gridCol>
              </a:tblGrid>
              <a:tr h="1565304">
                <a:tc>
                  <a:txBody>
                    <a:bodyPr/>
                    <a:lstStyle/>
                    <a:p>
                      <a:pPr algn="ctr" fontAlgn="ctr"/>
                      <a:r>
                        <a:rPr lang="vi-VN" sz="1800" b="1" i="0" u="none" strike="noStrike">
                          <a:solidFill>
                            <a:srgbClr val="000000"/>
                          </a:solidFill>
                          <a:effectLst/>
                          <a:latin typeface="Times New Roman" panose="02020603050405020304" pitchFamily="18" charset="0"/>
                        </a:rPr>
                        <a:t>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Times New Roman" panose="02020603050405020304" pitchFamily="18" charset="0"/>
                        </a:rPr>
                        <a:t>Địa bàn (cấp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Times New Roman" panose="02020603050405020304" pitchFamily="18" charset="0"/>
                        </a:rPr>
                        <a:t>Chỉ tiêu “xử lý lấn, chiếm đất đai” theo Kế hoạch UBND tỉnh giao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Times New Roman" panose="02020603050405020304" pitchFamily="18" charset="0"/>
                        </a:rPr>
                        <a:t>Đã xử lý đến hết quý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Times New Roman" panose="02020603050405020304" pitchFamily="18" charset="0"/>
                        </a:rPr>
                        <a:t>Dự kiến 6 tháng đầu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Times New Roman" panose="02020603050405020304" pitchFamily="18" charset="0"/>
                        </a:rPr>
                        <a:t>Còn lại chưa xử lý (6 tháng cuối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594485"/>
                  </a:ext>
                </a:extLst>
              </a:tr>
              <a:tr h="274370">
                <a:tc>
                  <a:txBody>
                    <a:bodyPr/>
                    <a:lstStyle/>
                    <a:p>
                      <a:pPr algn="ctr" fontAlgn="ctr"/>
                      <a:r>
                        <a:rPr lang="vi-VN" sz="1800" b="0" i="1"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840852"/>
                  </a:ext>
                </a:extLst>
              </a:tr>
              <a:tr h="274370">
                <a:tc>
                  <a:txBody>
                    <a:bodyPr/>
                    <a:lstStyle/>
                    <a:p>
                      <a:pPr algn="ctr" fontAlgn="ctr"/>
                      <a:r>
                        <a:rPr lang="vi-VN" sz="1800" b="0" i="1"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967631"/>
                  </a:ext>
                </a:extLst>
              </a:tr>
              <a:tr h="274370">
                <a:tc>
                  <a:txBody>
                    <a:bodyPr/>
                    <a:lstStyle/>
                    <a:p>
                      <a:pPr algn="ctr" fontAlgn="ctr"/>
                      <a:r>
                        <a:rPr lang="vi-VN" sz="1800" b="0" i="1" u="none" strike="noStrike">
                          <a:solidFill>
                            <a:srgbClr val="000000"/>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872453"/>
                  </a:ext>
                </a:extLst>
              </a:tr>
              <a:tr h="274370">
                <a:tc>
                  <a:txBody>
                    <a:bodyPr/>
                    <a:lstStyle/>
                    <a:p>
                      <a:pPr algn="ctr" fontAlgn="ctr"/>
                      <a:r>
                        <a:rPr lang="vi-VN" sz="1800" b="0" i="1" u="none" strike="noStrike">
                          <a:solidFill>
                            <a:srgbClr val="000000"/>
                          </a:solidFill>
                          <a:effectLst/>
                          <a:latin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787680"/>
                  </a:ext>
                </a:extLst>
              </a:tr>
              <a:tr h="274370">
                <a:tc>
                  <a:txBody>
                    <a:bodyPr/>
                    <a:lstStyle/>
                    <a:p>
                      <a:pPr algn="ctr" fontAlgn="ctr"/>
                      <a:r>
                        <a:rPr lang="vi-VN" sz="1800" b="0" i="1" u="none" strike="noStrike">
                          <a:solidFill>
                            <a:srgbClr val="000000"/>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83271"/>
                  </a:ext>
                </a:extLst>
              </a:tr>
              <a:tr h="274370">
                <a:tc>
                  <a:txBody>
                    <a:bodyPr/>
                    <a:lstStyle/>
                    <a:p>
                      <a:pPr algn="ctr" fontAlgn="ctr"/>
                      <a:r>
                        <a:rPr lang="vi-VN" sz="1800" b="0" i="1" u="none" strike="noStrike">
                          <a:solidFill>
                            <a:srgbClr val="000000"/>
                          </a:solidFill>
                          <a:effectLst/>
                          <a:latin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352721"/>
                  </a:ext>
                </a:extLst>
              </a:tr>
              <a:tr h="274370">
                <a:tc>
                  <a:txBody>
                    <a:bodyPr/>
                    <a:lstStyle/>
                    <a:p>
                      <a:pPr algn="ctr" fontAlgn="ctr"/>
                      <a:r>
                        <a:rPr lang="vi-VN" sz="1800" b="0" i="1" u="none" strike="noStrike">
                          <a:solidFill>
                            <a:srgbClr val="000000"/>
                          </a:solidFill>
                          <a:effectLst/>
                          <a:latin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231221"/>
                  </a:ext>
                </a:extLst>
              </a:tr>
              <a:tr h="274370">
                <a:tc>
                  <a:txBody>
                    <a:bodyPr/>
                    <a:lstStyle/>
                    <a:p>
                      <a:pPr algn="ctr" fontAlgn="ctr"/>
                      <a:r>
                        <a:rPr lang="vi-VN" sz="1800" b="0" i="1" u="none" strike="noStrike">
                          <a:solidFill>
                            <a:srgbClr val="000000"/>
                          </a:solidFill>
                          <a:effectLst/>
                          <a:latin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769812"/>
                  </a:ext>
                </a:extLst>
              </a:tr>
              <a:tr h="274370">
                <a:tc>
                  <a:txBody>
                    <a:bodyPr/>
                    <a:lstStyle/>
                    <a:p>
                      <a:pPr algn="ctr" fontAlgn="ctr"/>
                      <a:r>
                        <a:rPr lang="vi-VN" sz="1800" b="0" i="1" u="none" strike="noStrike">
                          <a:solidFill>
                            <a:srgbClr val="000000"/>
                          </a:solidFill>
                          <a:effectLst/>
                          <a:latin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50421"/>
                  </a:ext>
                </a:extLst>
              </a:tr>
              <a:tr h="274370">
                <a:tc>
                  <a:txBody>
                    <a:bodyPr/>
                    <a:lstStyle/>
                    <a:p>
                      <a:pPr algn="ctr" fontAlgn="ctr"/>
                      <a:r>
                        <a:rPr lang="vi-VN" sz="1800" b="0" i="1" u="none" strike="noStrike">
                          <a:solidFill>
                            <a:srgbClr val="000000"/>
                          </a:solidFill>
                          <a:effectLst/>
                          <a:latin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136026"/>
                  </a:ext>
                </a:extLst>
              </a:tr>
              <a:tr h="274370">
                <a:tc>
                  <a:txBody>
                    <a:bodyPr/>
                    <a:lstStyle/>
                    <a:p>
                      <a:pPr algn="ctr" fontAlgn="ctr"/>
                      <a:r>
                        <a:rPr lang="vi-VN" sz="1800" b="0" i="1" u="none" strike="noStrike">
                          <a:solidFill>
                            <a:srgbClr val="000000"/>
                          </a:solidFill>
                          <a:effectLst/>
                          <a:latin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Times New Roman" panose="02020603050405020304" pitchFamily="18"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985760"/>
                  </a:ext>
                </a:extLst>
              </a:tr>
              <a:tr h="274370">
                <a:tc>
                  <a:txBody>
                    <a:bodyPr/>
                    <a:lstStyle/>
                    <a:p>
                      <a:pPr algn="ctr" fontAlgn="ctr"/>
                      <a:r>
                        <a:rPr lang="vi-VN" sz="1800" b="1" i="1"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1" i="1" u="none" strike="noStrike">
                          <a:solidFill>
                            <a:srgbClr val="000000"/>
                          </a:solidFill>
                          <a:effectLst/>
                          <a:latin typeface="Times New Roman" panose="02020603050405020304" pitchFamily="18" charset="0"/>
                        </a:rPr>
                        <a:t>Toàn tỉnh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Times New Roman" panose="02020603050405020304" pitchFamily="18" charset="0"/>
                        </a:rPr>
                        <a:t>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Times New Roman" panose="02020603050405020304" pitchFamily="18" charset="0"/>
                        </a:rPr>
                        <a:t>1.562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Times New Roman" panose="02020603050405020304" pitchFamily="18" charset="0"/>
                        </a:rPr>
                        <a:t>4.157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Times New Roman" panose="02020603050405020304" pitchFamily="18" charset="0"/>
                        </a:rPr>
                        <a:t>5.343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138377"/>
                  </a:ext>
                </a:extLst>
              </a:tr>
            </a:tbl>
          </a:graphicData>
        </a:graphic>
      </p:graphicFrame>
    </p:spTree>
    <p:extLst>
      <p:ext uri="{BB962C8B-B14F-4D97-AF65-F5344CB8AC3E}">
        <p14:creationId xmlns:p14="http://schemas.microsoft.com/office/powerpoint/2010/main" val="556618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7122716"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1. Thực hiện chỉ tiêu HĐND và UBND tỉnh giao (tt)</a:t>
            </a:r>
          </a:p>
        </p:txBody>
      </p:sp>
      <p:graphicFrame>
        <p:nvGraphicFramePr>
          <p:cNvPr id="3" name="Table 2">
            <a:extLst>
              <a:ext uri="{FF2B5EF4-FFF2-40B4-BE49-F238E27FC236}">
                <a16:creationId xmlns:a16="http://schemas.microsoft.com/office/drawing/2014/main" id="{147BBE17-B93F-B514-0556-659B112B05EE}"/>
              </a:ext>
            </a:extLst>
          </p:cNvPr>
          <p:cNvGraphicFramePr>
            <a:graphicFrameLocks noGrp="1"/>
          </p:cNvGraphicFramePr>
          <p:nvPr>
            <p:extLst>
              <p:ext uri="{D42A27DB-BD31-4B8C-83A1-F6EECF244321}">
                <p14:modId xmlns:p14="http://schemas.microsoft.com/office/powerpoint/2010/main" val="1183429072"/>
              </p:ext>
            </p:extLst>
          </p:nvPr>
        </p:nvGraphicFramePr>
        <p:xfrm>
          <a:off x="381000" y="565496"/>
          <a:ext cx="11430000" cy="6182761"/>
        </p:xfrm>
        <a:graphic>
          <a:graphicData uri="http://schemas.openxmlformats.org/drawingml/2006/table">
            <a:tbl>
              <a:tblPr/>
              <a:tblGrid>
                <a:gridCol w="309866">
                  <a:extLst>
                    <a:ext uri="{9D8B030D-6E8A-4147-A177-3AD203B41FA5}">
                      <a16:colId xmlns:a16="http://schemas.microsoft.com/office/drawing/2014/main" val="4256667565"/>
                    </a:ext>
                  </a:extLst>
                </a:gridCol>
                <a:gridCol w="3150305">
                  <a:extLst>
                    <a:ext uri="{9D8B030D-6E8A-4147-A177-3AD203B41FA5}">
                      <a16:colId xmlns:a16="http://schemas.microsoft.com/office/drawing/2014/main" val="971719217"/>
                    </a:ext>
                  </a:extLst>
                </a:gridCol>
                <a:gridCol w="715643">
                  <a:extLst>
                    <a:ext uri="{9D8B030D-6E8A-4147-A177-3AD203B41FA5}">
                      <a16:colId xmlns:a16="http://schemas.microsoft.com/office/drawing/2014/main" val="2764744634"/>
                    </a:ext>
                  </a:extLst>
                </a:gridCol>
                <a:gridCol w="924065">
                  <a:extLst>
                    <a:ext uri="{9D8B030D-6E8A-4147-A177-3AD203B41FA5}">
                      <a16:colId xmlns:a16="http://schemas.microsoft.com/office/drawing/2014/main" val="1267307421"/>
                    </a:ext>
                  </a:extLst>
                </a:gridCol>
                <a:gridCol w="870576">
                  <a:extLst>
                    <a:ext uri="{9D8B030D-6E8A-4147-A177-3AD203B41FA5}">
                      <a16:colId xmlns:a16="http://schemas.microsoft.com/office/drawing/2014/main" val="3125726990"/>
                    </a:ext>
                  </a:extLst>
                </a:gridCol>
                <a:gridCol w="870576">
                  <a:extLst>
                    <a:ext uri="{9D8B030D-6E8A-4147-A177-3AD203B41FA5}">
                      <a16:colId xmlns:a16="http://schemas.microsoft.com/office/drawing/2014/main" val="2222911450"/>
                    </a:ext>
                  </a:extLst>
                </a:gridCol>
                <a:gridCol w="870576">
                  <a:extLst>
                    <a:ext uri="{9D8B030D-6E8A-4147-A177-3AD203B41FA5}">
                      <a16:colId xmlns:a16="http://schemas.microsoft.com/office/drawing/2014/main" val="87656589"/>
                    </a:ext>
                  </a:extLst>
                </a:gridCol>
                <a:gridCol w="870576">
                  <a:extLst>
                    <a:ext uri="{9D8B030D-6E8A-4147-A177-3AD203B41FA5}">
                      <a16:colId xmlns:a16="http://schemas.microsoft.com/office/drawing/2014/main" val="299261242"/>
                    </a:ext>
                  </a:extLst>
                </a:gridCol>
                <a:gridCol w="1091909">
                  <a:extLst>
                    <a:ext uri="{9D8B030D-6E8A-4147-A177-3AD203B41FA5}">
                      <a16:colId xmlns:a16="http://schemas.microsoft.com/office/drawing/2014/main" val="4276247950"/>
                    </a:ext>
                  </a:extLst>
                </a:gridCol>
                <a:gridCol w="929598">
                  <a:extLst>
                    <a:ext uri="{9D8B030D-6E8A-4147-A177-3AD203B41FA5}">
                      <a16:colId xmlns:a16="http://schemas.microsoft.com/office/drawing/2014/main" val="3022370929"/>
                    </a:ext>
                  </a:extLst>
                </a:gridCol>
                <a:gridCol w="826310">
                  <a:extLst>
                    <a:ext uri="{9D8B030D-6E8A-4147-A177-3AD203B41FA5}">
                      <a16:colId xmlns:a16="http://schemas.microsoft.com/office/drawing/2014/main" val="3876174428"/>
                    </a:ext>
                  </a:extLst>
                </a:gridCol>
              </a:tblGrid>
              <a:tr h="900027">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6 tháng đầu năm 2023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Quý II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kế hoạch năm 2024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Ước thực hiện 6 tháng đầu năm 2024 so với cùng kỳ</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Ghi chú</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92887828"/>
                  </a:ext>
                </a:extLst>
              </a:tr>
              <a:tr h="201283">
                <a:tc>
                  <a:txBody>
                    <a:bodyPr/>
                    <a:lstStyle/>
                    <a:p>
                      <a:pPr algn="ctr" fontAlgn="ctr"/>
                      <a:r>
                        <a:rPr lang="vi-VN" sz="1200" b="0" i="1" u="none" strike="noStrike">
                          <a:solidFill>
                            <a:srgbClr val="000000"/>
                          </a:solidFill>
                          <a:effectLst/>
                          <a:latin typeface="Times New Roman" panose="02020603050405020304" pitchFamily="18" charset="0"/>
                        </a:rPr>
                        <a:t>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975330"/>
                  </a:ext>
                </a:extLst>
              </a:tr>
              <a:tr h="409112">
                <a:tc>
                  <a:txBody>
                    <a:bodyPr/>
                    <a:lstStyle/>
                    <a:p>
                      <a:pPr algn="ctr" fontAlgn="ctr"/>
                      <a:r>
                        <a:rPr lang="vi-VN" sz="1200" b="1" i="0" u="none" strike="noStrike">
                          <a:solidFill>
                            <a:srgbClr val="000000"/>
                          </a:solidFill>
                          <a:effectLst/>
                          <a:latin typeface="Times New Roman" panose="02020603050405020304" pitchFamily="18" charset="0"/>
                        </a:rPr>
                        <a:t>II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dirty="0">
                          <a:solidFill>
                            <a:srgbClr val="000000"/>
                          </a:solidFill>
                          <a:effectLst/>
                          <a:latin typeface="Times New Roman" panose="02020603050405020304" pitchFamily="18" charset="0"/>
                        </a:rPr>
                        <a:t>CÁC CHỈ TIÊU KHÁC </a:t>
                      </a:r>
                      <a:r>
                        <a:rPr lang="en-US" sz="1200" b="1" i="0" u="none" strike="noStrike" dirty="0" err="1">
                          <a:solidFill>
                            <a:srgbClr val="000000"/>
                          </a:solidFill>
                          <a:effectLst/>
                          <a:latin typeface="Times New Roman" panose="02020603050405020304" pitchFamily="18" charset="0"/>
                        </a:rPr>
                        <a:t>UBND</a:t>
                      </a:r>
                      <a:r>
                        <a:rPr lang="en-US" sz="1200" b="1" i="0" u="none" strike="noStrike" dirty="0">
                          <a:solidFill>
                            <a:srgbClr val="000000"/>
                          </a:solidFill>
                          <a:effectLst/>
                          <a:latin typeface="Times New Roman" panose="02020603050405020304" pitchFamily="18" charset="0"/>
                        </a:rPr>
                        <a:t> </a:t>
                      </a:r>
                      <a:r>
                        <a:rPr lang="vi-VN" sz="1200" b="1" i="0" u="none" strike="noStrike" dirty="0">
                          <a:solidFill>
                            <a:srgbClr val="000000"/>
                          </a:solidFill>
                          <a:effectLst/>
                          <a:latin typeface="Times New Roman" panose="02020603050405020304" pitchFamily="18" charset="0"/>
                        </a:rPr>
                        <a:t>TỈNH GIAO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33871628"/>
                  </a:ext>
                </a:extLst>
              </a:tr>
              <a:tr h="453741">
                <a:tc>
                  <a:txBody>
                    <a:bodyPr/>
                    <a:lstStyle/>
                    <a:p>
                      <a:pPr algn="ctr" fontAlgn="ctr"/>
                      <a:r>
                        <a:rPr lang="vi-VN" sz="1350" b="0" i="0" u="none" strike="noStrike" dirty="0">
                          <a:solidFill>
                            <a:srgbClr val="000000"/>
                          </a:solidFill>
                          <a:effectLst/>
                          <a:latin typeface="Times New Roman" panose="02020603050405020304" pitchFamily="18" charset="0"/>
                        </a:rPr>
                        <a:t>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Tổng mức bán lẻ hàng hóa và doanh thu dịch vụ tiêu dùng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114.700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50.890,1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27.361,9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30.971,5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58.333,4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50,86%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114,63%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245031"/>
                  </a:ext>
                </a:extLst>
              </a:tr>
              <a:tr h="409112">
                <a:tc>
                  <a:txBody>
                    <a:bodyPr/>
                    <a:lstStyle/>
                    <a:p>
                      <a:pPr algn="ctr" fontAlgn="ctr"/>
                      <a:r>
                        <a:rPr lang="vi-VN" sz="1350" b="0" i="0" u="none" strike="noStrike">
                          <a:solidFill>
                            <a:srgbClr val="000000"/>
                          </a:solidFill>
                          <a:effectLst/>
                          <a:latin typeface="Times New Roman" panose="02020603050405020304" pitchFamily="18" charset="0"/>
                        </a:rPr>
                        <a:t>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Số xã đạt chuẩn nông thôn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Xã</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50" b="0" i="0" u="none" strike="noStrike">
                          <a:solidFill>
                            <a:srgbClr val="000000"/>
                          </a:solidFill>
                          <a:effectLst/>
                          <a:latin typeface="Times New Roman" panose="02020603050405020304" pitchFamily="18" charset="0"/>
                        </a:rPr>
                        <a:t>3</a:t>
                      </a:r>
                      <a:endParaRPr lang="vi-VN" sz="1350" b="0" i="0" u="none" strike="noStrike">
                        <a:solidFill>
                          <a:srgbClr val="000000"/>
                        </a:solidFill>
                        <a:effectLst/>
                        <a:latin typeface="Times New Roman" panose="02020603050405020304" pitchFamily="18" charset="0"/>
                      </a:endParaRP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9017655"/>
                  </a:ext>
                </a:extLst>
              </a:tr>
              <a:tr h="409112">
                <a:tc>
                  <a:txBody>
                    <a:bodyPr/>
                    <a:lstStyle/>
                    <a:p>
                      <a:pPr algn="ctr" fontAlgn="ctr"/>
                      <a:r>
                        <a:rPr lang="vi-VN" sz="1350" b="0" i="0"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xã đạt chuẩn nông thôn mới nâng cao</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Xã</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12</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049559"/>
                  </a:ext>
                </a:extLst>
              </a:tr>
              <a:tr h="409112">
                <a:tc>
                  <a:txBody>
                    <a:bodyPr/>
                    <a:lstStyle/>
                    <a:p>
                      <a:pPr algn="ctr" fontAlgn="ctr"/>
                      <a:r>
                        <a:rPr lang="vi-VN" sz="1350" b="0" i="0" u="none" strike="noStrike">
                          <a:solidFill>
                            <a:srgbClr val="000000"/>
                          </a:solidFill>
                          <a:effectLst/>
                          <a:latin typeface="Times New Roman" panose="02020603050405020304" pitchFamily="18" charset="0"/>
                        </a:rPr>
                        <a:t>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dirty="0">
                          <a:solidFill>
                            <a:srgbClr val="000000"/>
                          </a:solidFill>
                          <a:effectLst/>
                          <a:latin typeface="Times New Roman" panose="02020603050405020304" pitchFamily="18" charset="0"/>
                        </a:rPr>
                        <a:t>Số xã đạt chuẩn nông thôn mới kiểu mẫu</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Xã</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Times New Roman" panose="02020603050405020304" pitchFamily="18" charset="0"/>
                        </a:rPr>
                        <a:t>Đánh giá cả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567565"/>
                  </a:ext>
                </a:extLst>
              </a:tr>
              <a:tr h="246012">
                <a:tc>
                  <a:txBody>
                    <a:bodyPr/>
                    <a:lstStyle/>
                    <a:p>
                      <a:pPr algn="ctr" fontAlgn="ctr"/>
                      <a:r>
                        <a:rPr lang="vi-VN" sz="1350" b="0" i="0" u="none" strike="noStrike">
                          <a:solidFill>
                            <a:srgbClr val="000000"/>
                          </a:solidFill>
                          <a:effectLst/>
                          <a:latin typeface="Times New Roman" panose="02020603050405020304" pitchFamily="18" charset="0"/>
                        </a:rPr>
                        <a:t>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Tổng lượng khách du lịch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Lượt khách</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5.500.000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2.757.840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2.790.000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2.895.100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5.685.100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206,14%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4554"/>
                  </a:ext>
                </a:extLst>
              </a:tr>
              <a:tr h="246012">
                <a:tc>
                  <a:txBody>
                    <a:bodyPr/>
                    <a:lstStyle/>
                    <a:p>
                      <a:pPr algn="ctr" fontAlgn="ctr"/>
                      <a:r>
                        <a:rPr lang="vi-VN" sz="1350" b="0" i="0" u="none" strike="noStrike">
                          <a:solidFill>
                            <a:srgbClr val="000000"/>
                          </a:solidFill>
                          <a:effectLst/>
                          <a:latin typeface="Times New Roman" panose="02020603050405020304" pitchFamily="18" charset="0"/>
                        </a:rPr>
                        <a:t>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Doanh thu du lịch thuần túy</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18.500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7.618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6.835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50" b="0" i="0" u="none" strike="noStrike">
                          <a:solidFill>
                            <a:srgbClr val="000000"/>
                          </a:solidFill>
                          <a:effectLst/>
                          <a:latin typeface="Times New Roman" panose="02020603050405020304" pitchFamily="18" charset="0"/>
                        </a:rPr>
                        <a:t>8.166</a:t>
                      </a:r>
                      <a:endParaRPr lang="vi-VN" sz="1350" b="0" i="0" u="none" strike="noStrike">
                        <a:solidFill>
                          <a:srgbClr val="000000"/>
                        </a:solidFill>
                        <a:effectLst/>
                        <a:latin typeface="Times New Roman" panose="02020603050405020304" pitchFamily="18" charset="0"/>
                      </a:endParaRP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a:t>
                      </a:r>
                      <a:r>
                        <a:rPr lang="en-US" sz="1350" b="0" i="0" u="none" strike="noStrike">
                          <a:solidFill>
                            <a:srgbClr val="000000"/>
                          </a:solidFill>
                          <a:effectLst/>
                          <a:latin typeface="Times New Roman" panose="02020603050405020304" pitchFamily="18" charset="0"/>
                        </a:rPr>
                        <a:t>5.001</a:t>
                      </a:r>
                      <a:endParaRPr lang="vi-VN" sz="1350" b="0" i="0" u="none" strike="noStrike" dirty="0">
                        <a:solidFill>
                          <a:srgbClr val="000000"/>
                        </a:solidFill>
                        <a:effectLst/>
                        <a:latin typeface="Times New Roman" panose="02020603050405020304" pitchFamily="18" charset="0"/>
                      </a:endParaRP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50" b="0" i="0" u="none" strike="noStrike">
                          <a:solidFill>
                            <a:srgbClr val="000000"/>
                          </a:solidFill>
                          <a:effectLst/>
                          <a:latin typeface="Times New Roman" panose="02020603050405020304" pitchFamily="18" charset="0"/>
                        </a:rPr>
                        <a:t>81,10</a:t>
                      </a: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19</a:t>
                      </a:r>
                      <a:r>
                        <a:rPr lang="en-US" sz="1350" b="0" i="0" u="none" strike="noStrike">
                          <a:solidFill>
                            <a:srgbClr val="000000"/>
                          </a:solidFill>
                          <a:effectLst/>
                          <a:latin typeface="Times New Roman" panose="02020603050405020304" pitchFamily="18" charset="0"/>
                        </a:rPr>
                        <a:t>6,91</a:t>
                      </a: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012868"/>
                  </a:ext>
                </a:extLst>
              </a:tr>
              <a:tr h="260922">
                <a:tc>
                  <a:txBody>
                    <a:bodyPr/>
                    <a:lstStyle/>
                    <a:p>
                      <a:pPr algn="ctr" fontAlgn="ctr"/>
                      <a:r>
                        <a:rPr lang="vi-VN" sz="1350" b="0" i="0" u="none" strike="noStrike">
                          <a:solidFill>
                            <a:srgbClr val="000000"/>
                          </a:solidFill>
                          <a:effectLst/>
                          <a:latin typeface="Times New Roman" panose="02020603050405020304" pitchFamily="18" charset="0"/>
                        </a:rPr>
                        <a:t>7</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Thu hút dự án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Dự án</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13</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27,00%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796888"/>
                  </a:ext>
                </a:extLst>
              </a:tr>
              <a:tr h="231103">
                <a:tc>
                  <a:txBody>
                    <a:bodyPr/>
                    <a:lstStyle/>
                    <a:p>
                      <a:pPr algn="ctr" fontAlgn="ctr"/>
                      <a:r>
                        <a:rPr lang="vi-VN" sz="1350" b="0" i="0" u="none" strike="noStrike">
                          <a:solidFill>
                            <a:srgbClr val="000000"/>
                          </a:solidFill>
                          <a:effectLst/>
                          <a:latin typeface="Times New Roman" panose="02020603050405020304" pitchFamily="18" charset="0"/>
                        </a:rPr>
                        <a:t>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doanh nghiệp thành lập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Doanh nghiệp</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586</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285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315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60,00%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102,39%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001265"/>
                  </a:ext>
                </a:extLst>
              </a:tr>
              <a:tr h="246012">
                <a:tc>
                  <a:txBody>
                    <a:bodyPr/>
                    <a:lstStyle/>
                    <a:p>
                      <a:pPr algn="ctr" fontAlgn="ctr"/>
                      <a:r>
                        <a:rPr lang="vi-VN" sz="1350" b="0" i="0" u="none" strike="noStrike">
                          <a:solidFill>
                            <a:srgbClr val="000000"/>
                          </a:solidFill>
                          <a:effectLst/>
                          <a:latin typeface="Times New Roman" panose="02020603050405020304" pitchFamily="18" charset="0"/>
                        </a:rPr>
                        <a:t>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vốn đăng ký của doanh nghiệp thành lập mới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Tỷ đồng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10.000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6.043,0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1.815,1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2.185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5.000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50,00%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82,74%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4889566"/>
                  </a:ext>
                </a:extLst>
              </a:tr>
              <a:tr h="246012">
                <a:tc>
                  <a:txBody>
                    <a:bodyPr/>
                    <a:lstStyle/>
                    <a:p>
                      <a:pPr algn="ctr" fontAlgn="ctr"/>
                      <a:r>
                        <a:rPr lang="vi-VN" sz="1350" b="0" i="0" u="none" strike="noStrike">
                          <a:solidFill>
                            <a:srgbClr val="000000"/>
                          </a:solidFill>
                          <a:effectLst/>
                          <a:latin typeface="Times New Roman" panose="02020603050405020304" pitchFamily="18" charset="0"/>
                        </a:rPr>
                        <a:t>10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Phòng chống lấn chiếm đất đai</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50" b="0" i="0" u="none" strike="noStrike">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168767"/>
                  </a:ext>
                </a:extLst>
              </a:tr>
              <a:tr h="246012">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vụ vi phạm được giải quyết trong năm</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Số vụ</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9.500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1.564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3.404</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4.968</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52,29%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dirty="0">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5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622506"/>
                  </a:ext>
                </a:extLst>
              </a:tr>
              <a:tr h="246012">
                <a:tc>
                  <a:txBody>
                    <a:bodyPr/>
                    <a:lstStyle/>
                    <a:p>
                      <a:pPr algn="ctr" fontAlgn="ctr"/>
                      <a:r>
                        <a:rPr lang="vi-VN" sz="1350" b="0" i="0" u="none" strike="noStrike">
                          <a:solidFill>
                            <a:srgbClr val="000000"/>
                          </a:solidFill>
                          <a:effectLst/>
                          <a:latin typeface="Times New Roman" panose="02020603050405020304" pitchFamily="18" charset="0"/>
                        </a:rPr>
                        <a:t>11</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Giải phóng mặt bằng</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5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111108"/>
                  </a:ext>
                </a:extLst>
              </a:tr>
              <a:tr h="477115">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5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50</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9,49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23,95</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47,9%</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50" b="0" i="0" u="none" strike="noStrike">
                          <a:solidFill>
                            <a:srgbClr val="000000"/>
                          </a:solidFill>
                          <a:effectLst/>
                          <a:latin typeface="Times New Roman" panose="02020603050405020304" pitchFamily="18" charset="0"/>
                        </a:rPr>
                        <a:t> </a:t>
                      </a:r>
                    </a:p>
                  </a:txBody>
                  <a:tcPr marL="5091" marR="5091" marT="5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50" b="0" i="0" u="none" strike="noStrike" dirty="0">
                          <a:solidFill>
                            <a:srgbClr val="000000"/>
                          </a:solidFill>
                          <a:effectLst/>
                          <a:latin typeface="Times New Roman" panose="02020603050405020304" pitchFamily="18" charset="0"/>
                        </a:rPr>
                        <a:t> </a:t>
                      </a:r>
                    </a:p>
                  </a:txBody>
                  <a:tcPr marL="5091" marR="5091" marT="50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311816"/>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681687" y="326899"/>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Times New Roman" panose="02020603050405020304" pitchFamily="18" charset="0"/>
                <a:ea typeface="+mj-ea"/>
                <a:cs typeface="Times New Roman" panose="02020603050405020304" pitchFamily="18"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0" y="1176305"/>
            <a:ext cx="11995688" cy="5489310"/>
          </a:xfrm>
          <a:prstGeom prst="rect">
            <a:avLst/>
          </a:prstGeom>
        </p:spPr>
        <p:txBody>
          <a:bodyPr vert="horz" lIns="91440" tIns="45720" rIns="91440" bIns="45720" rtlCol="0">
            <a:noAutofit/>
          </a:bodyPr>
          <a:lstStyle/>
          <a:p>
            <a:pPr lvl="1" indent="-228600" algn="just">
              <a:spcBef>
                <a:spcPts val="435"/>
              </a:spcBef>
              <a:spcAft>
                <a:spcPts val="1200"/>
              </a:spcAft>
              <a:buSzPct val="100000"/>
              <a:buFont typeface="Arial" panose="020B0604020202020204" pitchFamily="34" charset="0"/>
              <a:buChar char="•"/>
            </a:pPr>
            <a:r>
              <a:rPr lang="vi-VN" sz="2400" b="0" kern="1200">
                <a:solidFill>
                  <a:schemeClr val="dk1"/>
                </a:solidFill>
                <a:effectLst/>
                <a:latin typeface="Times New Roman" panose="02020603050405020304" pitchFamily="18" charset="0"/>
                <a:ea typeface="+mn-ea"/>
                <a:cs typeface="Times New Roman" panose="02020603050405020304" pitchFamily="18" charset="0"/>
              </a:rPr>
              <a:t>N</a:t>
            </a:r>
            <a:r>
              <a:rPr lang="nl-NL" sz="2400" b="0" kern="1200">
                <a:solidFill>
                  <a:schemeClr val="dk1"/>
                </a:solidFill>
                <a:effectLst/>
                <a:latin typeface="Times New Roman" panose="02020603050405020304" pitchFamily="18" charset="0"/>
                <a:ea typeface="+mn-ea"/>
                <a:cs typeface="Times New Roman" panose="02020603050405020304" pitchFamily="18" charset="0"/>
              </a:rPr>
              <a:t>gành Giáo dục và Đào</a:t>
            </a:r>
            <a:r>
              <a:rPr lang="nl-NL" sz="2400">
                <a:solidFill>
                  <a:schemeClr val="dk1"/>
                </a:solidFill>
                <a:latin typeface="Times New Roman" panose="02020603050405020304" pitchFamily="18" charset="0"/>
                <a:cs typeface="Times New Roman" panose="02020603050405020304" pitchFamily="18" charset="0"/>
              </a:rPr>
              <a:t> tạo đã </a:t>
            </a:r>
            <a:r>
              <a:rPr lang="en-US" sz="2400">
                <a:solidFill>
                  <a:schemeClr val="dk1"/>
                </a:solidFill>
                <a:latin typeface="Times New Roman" panose="02020603050405020304" pitchFamily="18" charset="0"/>
                <a:cs typeface="Times New Roman" panose="02020603050405020304" pitchFamily="18" charset="0"/>
              </a:rPr>
              <a:t>ban hành Kế hoạch tổ chức kỳ thi tốt nghiệp THPT năm 2024 và tuyển sinh vào các lớp đầu cấp năm học 2024 - 2025. Tổ chức kỳ thi tuyển sinh vào lớp 10 năm học 2024 – 2025. Tổ chức lựa chọn sách giáo khoa lớp 5, lớp 9, lớp 12; tiếp tục triển khai Chương trình Giáo dục phổ thông 2018 theo lộ trình.</a:t>
            </a:r>
            <a:endParaRPr lang="nl-NL" sz="2400">
              <a:solidFill>
                <a:schemeClr val="dk1"/>
              </a:solidFill>
              <a:latin typeface="Times New Roman" panose="02020603050405020304" pitchFamily="18" charset="0"/>
              <a:cs typeface="Times New Roman" panose="02020603050405020304" pitchFamily="18" charset="0"/>
            </a:endParaRPr>
          </a:p>
          <a:p>
            <a:pPr lvl="1" indent="-228600" algn="just">
              <a:spcBef>
                <a:spcPts val="435"/>
              </a:spcBef>
              <a:spcAft>
                <a:spcPts val="1200"/>
              </a:spcAft>
              <a:buSzPct val="100000"/>
              <a:buFont typeface="Arial" panose="020B0604020202020204" pitchFamily="34" charset="0"/>
              <a:buChar char="•"/>
            </a:pPr>
            <a:r>
              <a:rPr lang="vi-VN" sz="2400">
                <a:solidFill>
                  <a:schemeClr val="dk1"/>
                </a:solidFill>
                <a:latin typeface="Times New Roman" panose="02020603050405020304" pitchFamily="18" charset="0"/>
                <a:cs typeface="Times New Roman" panose="02020603050405020304" pitchFamily="18" charset="0"/>
              </a:rPr>
              <a:t>Các hoạt động văn hoá, thông tin, văn nghệ, thể dục thể thao</a:t>
            </a:r>
            <a:r>
              <a:rPr lang="en-US" sz="2400">
                <a:solidFill>
                  <a:schemeClr val="dk1"/>
                </a:solidFill>
                <a:latin typeface="Times New Roman" panose="02020603050405020304" pitchFamily="18" charset="0"/>
                <a:cs typeface="Times New Roman" panose="02020603050405020304" pitchFamily="18" charset="0"/>
              </a:rPr>
              <a:t>… </a:t>
            </a:r>
            <a:r>
              <a:rPr lang="vi-VN" sz="2400">
                <a:solidFill>
                  <a:schemeClr val="dk1"/>
                </a:solidFill>
                <a:latin typeface="Times New Roman" panose="02020603050405020304" pitchFamily="18" charset="0"/>
                <a:cs typeface="Times New Roman" panose="02020603050405020304" pitchFamily="18" charset="0"/>
              </a:rPr>
              <a:t>được tổ chức sôi nổi, nổi bật là </a:t>
            </a:r>
            <a:r>
              <a:rPr lang="it-IT" sz="2400">
                <a:solidFill>
                  <a:schemeClr val="dk1"/>
                </a:solidFill>
                <a:latin typeface="Times New Roman" panose="02020603050405020304" pitchFamily="18" charset="0"/>
                <a:cs typeface="Times New Roman" panose="02020603050405020304" pitchFamily="18" charset="0"/>
              </a:rPr>
              <a:t>các hoạt động mừng Đảng mừng Xuân; chào mừng Kỷ niệm 9</a:t>
            </a:r>
            <a:r>
              <a:rPr lang="vi-VN" sz="2400">
                <a:solidFill>
                  <a:schemeClr val="dk1"/>
                </a:solidFill>
                <a:latin typeface="Times New Roman" panose="02020603050405020304" pitchFamily="18" charset="0"/>
                <a:cs typeface="Times New Roman" panose="02020603050405020304" pitchFamily="18" charset="0"/>
              </a:rPr>
              <a:t>4</a:t>
            </a:r>
            <a:r>
              <a:rPr lang="it-IT" sz="2400">
                <a:solidFill>
                  <a:schemeClr val="dk1"/>
                </a:solidFill>
                <a:latin typeface="Times New Roman" panose="02020603050405020304" pitchFamily="18" charset="0"/>
                <a:cs typeface="Times New Roman" panose="02020603050405020304" pitchFamily="18" charset="0"/>
              </a:rPr>
              <a:t> năm ngày thành lập Đảng cộng sản Việt Nam; Lễ Kỷ niệm 23</a:t>
            </a:r>
            <a:r>
              <a:rPr lang="vi-VN" sz="2400">
                <a:solidFill>
                  <a:schemeClr val="dk1"/>
                </a:solidFill>
                <a:latin typeface="Times New Roman" panose="02020603050405020304" pitchFamily="18" charset="0"/>
                <a:cs typeface="Times New Roman" panose="02020603050405020304" pitchFamily="18" charset="0"/>
              </a:rPr>
              <a:t>5</a:t>
            </a:r>
            <a:r>
              <a:rPr lang="it-IT" sz="2400">
                <a:solidFill>
                  <a:schemeClr val="dk1"/>
                </a:solidFill>
                <a:latin typeface="Times New Roman" panose="02020603050405020304" pitchFamily="18" charset="0"/>
                <a:cs typeface="Times New Roman" panose="02020603050405020304" pitchFamily="18" charset="0"/>
              </a:rPr>
              <a:t> năm Chiến thắng Ngọc Hồi - Đống Đa</a:t>
            </a:r>
            <a:r>
              <a:rPr lang="vi-VN" sz="2400">
                <a:solidFill>
                  <a:schemeClr val="dk1"/>
                </a:solidFill>
                <a:latin typeface="Times New Roman" panose="02020603050405020304" pitchFamily="18" charset="0"/>
                <a:cs typeface="Times New Roman" panose="02020603050405020304" pitchFamily="18" charset="0"/>
              </a:rPr>
              <a:t>; Tuần</a:t>
            </a:r>
            <a:r>
              <a:rPr lang="en-US" sz="2400">
                <a:solidFill>
                  <a:schemeClr val="dk1"/>
                </a:solidFill>
                <a:latin typeface="Times New Roman" panose="02020603050405020304" pitchFamily="18" charset="0"/>
                <a:cs typeface="Times New Roman" panose="02020603050405020304" pitchFamily="18" charset="0"/>
              </a:rPr>
              <a:t> lễ Thể thao, Văn hóa và Du lịch Bình Định 2024; Giải thi đấu Teqball thế giới năm 2024...</a:t>
            </a:r>
          </a:p>
          <a:p>
            <a:pPr lvl="1" indent="-228600" algn="just">
              <a:spcBef>
                <a:spcPts val="435"/>
              </a:spcBef>
              <a:spcAft>
                <a:spcPts val="1200"/>
              </a:spcAft>
              <a:buSzPct val="100000"/>
              <a:buFont typeface="Arial" panose="020B0604020202020204" pitchFamily="34" charset="0"/>
              <a:buChar char="•"/>
            </a:pPr>
            <a:r>
              <a:rPr lang="vi-VN" sz="2400">
                <a:solidFill>
                  <a:schemeClr val="dk1"/>
                </a:solidFill>
                <a:latin typeface="Times New Roman" panose="02020603050405020304" pitchFamily="18" charset="0"/>
                <a:cs typeface="Times New Roman" panose="02020603050405020304" pitchFamily="18" charset="0"/>
              </a:rPr>
              <a:t>Công tác phòng, chống dịch bệnh được tập trung triển khai kịp thời, hiệu quả. Đảm bảo đầy đủ thuốc, hóa chất, vật tư, thiết bị phòng chống dịch bệnh trên địa bàn tỉnh.</a:t>
            </a:r>
          </a:p>
          <a:p>
            <a:pPr lvl="1" indent="-228600" algn="just">
              <a:spcBef>
                <a:spcPts val="435"/>
              </a:spcBef>
              <a:spcAft>
                <a:spcPts val="1200"/>
              </a:spcAft>
              <a:buSzPct val="100000"/>
              <a:buFont typeface="Arial" panose="020B0604020202020204" pitchFamily="34" charset="0"/>
              <a:buChar char="•"/>
            </a:pPr>
            <a:r>
              <a:rPr lang="pt-BR" sz="2400">
                <a:solidFill>
                  <a:schemeClr val="dk1"/>
                </a:solidFill>
                <a:latin typeface="Times New Roman" panose="02020603050405020304" pitchFamily="18" charset="0"/>
                <a:cs typeface="Times New Roman" panose="02020603050405020304" pitchFamily="18" charset="0"/>
              </a:rPr>
              <a:t>An sinh xã hội tiếp tục được các cấp, các ngành, các địa phương quan tâm chỉ đạo thực hiện. Nhân dịp Tết Nguyên đán Giáp Thìn và các ngày lễ lớn đã tổ chức thăm hỏi, tặng quà </a:t>
            </a:r>
            <a:r>
              <a:rPr lang="vi-VN" sz="2400">
                <a:solidFill>
                  <a:schemeClr val="dk1"/>
                </a:solidFill>
                <a:latin typeface="Times New Roman" panose="02020603050405020304" pitchFamily="18" charset="0"/>
                <a:cs typeface="Times New Roman" panose="02020603050405020304" pitchFamily="18" charset="0"/>
              </a:rPr>
              <a:t>cho </a:t>
            </a:r>
            <a:r>
              <a:rPr lang="pt-BR" sz="2400">
                <a:solidFill>
                  <a:schemeClr val="dk1"/>
                </a:solidFill>
                <a:latin typeface="Times New Roman" panose="02020603050405020304" pitchFamily="18" charset="0"/>
                <a:cs typeface="Times New Roman" panose="02020603050405020304" pitchFamily="18" charset="0"/>
              </a:rPr>
              <a:t>các gia đình chính sách, người có công, hộ nghèo, đồng bào dân tộc thiểu số</a:t>
            </a:r>
            <a:r>
              <a:rPr lang="vi-VN" sz="2400">
                <a:solidFill>
                  <a:schemeClr val="dk1"/>
                </a:solidFill>
                <a:latin typeface="Times New Roman" panose="02020603050405020304" pitchFamily="18" charset="0"/>
                <a:cs typeface="Times New Roman" panose="02020603050405020304" pitchFamily="18" charset="0"/>
              </a:rPr>
              <a:t> trên địa bàn tỉnh</a:t>
            </a:r>
            <a:endParaRPr lang="en-US" sz="24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630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nvGraphicFramePr>
        <p:xfrm>
          <a:off x="311930" y="1408858"/>
          <a:ext cx="6414334" cy="4381245"/>
        </p:xfrm>
        <a:graphic>
          <a:graphicData uri="http://schemas.openxmlformats.org/drawingml/2006/table">
            <a:tbl>
              <a:tblPr firstRow="1" bandRow="1"/>
              <a:tblGrid>
                <a:gridCol w="6414334">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Tăng cường công tác kiểm tra cải cách hành chính, thực thi công vụ tại các cơ quan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Tình hình an ninh chính trị và trật tự an toàn xã hội cơ bản ổn định. Tuy nhiên tai nạn giao thông tăng cao. </a:t>
                      </a:r>
                      <a:r>
                        <a:rPr lang="nl-NL" sz="2400" b="0" kern="1200">
                          <a:solidFill>
                            <a:schemeClr val="tx1"/>
                          </a:solidFill>
                          <a:effectLst/>
                          <a:latin typeface="Times New Roman" panose="02020603050405020304" pitchFamily="18" charset="0"/>
                          <a:ea typeface="+mn-ea"/>
                          <a:cs typeface="Times New Roman" panose="02020603050405020304" pitchFamily="18" charset="0"/>
                        </a:rPr>
                        <a:t>Trong </a:t>
                      </a:r>
                      <a:r>
                        <a:rPr lang="vi-VN" sz="2400" b="0" kern="1200">
                          <a:solidFill>
                            <a:schemeClr val="tx1"/>
                          </a:solidFill>
                          <a:effectLst/>
                          <a:latin typeface="Times New Roman" panose="02020603050405020304" pitchFamily="18" charset="0"/>
                          <a:ea typeface="+mn-ea"/>
                          <a:cs typeface="Times New Roman" panose="02020603050405020304" pitchFamily="18" charset="0"/>
                        </a:rPr>
                        <a:t>5</a:t>
                      </a:r>
                      <a:r>
                        <a:rPr lang="nl-NL" sz="2400" b="0" kern="1200">
                          <a:solidFill>
                            <a:schemeClr val="tx1"/>
                          </a:solidFill>
                          <a:effectLst/>
                          <a:latin typeface="Times New Roman" panose="02020603050405020304" pitchFamily="18" charset="0"/>
                          <a:ea typeface="+mn-ea"/>
                          <a:cs typeface="Times New Roman" panose="02020603050405020304" pitchFamily="18" charset="0"/>
                        </a:rPr>
                        <a:t> tháng đầu năm, </a:t>
                      </a:r>
                      <a:r>
                        <a:rPr lang="en-US" sz="2400" b="0" kern="1200">
                          <a:solidFill>
                            <a:schemeClr val="tx1"/>
                          </a:solidFill>
                          <a:effectLst/>
                          <a:latin typeface="Times New Roman" panose="02020603050405020304" pitchFamily="18" charset="0"/>
                          <a:ea typeface="+mn-ea"/>
                          <a:cs typeface="Times New Roman" panose="02020603050405020304" pitchFamily="18" charset="0"/>
                        </a:rPr>
                        <a:t>trên địa bàn tỉnh xảy ra </a:t>
                      </a:r>
                      <a:r>
                        <a:rPr lang="vi-VN" sz="2400" b="0" kern="1200">
                          <a:solidFill>
                            <a:schemeClr val="tx1"/>
                          </a:solidFill>
                          <a:effectLst/>
                          <a:latin typeface="Times New Roman" panose="02020603050405020304" pitchFamily="18" charset="0"/>
                          <a:ea typeface="+mn-ea"/>
                          <a:cs typeface="Times New Roman" panose="02020603050405020304" pitchFamily="18" charset="0"/>
                        </a:rPr>
                        <a:t>221 vụ tai nạn giao thông,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42,6</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a:t>
                      </a:r>
                      <a:r>
                        <a:rPr lang="vi-VN" sz="2400" b="0" kern="1200">
                          <a:solidFill>
                            <a:schemeClr val="tx1"/>
                          </a:solidFill>
                          <a:effectLst/>
                          <a:latin typeface="Times New Roman" panose="02020603050405020304" pitchFamily="18" charset="0"/>
                          <a:ea typeface="+mn-ea"/>
                          <a:cs typeface="Times New Roman" panose="02020603050405020304" pitchFamily="18" charset="0"/>
                        </a:rPr>
                        <a:t>66 vụ); số người chết là 90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a:t>
                      </a:r>
                      <a:r>
                        <a:rPr lang="vi-VN" sz="2400" b="0" kern="1200">
                          <a:solidFill>
                            <a:schemeClr val="tx1"/>
                          </a:solidFill>
                          <a:effectLst/>
                          <a:latin typeface="Times New Roman" panose="02020603050405020304" pitchFamily="18" charset="0"/>
                          <a:ea typeface="+mn-ea"/>
                          <a:cs typeface="Times New Roman" panose="02020603050405020304" pitchFamily="18" charset="0"/>
                        </a:rPr>
                        <a:t>14,3%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a:t>
                      </a:r>
                      <a:r>
                        <a:rPr lang="vi-VN" sz="2400" b="0" kern="1200">
                          <a:solidFill>
                            <a:schemeClr val="tx1"/>
                          </a:solidFill>
                          <a:effectLst/>
                          <a:latin typeface="Times New Roman" panose="02020603050405020304" pitchFamily="18" charset="0"/>
                          <a:ea typeface="+mn-ea"/>
                          <a:cs typeface="Times New Roman" panose="02020603050405020304" pitchFamily="18" charset="0"/>
                        </a:rPr>
                        <a:t>15 người); số người bị thương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183</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105,6</a:t>
                      </a:r>
                      <a:r>
                        <a:rPr lang="vi-VN" sz="2400" b="0" kern="1200">
                          <a:solidFill>
                            <a:schemeClr val="tx1"/>
                          </a:solidFill>
                          <a:effectLst/>
                          <a:latin typeface="Times New Roman" panose="02020603050405020304" pitchFamily="18" charset="0"/>
                          <a:ea typeface="+mn-ea"/>
                          <a:cs typeface="Times New Roman" panose="02020603050405020304" pitchFamily="18" charset="0"/>
                        </a:rPr>
                        <a:t>%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94</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so với cùng kỳ năm trước.</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descr="A person carrying a child&#10;&#10;Description automatically generated">
            <a:extLst>
              <a:ext uri="{FF2B5EF4-FFF2-40B4-BE49-F238E27FC236}">
                <a16:creationId xmlns:a16="http://schemas.microsoft.com/office/drawing/2014/main" id="{2E28A21D-C49F-3A34-3662-78A0284F4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440" y="1662498"/>
            <a:ext cx="5081081" cy="2572109"/>
          </a:xfrm>
          <a:prstGeom prst="rect">
            <a:avLst/>
          </a:prstGeom>
        </p:spPr>
      </p:pic>
    </p:spTree>
    <p:extLst>
      <p:ext uri="{BB962C8B-B14F-4D97-AF65-F5344CB8AC3E}">
        <p14:creationId xmlns:p14="http://schemas.microsoft.com/office/powerpoint/2010/main" val="211537262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3049159915"/>
              </p:ext>
            </p:extLst>
          </p:nvPr>
        </p:nvGraphicFramePr>
        <p:xfrm>
          <a:off x="376396" y="857485"/>
          <a:ext cx="11648098" cy="5547360"/>
        </p:xfrm>
        <a:graphic>
          <a:graphicData uri="http://schemas.openxmlformats.org/drawingml/2006/table">
            <a:tbl>
              <a:tblPr firstRow="1" bandRow="1"/>
              <a:tblGrid>
                <a:gridCol w="11648098">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Tốc độ tăng trưởng GRDP 6 tháng đầu năm 2024 của các khu vực kinh tế hầu hết đều cao hơn so với tốc độ tăng của cùng kỳ năm 2023. Tuy nhiên đối với lĩnh vực Xây dựng, tốc độ tăng trưởng đạt thấp hơn tốc độ tăng cùng kỳ và thấp hơn chỉ tiêu HĐND tỉnh giao.</a:t>
                      </a:r>
                      <a:endParaRPr lang="en-US" sz="2200" b="0" kern="1200" spc="15">
                        <a:solidFill>
                          <a:prstClr val="black">
                            <a:hueOff val="0"/>
                            <a:satOff val="0"/>
                            <a:lumOff val="0"/>
                            <a:alphaOff val="0"/>
                          </a:prstClr>
                        </a:solidFill>
                        <a:effectLst/>
                        <a:latin typeface="Times New Roman" panose="02020603050405020304" pitchFamily="18" charset="0"/>
                        <a:ea typeface="+mn-ea"/>
                        <a:cs typeface="+mn-cs"/>
                      </a:endParaRPr>
                    </a:p>
                    <a:p>
                      <a:pPr marL="457200" indent="-457200" algn="just">
                        <a:spcBef>
                          <a:spcPts val="600"/>
                        </a:spcBef>
                        <a:spcAft>
                          <a:spcPts val="600"/>
                        </a:spcAft>
                        <a:buFont typeface="+mj-lt"/>
                        <a:buAutoNum type="arabicPeriod"/>
                      </a:pPr>
                      <a:r>
                        <a:rPr lang="es-ES" sz="2200" b="0" kern="1200" spc="15">
                          <a:solidFill>
                            <a:prstClr val="black">
                              <a:hueOff val="0"/>
                              <a:satOff val="0"/>
                              <a:lumOff val="0"/>
                              <a:alphaOff val="0"/>
                            </a:prstClr>
                          </a:solidFill>
                          <a:effectLst/>
                          <a:latin typeface="Times New Roman" panose="02020603050405020304" pitchFamily="18" charset="0"/>
                          <a:ea typeface="+mn-ea"/>
                          <a:cs typeface="+mn-cs"/>
                        </a:rPr>
                        <a:t>Sản </a:t>
                      </a:r>
                      <a:r>
                        <a:rPr lang="es-ES" sz="2200" b="0" kern="1200" spc="15" dirty="0" err="1">
                          <a:solidFill>
                            <a:prstClr val="black">
                              <a:hueOff val="0"/>
                              <a:satOff val="0"/>
                              <a:lumOff val="0"/>
                              <a:alphaOff val="0"/>
                            </a:prstClr>
                          </a:solidFill>
                          <a:effectLst/>
                          <a:latin typeface="Times New Roman" panose="02020603050405020304" pitchFamily="18" charset="0"/>
                          <a:ea typeface="+mn-ea"/>
                          <a:cs typeface="+mn-cs"/>
                        </a:rPr>
                        <a:t>xuất</a:t>
                      </a:r>
                      <a:r>
                        <a:rPr lang="vi-VN" sz="2200" b="0" kern="1200" spc="15" dirty="0">
                          <a:solidFill>
                            <a:prstClr val="black">
                              <a:hueOff val="0"/>
                              <a:satOff val="0"/>
                              <a:lumOff val="0"/>
                              <a:alphaOff val="0"/>
                            </a:prstClr>
                          </a:solidFill>
                          <a:effectLst/>
                          <a:latin typeface="Times New Roman" panose="02020603050405020304" pitchFamily="18" charset="0"/>
                          <a:ea typeface="+mn-ea"/>
                          <a:cs typeface="+mn-cs"/>
                        </a:rPr>
                        <a:t> nông nghiệp </a:t>
                      </a:r>
                      <a:r>
                        <a:rPr lang="en-US" sz="2200" b="0" kern="1200" spc="15" dirty="0" err="1">
                          <a:solidFill>
                            <a:prstClr val="black">
                              <a:hueOff val="0"/>
                              <a:satOff val="0"/>
                              <a:lumOff val="0"/>
                              <a:alphaOff val="0"/>
                            </a:prstClr>
                          </a:solidFill>
                          <a:effectLst/>
                          <a:latin typeface="Times New Roman" panose="02020603050405020304" pitchFamily="18" charset="0"/>
                          <a:ea typeface="+mn-ea"/>
                          <a:cs typeface="+mn-cs"/>
                        </a:rPr>
                        <a:t>đầu</a:t>
                      </a:r>
                      <a:r>
                        <a:rPr lang="en-U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n-US" sz="2200" b="0" kern="1200" spc="15" dirty="0" err="1">
                          <a:solidFill>
                            <a:prstClr val="black">
                              <a:hueOff val="0"/>
                              <a:satOff val="0"/>
                              <a:lumOff val="0"/>
                              <a:alphaOff val="0"/>
                            </a:prstClr>
                          </a:solidFill>
                          <a:effectLst/>
                          <a:latin typeface="Times New Roman" panose="02020603050405020304" pitchFamily="18" charset="0"/>
                          <a:ea typeface="+mn-ea"/>
                          <a:cs typeface="+mn-cs"/>
                        </a:rPr>
                        <a:t>năm</a:t>
                      </a:r>
                      <a:r>
                        <a:rPr lang="en-U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n-US" sz="2200" b="0" kern="1200" spc="15" dirty="0" err="1">
                          <a:solidFill>
                            <a:prstClr val="black">
                              <a:hueOff val="0"/>
                              <a:satOff val="0"/>
                              <a:lumOff val="0"/>
                              <a:alphaOff val="0"/>
                            </a:prstClr>
                          </a:solidFill>
                          <a:effectLst/>
                          <a:latin typeface="Times New Roman" panose="02020603050405020304" pitchFamily="18" charset="0"/>
                          <a:ea typeface="+mn-ea"/>
                          <a:cs typeface="+mn-cs"/>
                        </a:rPr>
                        <a:t>gặp</a:t>
                      </a:r>
                      <a:r>
                        <a:rPr lang="en-U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n-US" sz="2200" b="0" kern="1200" spc="15" dirty="0" err="1">
                          <a:solidFill>
                            <a:prstClr val="black">
                              <a:hueOff val="0"/>
                              <a:satOff val="0"/>
                              <a:lumOff val="0"/>
                              <a:alphaOff val="0"/>
                            </a:prstClr>
                          </a:solidFill>
                          <a:effectLst/>
                          <a:latin typeface="Times New Roman" panose="02020603050405020304" pitchFamily="18" charset="0"/>
                          <a:ea typeface="+mn-ea"/>
                          <a:cs typeface="+mn-cs"/>
                        </a:rPr>
                        <a:t>nhiều</a:t>
                      </a:r>
                      <a:r>
                        <a:rPr lang="en-U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n-US" sz="2200" b="0" kern="1200" spc="15" err="1">
                          <a:solidFill>
                            <a:prstClr val="black">
                              <a:hueOff val="0"/>
                              <a:satOff val="0"/>
                              <a:lumOff val="0"/>
                              <a:alphaOff val="0"/>
                            </a:prstClr>
                          </a:solidFill>
                          <a:effectLst/>
                          <a:latin typeface="Times New Roman" panose="02020603050405020304" pitchFamily="18" charset="0"/>
                          <a:ea typeface="+mn-ea"/>
                          <a:cs typeface="+mn-cs"/>
                        </a:rPr>
                        <a:t>bất</a:t>
                      </a:r>
                      <a:r>
                        <a:rPr lang="en-US" sz="2200" b="0" kern="1200" spc="15">
                          <a:solidFill>
                            <a:prstClr val="black">
                              <a:hueOff val="0"/>
                              <a:satOff val="0"/>
                              <a:lumOff val="0"/>
                              <a:alphaOff val="0"/>
                            </a:prstClr>
                          </a:solidFill>
                          <a:effectLst/>
                          <a:latin typeface="Times New Roman" panose="02020603050405020304" pitchFamily="18" charset="0"/>
                          <a:ea typeface="+mn-ea"/>
                          <a:cs typeface="+mn-cs"/>
                        </a:rPr>
                        <a:t> lợi</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 t</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ình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hình dịch bệnh trên đàn gia súc, gia cầm vẫn tiềm ẩn nguy cơ bùng phát; tình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trạng phá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rừng, khai thác rừng trái pháp luật và tàu cá vi phạm lãnh hải nước ngoài vẫn còn xảy ra.</a:t>
                      </a:r>
                      <a:endParaRPr lang="vi-VN" sz="2200" b="0" kern="1200" spc="15" dirty="0">
                        <a:solidFill>
                          <a:prstClr val="black">
                            <a:hueOff val="0"/>
                            <a:satOff val="0"/>
                            <a:lumOff val="0"/>
                            <a:alphaOff val="0"/>
                          </a:prstClr>
                        </a:solidFill>
                        <a:effectLst/>
                        <a:latin typeface="Times New Roman" panose="02020603050405020304" pitchFamily="18" charset="0"/>
                        <a:ea typeface="+mn-ea"/>
                        <a:cs typeface="+mn-cs"/>
                      </a:endParaRP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en-US" sz="2200" b="0" kern="1200" spc="-10" dirty="0">
                          <a:solidFill>
                            <a:schemeClr val="tx1"/>
                          </a:solidFill>
                          <a:effectLst/>
                          <a:latin typeface="Times New Roman" panose="02020603050405020304" pitchFamily="18" charset="0"/>
                          <a:ea typeface="+mn-ea"/>
                          <a:cs typeface="+mn-cs"/>
                        </a:rPr>
                        <a:t>Thu </a:t>
                      </a:r>
                      <a:r>
                        <a:rPr lang="en-US" sz="2200" b="0" kern="1200" spc="-10" dirty="0" err="1">
                          <a:solidFill>
                            <a:schemeClr val="tx1"/>
                          </a:solidFill>
                          <a:effectLst/>
                          <a:latin typeface="Times New Roman" panose="02020603050405020304" pitchFamily="18" charset="0"/>
                          <a:ea typeface="+mn-ea"/>
                          <a:cs typeface="+mn-cs"/>
                        </a:rPr>
                        <a:t>hút</a:t>
                      </a:r>
                      <a:r>
                        <a:rPr lang="en-US" sz="2200" b="0" kern="1200" spc="-10" dirty="0">
                          <a:solidFill>
                            <a:schemeClr val="tx1"/>
                          </a:solidFill>
                          <a:effectLst/>
                          <a:latin typeface="Times New Roman" panose="02020603050405020304" pitchFamily="18" charset="0"/>
                          <a:ea typeface="+mn-ea"/>
                          <a:cs typeface="+mn-cs"/>
                        </a:rPr>
                        <a:t> </a:t>
                      </a:r>
                      <a:r>
                        <a:rPr lang="en-US" sz="2200" b="0" kern="1200" spc="-10" err="1">
                          <a:solidFill>
                            <a:schemeClr val="tx1"/>
                          </a:solidFill>
                          <a:effectLst/>
                          <a:latin typeface="Times New Roman" panose="02020603050405020304" pitchFamily="18" charset="0"/>
                          <a:ea typeface="+mn-ea"/>
                          <a:cs typeface="+mn-cs"/>
                        </a:rPr>
                        <a:t>đầu</a:t>
                      </a:r>
                      <a:r>
                        <a:rPr lang="en-US" sz="2200" b="0" kern="1200" spc="-10">
                          <a:solidFill>
                            <a:schemeClr val="tx1"/>
                          </a:solidFill>
                          <a:effectLst/>
                          <a:latin typeface="Times New Roman" panose="02020603050405020304" pitchFamily="18" charset="0"/>
                          <a:ea typeface="+mn-ea"/>
                          <a:cs typeface="+mn-cs"/>
                        </a:rPr>
                        <a:t> tư đạt thấp so với kế hoạch được giao.</a:t>
                      </a:r>
                    </a:p>
                    <a:p>
                      <a:pPr marL="457200" indent="-457200" algn="just">
                        <a:spcBef>
                          <a:spcPts val="600"/>
                        </a:spcBef>
                        <a:spcAft>
                          <a:spcPts val="600"/>
                        </a:spcAft>
                        <a:buFont typeface="+mj-lt"/>
                        <a:buAutoNum type="arabicPeriod"/>
                      </a:pP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Một số </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Cụm công nghiệp có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hạ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tầng kỹ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thuật chưa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hoàn chỉnh, tiến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độ </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thực hiện</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còn chậm, thiếu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đồng bộ</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chưa sẵn sàng đáp ứng thu hút đầu tư sản xuất ở từng địa phương, từng Cụm công nghiệp cụ thể, nhất là các Cụm công nghiệp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do </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các địa phương</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làm chủ đầu tư. </a:t>
                      </a:r>
                      <a:endParaRPr lang="vi-VN" sz="2200" b="0" kern="1200" spc="15" dirty="0">
                        <a:solidFill>
                          <a:prstClr val="black">
                            <a:hueOff val="0"/>
                            <a:satOff val="0"/>
                            <a:lumOff val="0"/>
                            <a:alphaOff val="0"/>
                          </a:prstClr>
                        </a:solidFill>
                        <a:effectLst/>
                        <a:latin typeface="Times New Roman" panose="02020603050405020304" pitchFamily="18" charset="0"/>
                        <a:ea typeface="+mn-ea"/>
                        <a:cs typeface="+mn-cs"/>
                      </a:endParaRPr>
                    </a:p>
                    <a:p>
                      <a:pPr marL="457200" indent="-457200" algn="just">
                        <a:spcBef>
                          <a:spcPts val="600"/>
                        </a:spcBef>
                        <a:spcAft>
                          <a:spcPts val="600"/>
                        </a:spcAft>
                        <a:buFont typeface="+mj-lt"/>
                        <a:buAutoNum type="arabicPeriod"/>
                      </a:pP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Công tác bồi thường, giải phóng mặt bằng đối với một số công trình, dự án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còn chậm, nhất là giải phóng mặt bằng đối với các dự án đầu tư ngoài nhà nước.</a:t>
                      </a:r>
                      <a:endParaRPr lang="it-IT" sz="2200" b="0" kern="1200" spc="15" dirty="0">
                        <a:solidFill>
                          <a:prstClr val="black">
                            <a:hueOff val="0"/>
                            <a:satOff val="0"/>
                            <a:lumOff val="0"/>
                            <a:alphaOff val="0"/>
                          </a:prstClr>
                        </a:solidFill>
                        <a:effectLst/>
                        <a:latin typeface="Times New Roman" panose="02020603050405020304" pitchFamily="18" charset="0"/>
                        <a:ea typeface="+mn-ea"/>
                        <a:cs typeface="+mn-cs"/>
                      </a:endParaRPr>
                    </a:p>
                    <a:p>
                      <a:pPr marL="457200" indent="-457200" algn="just">
                        <a:spcBef>
                          <a:spcPts val="600"/>
                        </a:spcBef>
                        <a:spcAft>
                          <a:spcPts val="600"/>
                        </a:spcAft>
                        <a:buFont typeface="+mj-lt"/>
                        <a:buAutoNum type="arabicPeriod"/>
                      </a:pPr>
                      <a:r>
                        <a:rPr lang="vi-VN" sz="2200" b="0" kern="1200" spc="15" dirty="0">
                          <a:solidFill>
                            <a:prstClr val="black">
                              <a:hueOff val="0"/>
                              <a:satOff val="0"/>
                              <a:lumOff val="0"/>
                              <a:alphaOff val="0"/>
                            </a:prstClr>
                          </a:solidFill>
                          <a:effectLst/>
                          <a:latin typeface="Times New Roman" panose="02020603050405020304" pitchFamily="18" charset="0"/>
                          <a:ea typeface="+mn-ea"/>
                          <a:cs typeface="+mn-cs"/>
                        </a:rPr>
                        <a:t>Thu </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ngân sách</a:t>
                      </a:r>
                      <a:r>
                        <a:rPr lang="en-US" sz="2200" b="0" kern="1200" spc="15">
                          <a:solidFill>
                            <a:prstClr val="black">
                              <a:hueOff val="0"/>
                              <a:satOff val="0"/>
                              <a:lumOff val="0"/>
                              <a:alphaOff val="0"/>
                            </a:prstClr>
                          </a:solidFill>
                          <a:effectLst/>
                          <a:latin typeface="Times New Roman" panose="02020603050405020304" pitchFamily="18" charset="0"/>
                          <a:ea typeface="+mn-ea"/>
                          <a:cs typeface="+mn-cs"/>
                        </a:rPr>
                        <a:t> chưa đạt 50% dự toán được giao, trong đó thu </a:t>
                      </a:r>
                      <a:r>
                        <a:rPr lang="vi-VN" sz="2200" b="0" kern="1200" spc="15">
                          <a:solidFill>
                            <a:prstClr val="black">
                              <a:hueOff val="0"/>
                              <a:satOff val="0"/>
                              <a:lumOff val="0"/>
                              <a:alphaOff val="0"/>
                            </a:prstClr>
                          </a:solidFill>
                          <a:effectLst/>
                          <a:latin typeface="Times New Roman" panose="02020603050405020304" pitchFamily="18" charset="0"/>
                          <a:ea typeface="+mn-ea"/>
                          <a:cs typeface="+mn-cs"/>
                        </a:rPr>
                        <a:t>từ </a:t>
                      </a:r>
                      <a:r>
                        <a:rPr lang="vi-VN" sz="2200" b="0" kern="1200" spc="15" dirty="0">
                          <a:solidFill>
                            <a:prstClr val="black">
                              <a:hueOff val="0"/>
                              <a:satOff val="0"/>
                              <a:lumOff val="0"/>
                              <a:alphaOff val="0"/>
                            </a:prstClr>
                          </a:solidFill>
                          <a:effectLst/>
                          <a:latin typeface="Times New Roman" panose="02020603050405020304" pitchFamily="18" charset="0"/>
                          <a:ea typeface="+mn-ea"/>
                          <a:cs typeface="+mn-cs"/>
                        </a:rPr>
                        <a:t>nguồn thu tiền sử dụng đất gặp khó khăn</a:t>
                      </a:r>
                      <a:r>
                        <a:rPr lang="en-U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s-ES" sz="2200" b="0" kern="1200" spc="15" dirty="0" err="1">
                          <a:solidFill>
                            <a:prstClr val="black">
                              <a:hueOff val="0"/>
                              <a:satOff val="0"/>
                              <a:lumOff val="0"/>
                              <a:alphaOff val="0"/>
                            </a:prstClr>
                          </a:solidFill>
                          <a:effectLst/>
                          <a:latin typeface="Times New Roman" panose="02020603050405020304" pitchFamily="18" charset="0"/>
                          <a:ea typeface="+mn-ea"/>
                          <a:cs typeface="+mn-cs"/>
                        </a:rPr>
                        <a:t>ảnh</a:t>
                      </a:r>
                      <a:r>
                        <a:rPr lang="es-E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s-ES" sz="2200" b="0" kern="1200" spc="15" dirty="0" err="1">
                          <a:solidFill>
                            <a:prstClr val="black">
                              <a:hueOff val="0"/>
                              <a:satOff val="0"/>
                              <a:lumOff val="0"/>
                              <a:alphaOff val="0"/>
                            </a:prstClr>
                          </a:solidFill>
                          <a:effectLst/>
                          <a:latin typeface="Times New Roman" panose="02020603050405020304" pitchFamily="18" charset="0"/>
                          <a:ea typeface="+mn-ea"/>
                          <a:cs typeface="+mn-cs"/>
                        </a:rPr>
                        <a:t>hưởng</a:t>
                      </a:r>
                      <a:r>
                        <a:rPr lang="es-E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es-ES" sz="2200" b="0" kern="1200" spc="15" dirty="0" err="1">
                          <a:solidFill>
                            <a:prstClr val="black">
                              <a:hueOff val="0"/>
                              <a:satOff val="0"/>
                              <a:lumOff val="0"/>
                              <a:alphaOff val="0"/>
                            </a:prstClr>
                          </a:solidFill>
                          <a:effectLst/>
                          <a:latin typeface="Times New Roman" panose="02020603050405020304" pitchFamily="18" charset="0"/>
                          <a:ea typeface="+mn-ea"/>
                          <a:cs typeface="+mn-cs"/>
                        </a:rPr>
                        <a:t>đến</a:t>
                      </a:r>
                      <a:r>
                        <a:rPr lang="es-ES" sz="2200" b="0" kern="1200" spc="15" dirty="0">
                          <a:solidFill>
                            <a:prstClr val="black">
                              <a:hueOff val="0"/>
                              <a:satOff val="0"/>
                              <a:lumOff val="0"/>
                              <a:alphaOff val="0"/>
                            </a:prstClr>
                          </a:solidFill>
                          <a:effectLst/>
                          <a:latin typeface="Times New Roman" panose="02020603050405020304" pitchFamily="18" charset="0"/>
                          <a:ea typeface="+mn-ea"/>
                          <a:cs typeface="+mn-cs"/>
                        </a:rPr>
                        <a:t> </a:t>
                      </a:r>
                      <a:r>
                        <a:rPr lang="it-IT" sz="2200" b="0" kern="1200" spc="15" dirty="0">
                          <a:solidFill>
                            <a:prstClr val="black">
                              <a:hueOff val="0"/>
                              <a:satOff val="0"/>
                              <a:lumOff val="0"/>
                              <a:alphaOff val="0"/>
                            </a:prstClr>
                          </a:solidFill>
                          <a:effectLst/>
                          <a:latin typeface="Times New Roman" panose="02020603050405020304" pitchFamily="18" charset="0"/>
                          <a:ea typeface="+mn-ea"/>
                          <a:cs typeface="+mn-cs"/>
                        </a:rPr>
                        <a:t>nhiệm vụ chi đầu tư phát </a:t>
                      </a:r>
                      <a:r>
                        <a:rPr lang="it-IT" sz="2200" b="0" kern="1200" spc="15">
                          <a:solidFill>
                            <a:prstClr val="black">
                              <a:hueOff val="0"/>
                              <a:satOff val="0"/>
                              <a:lumOff val="0"/>
                              <a:alphaOff val="0"/>
                            </a:prstClr>
                          </a:solidFill>
                          <a:effectLst/>
                          <a:latin typeface="Times New Roman" panose="02020603050405020304" pitchFamily="18" charset="0"/>
                          <a:ea typeface="+mn-ea"/>
                          <a:cs typeface="+mn-cs"/>
                        </a:rPr>
                        <a:t>triển.</a:t>
                      </a:r>
                      <a:endParaRPr lang="vi-VN" sz="2200" b="0" kern="1200" spc="15" dirty="0">
                        <a:solidFill>
                          <a:prstClr val="black">
                            <a:hueOff val="0"/>
                            <a:satOff val="0"/>
                            <a:lumOff val="0"/>
                            <a:alphaOff val="0"/>
                          </a:prstClr>
                        </a:solidFill>
                        <a:effectLst/>
                        <a:latin typeface="Times New Roman" panose="02020603050405020304" pitchFamily="18" charset="0"/>
                        <a:ea typeface="Times New Roman" panose="02020603050405020304" pitchFamily="18" charset="0"/>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7E85904C-0816-BCFE-A790-528F626BBCB7}"/>
              </a:ext>
            </a:extLst>
          </p:cNvPr>
          <p:cNvSpPr txBox="1"/>
          <p:nvPr/>
        </p:nvSpPr>
        <p:spPr>
          <a:xfrm>
            <a:off x="376396" y="302051"/>
            <a:ext cx="1151609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 KHÓ KHĂN, TỒN TẠI, HẠN CHẾ:</a:t>
            </a:r>
          </a:p>
        </p:txBody>
      </p:sp>
    </p:spTree>
    <p:extLst>
      <p:ext uri="{BB962C8B-B14F-4D97-AF65-F5344CB8AC3E}">
        <p14:creationId xmlns:p14="http://schemas.microsoft.com/office/powerpoint/2010/main" val="3835396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24D21E-909E-1450-16D0-117CABF0D840}"/>
              </a:ext>
            </a:extLst>
          </p:cNvPr>
          <p:cNvSpPr txBox="1"/>
          <p:nvPr/>
        </p:nvSpPr>
        <p:spPr>
          <a:xfrm>
            <a:off x="227236" y="656302"/>
            <a:ext cx="11873973" cy="6170920"/>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3200" b="1" i="1" dirty="0">
                <a:latin typeface="Times New Roman" panose="02020603050405020304" pitchFamily="18" charset="0"/>
                <a:cs typeface="Times New Roman" panose="02020603050405020304" pitchFamily="18" charset="0"/>
              </a:rPr>
              <a:t>Nguyên nhân của những tồn tại, hạn chế nêu trên</a:t>
            </a:r>
            <a:r>
              <a:rPr lang="it-IT" sz="3200" dirty="0">
                <a:latin typeface="Times New Roman" panose="02020603050405020304" pitchFamily="18" charset="0"/>
                <a:cs typeface="Times New Roman" panose="02020603050405020304" pitchFamily="18" charset="0"/>
              </a:rPr>
              <a:t> là </a:t>
            </a:r>
            <a:r>
              <a:rPr lang="it-IT" sz="3200">
                <a:latin typeface="Times New Roman" panose="02020603050405020304" pitchFamily="18" charset="0"/>
                <a:cs typeface="Times New Roman" panose="02020603050405020304" pitchFamily="18" charset="0"/>
              </a:rPr>
              <a:t>do </a:t>
            </a:r>
            <a:endParaRPr lang="it-IT" sz="3200"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mj-lt"/>
              <a:buAutoNum type="arabicPeriod"/>
            </a:pPr>
            <a:r>
              <a:rPr lang="en-US">
                <a:latin typeface="Times New Roman" panose="02020603050405020304" pitchFamily="18" charset="0"/>
                <a:cs typeface="Times New Roman" panose="02020603050405020304" pitchFamily="18" charset="0"/>
              </a:rPr>
              <a:t>Tình hình kinh tế thế giới và trong nước còn nhiều khó khăn; việc tiếp cận các nguồn vốn tín dụng của các doanh nghiệp còn hạn chế</a:t>
            </a:r>
          </a:p>
          <a:p>
            <a:pPr marL="457200" indent="-457200">
              <a:spcBef>
                <a:spcPts val="600"/>
              </a:spcBef>
              <a:spcAft>
                <a:spcPts val="600"/>
              </a:spcAft>
              <a:buFont typeface="+mj-lt"/>
              <a:buAutoNum type="arabicPeriod"/>
            </a:pPr>
            <a:r>
              <a:rPr lang="vi-VN">
                <a:latin typeface="Times New Roman" panose="02020603050405020304" pitchFamily="18" charset="0"/>
                <a:cs typeface="Times New Roman" panose="02020603050405020304" pitchFamily="18" charset="0"/>
              </a:rPr>
              <a:t>T</a:t>
            </a:r>
            <a:r>
              <a:rPr lang="es-ES">
                <a:latin typeface="Times New Roman" panose="02020603050405020304" pitchFamily="18" charset="0"/>
                <a:cs typeface="Times New Roman" panose="02020603050405020304" pitchFamily="18" charset="0"/>
              </a:rPr>
              <a:t>hời tiết năm nay diễn biến phức tạp, không theo quy luật nhiều năm, khó dự báo, gây bất lợi đối với sản xuất</a:t>
            </a:r>
            <a:r>
              <a:rPr lang="vi-VN">
                <a:latin typeface="Times New Roman" panose="02020603050405020304" pitchFamily="18" charset="0"/>
                <a:cs typeface="Times New Roman" panose="02020603050405020304" pitchFamily="18" charset="0"/>
              </a:rPr>
              <a:t> nông nghiệp</a:t>
            </a:r>
            <a:endParaRPr lang="es-ES">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mj-lt"/>
              <a:buAutoNum type="arabicPeriod"/>
            </a:pPr>
            <a:r>
              <a:rPr lang="vi-VN">
                <a:latin typeface="Times New Roman" panose="02020603050405020304" pitchFamily="18" charset="0"/>
                <a:ea typeface="Calibri" panose="020F0502020204030204" pitchFamily="34" charset="0"/>
                <a:cs typeface="Times New Roman" panose="02020603050405020304" pitchFamily="18" charset="0"/>
              </a:rPr>
              <a:t>Một số dự án bất động sản thương mại có quy mô lớn trên địa bàn tỉnh bị giãn tiến độ hoặc thực hiện cầm chừng so với cùng kỳ do Chủ đầu tư gặp khó khăn về tài chính;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Bef>
                <a:spcPts val="600"/>
              </a:spcBef>
              <a:spcAft>
                <a:spcPts val="600"/>
              </a:spcAft>
              <a:buFont typeface="+mj-lt"/>
              <a:buAutoNum type="arabicPeriod"/>
            </a:pPr>
            <a:r>
              <a:rPr lang="en-US" spc="-10">
                <a:latin typeface="Times New Roman" panose="02020603050405020304" pitchFamily="18" charset="0"/>
              </a:rPr>
              <a:t>Thu hút đầu tư chưa đạt kế hoạch bên cạnh nguyên nhân chủ yếu là do khó khăn chung của toàn nền kinh tế thì còn có nguyên nhân khác là do các đơn vị được giao nhiệm vụ thu hút đầu tư chưa xây dựng kế hoạch xúc tiến, thu hút đầu tư để đạt chỉ tiêu đã giao; ít chủ động tháo gỡ khó khăn, vướng mắc trong triển khai thực hiện nhiệm vụ được giao</a:t>
            </a:r>
            <a:endParaRPr lang="vi-VN">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Bef>
                <a:spcPts val="600"/>
              </a:spcBef>
              <a:spcAft>
                <a:spcPts val="600"/>
              </a:spcAft>
              <a:buFont typeface="+mj-lt"/>
              <a:buAutoNum type="arabicPeriod"/>
            </a:pPr>
            <a:r>
              <a:rPr lang="vi-VN">
                <a:latin typeface="Times New Roman" panose="02020603050405020304" pitchFamily="18" charset="0"/>
                <a:ea typeface="Calibri" panose="020F0502020204030204" pitchFamily="34" charset="0"/>
                <a:cs typeface="Times New Roman" panose="02020603050405020304" pitchFamily="18" charset="0"/>
              </a:rPr>
              <a:t>Các dự án Đầu tư công thuộc lĩnh vực giao thông đang trong giai đoạn hoàn thiện, khối lượng thực hiện trong 6 tháng đầu năm có sự sụt giảm so với cùng kỳ;</a:t>
            </a:r>
          </a:p>
          <a:p>
            <a:pPr marL="457200" indent="-457200">
              <a:spcBef>
                <a:spcPts val="600"/>
              </a:spcBef>
              <a:spcAft>
                <a:spcPts val="600"/>
              </a:spcAft>
              <a:buFont typeface="+mj-lt"/>
              <a:buAutoNum type="arabicPeriod"/>
            </a:pPr>
            <a:r>
              <a:rPr lang="vi-VN">
                <a:latin typeface="Times New Roman" panose="02020603050405020304" pitchFamily="18" charset="0"/>
                <a:ea typeface="Calibri" panose="020F0502020204030204" pitchFamily="34" charset="0"/>
                <a:cs typeface="Times New Roman" panose="02020603050405020304" pitchFamily="18" charset="0"/>
              </a:rPr>
              <a:t>Các Chủ đầu tư dự án Nhà ở xã hội gặp khó khăn trong việc tiếp cận nguồn vốn tín dụng từ Chương trình 120.000 tỷ đồng cho vay Nhà ở xã hội.</a:t>
            </a:r>
            <a:endParaRPr lang="vi-VN"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mj-lt"/>
              <a:buAutoNum type="arabicPeriod"/>
            </a:pPr>
            <a:r>
              <a:rPr lang="vi-VN">
                <a:latin typeface="Times New Roman" panose="02020603050405020304" pitchFamily="18" charset="0"/>
                <a:cs typeface="Times New Roman" panose="02020603050405020304" pitchFamily="18" charset="0"/>
              </a:rPr>
              <a:t>Thị </a:t>
            </a:r>
            <a:r>
              <a:rPr lang="vi-VN" dirty="0">
                <a:latin typeface="Times New Roman" panose="02020603050405020304" pitchFamily="18" charset="0"/>
                <a:cs typeface="Times New Roman" panose="02020603050405020304" pitchFamily="18" charset="0"/>
              </a:rPr>
              <a:t>trường bất động </a:t>
            </a:r>
            <a:r>
              <a:rPr lang="vi-VN">
                <a:latin typeface="Times New Roman" panose="02020603050405020304" pitchFamily="18" charset="0"/>
                <a:cs typeface="Times New Roman" panose="02020603050405020304" pitchFamily="18" charset="0"/>
              </a:rPr>
              <a:t>sản </a:t>
            </a:r>
            <a:r>
              <a:rPr lang="en-US">
                <a:latin typeface="Times New Roman" panose="02020603050405020304" pitchFamily="18" charset="0"/>
                <a:cs typeface="Times New Roman" panose="02020603050405020304" pitchFamily="18" charset="0"/>
              </a:rPr>
              <a:t>phục hồi chậm</a:t>
            </a:r>
            <a:endParaRPr lang="vi-VN"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mj-lt"/>
              <a:buAutoNum type="arabicPeriod"/>
            </a:pPr>
            <a:r>
              <a:rPr lang="vi-VN">
                <a:latin typeface="Times New Roman" panose="02020603050405020304" pitchFamily="18" charset="0"/>
                <a:cs typeface="Times New Roman" panose="02020603050405020304" pitchFamily="18" charset="0"/>
              </a:rPr>
              <a:t>M</a:t>
            </a:r>
            <a:r>
              <a:rPr lang="it-IT" dirty="0">
                <a:latin typeface="Times New Roman" panose="02020603050405020304" pitchFamily="18" charset="0"/>
                <a:cs typeface="Times New Roman" panose="02020603050405020304" pitchFamily="18" charset="0"/>
              </a:rPr>
              <a:t>ột số </a:t>
            </a:r>
            <a:r>
              <a:rPr lang="vi-VN" dirty="0">
                <a:latin typeface="Times New Roman" panose="02020603050405020304" pitchFamily="18" charset="0"/>
                <a:cs typeface="Times New Roman" panose="02020603050405020304" pitchFamily="18" charset="0"/>
              </a:rPr>
              <a:t>cơ quan</a:t>
            </a:r>
            <a:r>
              <a:rPr lang="it-IT" dirty="0">
                <a:latin typeface="Times New Roman" panose="02020603050405020304" pitchFamily="18" charset="0"/>
                <a:cs typeface="Times New Roman" panose="02020603050405020304" pitchFamily="18" charset="0"/>
              </a:rPr>
              <a:t> và địa phương triển khai thực hiện nhiệm vụ được giao chưa đồng bộ, chặt chẽ; chỉ đạo xử lý một số vấn đề tồn tại chưa kịp thời, thiếu tập trung, kiên </a:t>
            </a:r>
            <a:r>
              <a:rPr lang="it-IT">
                <a:latin typeface="Times New Roman" panose="02020603050405020304" pitchFamily="18" charset="0"/>
                <a:cs typeface="Times New Roman" panose="02020603050405020304" pitchFamily="18" charset="0"/>
              </a:rPr>
              <a:t>quyết...</a:t>
            </a:r>
            <a:endParaRPr lang="it-IT"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C05F405-77A8-295C-5EC2-552D05A0E53C}"/>
              </a:ext>
            </a:extLst>
          </p:cNvPr>
          <p:cNvSpPr txBox="1"/>
          <p:nvPr/>
        </p:nvSpPr>
        <p:spPr>
          <a:xfrm>
            <a:off x="623682" y="194637"/>
            <a:ext cx="7649201"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 KHÓ KHĂN, TỒN TẠI, HẠN CHẾ (tt)</a:t>
            </a:r>
          </a:p>
        </p:txBody>
      </p:sp>
    </p:spTree>
    <p:extLst>
      <p:ext uri="{BB962C8B-B14F-4D97-AF65-F5344CB8AC3E}">
        <p14:creationId xmlns:p14="http://schemas.microsoft.com/office/powerpoint/2010/main" val="3397864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QUÝ II NĂM 2024</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NHIỆM VỤ 6 THÁNG CUỐI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p>
        </p:txBody>
      </p:sp>
      <p:graphicFrame>
        <p:nvGraphicFramePr>
          <p:cNvPr id="2" name="Table 1">
            <a:extLst>
              <a:ext uri="{FF2B5EF4-FFF2-40B4-BE49-F238E27FC236}">
                <a16:creationId xmlns:a16="http://schemas.microsoft.com/office/drawing/2014/main" id="{FF345DD7-220E-A262-E9B6-916197F59CB8}"/>
              </a:ext>
            </a:extLst>
          </p:cNvPr>
          <p:cNvGraphicFramePr>
            <a:graphicFrameLocks noGrp="1"/>
          </p:cNvGraphicFramePr>
          <p:nvPr>
            <p:extLst>
              <p:ext uri="{D42A27DB-BD31-4B8C-83A1-F6EECF244321}">
                <p14:modId xmlns:p14="http://schemas.microsoft.com/office/powerpoint/2010/main" val="3474570639"/>
              </p:ext>
            </p:extLst>
          </p:nvPr>
        </p:nvGraphicFramePr>
        <p:xfrm>
          <a:off x="612265" y="1107440"/>
          <a:ext cx="11187377" cy="5658002"/>
        </p:xfrm>
        <a:graphic>
          <a:graphicData uri="http://schemas.openxmlformats.org/drawingml/2006/table">
            <a:tbl>
              <a:tblPr/>
              <a:tblGrid>
                <a:gridCol w="501329">
                  <a:extLst>
                    <a:ext uri="{9D8B030D-6E8A-4147-A177-3AD203B41FA5}">
                      <a16:colId xmlns:a16="http://schemas.microsoft.com/office/drawing/2014/main" val="199141550"/>
                    </a:ext>
                  </a:extLst>
                </a:gridCol>
                <a:gridCol w="5096836">
                  <a:extLst>
                    <a:ext uri="{9D8B030D-6E8A-4147-A177-3AD203B41FA5}">
                      <a16:colId xmlns:a16="http://schemas.microsoft.com/office/drawing/2014/main" val="3061152896"/>
                    </a:ext>
                  </a:extLst>
                </a:gridCol>
                <a:gridCol w="1157829">
                  <a:extLst>
                    <a:ext uri="{9D8B030D-6E8A-4147-A177-3AD203B41FA5}">
                      <a16:colId xmlns:a16="http://schemas.microsoft.com/office/drawing/2014/main" val="3315697183"/>
                    </a:ext>
                  </a:extLst>
                </a:gridCol>
                <a:gridCol w="1495032">
                  <a:extLst>
                    <a:ext uri="{9D8B030D-6E8A-4147-A177-3AD203B41FA5}">
                      <a16:colId xmlns:a16="http://schemas.microsoft.com/office/drawing/2014/main" val="3526625355"/>
                    </a:ext>
                  </a:extLst>
                </a:gridCol>
                <a:gridCol w="1408493">
                  <a:extLst>
                    <a:ext uri="{9D8B030D-6E8A-4147-A177-3AD203B41FA5}">
                      <a16:colId xmlns:a16="http://schemas.microsoft.com/office/drawing/2014/main" val="2968946922"/>
                    </a:ext>
                  </a:extLst>
                </a:gridCol>
                <a:gridCol w="1527858">
                  <a:extLst>
                    <a:ext uri="{9D8B030D-6E8A-4147-A177-3AD203B41FA5}">
                      <a16:colId xmlns:a16="http://schemas.microsoft.com/office/drawing/2014/main" val="1031100605"/>
                    </a:ext>
                  </a:extLst>
                </a:gridCol>
              </a:tblGrid>
              <a:tr h="647264">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Đơn vị</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Kế hoạch năm 2024 UBND tỉnh giao</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Ước thực hiện 6 tháng đầu năm 2024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latin typeface="Times New Roman" panose="02020603050405020304" pitchFamily="18" charset="0"/>
                        </a:rPr>
                        <a:t>Nhiệm vụ</a:t>
                      </a:r>
                      <a:r>
                        <a:rPr lang="vi-VN" sz="1400" b="1" i="0" u="none" strike="noStrike">
                          <a:solidFill>
                            <a:srgbClr val="000000"/>
                          </a:solidFill>
                          <a:effectLst/>
                          <a:latin typeface="Times New Roman" panose="02020603050405020304" pitchFamily="18" charset="0"/>
                        </a:rPr>
                        <a:t> 6 tháng cuối năm 2024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54784725"/>
                  </a:ext>
                </a:extLst>
              </a:tr>
              <a:tr h="219655">
                <a:tc>
                  <a:txBody>
                    <a:bodyPr/>
                    <a:lstStyle/>
                    <a:p>
                      <a:pPr algn="ctr" fontAlgn="ctr"/>
                      <a:r>
                        <a:rPr lang="vi-VN" sz="1400" b="0" i="1" u="none" strike="noStrike">
                          <a:solidFill>
                            <a:srgbClr val="000000"/>
                          </a:solidFill>
                          <a:effectLst/>
                          <a:latin typeface="Times New Roman" panose="02020603050405020304" pitchFamily="18" charset="0"/>
                        </a:rPr>
                        <a:t>1</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5</a:t>
                      </a:r>
                      <a:endParaRPr lang="vi-VN" sz="1400" b="0" i="1" u="none" strike="noStrike">
                        <a:solidFill>
                          <a:srgbClr val="000000"/>
                        </a:solidFill>
                        <a:effectLst/>
                        <a:latin typeface="Times New Roman" panose="02020603050405020304" pitchFamily="18" charset="0"/>
                      </a:endParaRP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024505"/>
                  </a:ext>
                </a:extLst>
              </a:tr>
              <a:tr h="226500">
                <a:tc>
                  <a:txBody>
                    <a:bodyPr/>
                    <a:lstStyle/>
                    <a:p>
                      <a:pPr algn="ctr" fontAlgn="ctr"/>
                      <a:r>
                        <a:rPr lang="vi-VN" sz="1400" b="1" i="0" u="none" strike="noStrike">
                          <a:solidFill>
                            <a:srgbClr val="000000"/>
                          </a:solidFill>
                          <a:effectLst/>
                          <a:latin typeface="Times New Roman" panose="02020603050405020304" pitchFamily="18" charset="0"/>
                        </a:rPr>
                        <a:t>I</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latin typeface="Times New Roman" panose="02020603050405020304" pitchFamily="18" charset="0"/>
                        </a:rPr>
                        <a:t>CHỈ TIÊU HĐND TỈNH GIAO</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9819364"/>
                  </a:ext>
                </a:extLst>
              </a:tr>
              <a:tr h="250198">
                <a:tc>
                  <a:txBody>
                    <a:bodyPr/>
                    <a:lstStyle/>
                    <a:p>
                      <a:pPr algn="ctr" fontAlgn="ctr"/>
                      <a:r>
                        <a:rPr lang="vi-VN" sz="1400" b="0" i="0" u="none" strike="noStrike">
                          <a:solidFill>
                            <a:srgbClr val="000000"/>
                          </a:solidFill>
                          <a:effectLst/>
                          <a:latin typeface="Times New Roman" panose="02020603050405020304" pitchFamily="18" charset="0"/>
                        </a:rPr>
                        <a:t>1</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Tốc độ tăng GRDP</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7,5 - 8,0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7,4 - 8,3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622165"/>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Trong đó:</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493783"/>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Nông, lâm, thuỷ sản</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3,2 - 3,6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3,58</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2,9 - 3,6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1924148"/>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Công nghiệp và xây dựng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10,3 - 10,9</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10,33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10,3 - 11,3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013344"/>
                  </a:ext>
                </a:extLst>
              </a:tr>
              <a:tr h="453001">
                <a:tc>
                  <a:txBody>
                    <a:bodyPr/>
                    <a:lstStyle/>
                    <a:p>
                      <a:pPr algn="ctr" fontAlgn="ctr"/>
                      <a:r>
                        <a:rPr lang="vi-VN" sz="1400" b="0" i="1"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 Công nghiệp</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9,2 - 9,7</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11,6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9,2 - 10,1</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030022"/>
                  </a:ext>
                </a:extLst>
              </a:tr>
              <a:tr h="501047">
                <a:tc>
                  <a:txBody>
                    <a:bodyPr/>
                    <a:lstStyle/>
                    <a:p>
                      <a:pPr algn="ctr" fontAlgn="ctr"/>
                      <a:r>
                        <a:rPr lang="vi-VN" sz="1400" b="0" i="1"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 Xây dựng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12,2 - 13,0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7,52</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12,0 - 13,2</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186844"/>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Dịch vụ</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7,9 - 8,4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8,16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7,7 - 8,6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893165"/>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Thuế sản phẩm trừ trợ cấp sản phẩm</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9,0 - 9,5</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8,43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9,5 - 10,4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649743"/>
                  </a:ext>
                </a:extLst>
              </a:tr>
              <a:tr h="250198">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 GRDP bình quân đầu người</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Triệu đồng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85,3 - 85,7</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995281"/>
                  </a:ext>
                </a:extLst>
              </a:tr>
              <a:tr h="250198">
                <a:tc>
                  <a:txBody>
                    <a:bodyPr/>
                    <a:lstStyle/>
                    <a:p>
                      <a:pPr algn="ctr" fontAlgn="ctr"/>
                      <a:r>
                        <a:rPr lang="vi-VN" sz="1400" b="0" i="0" u="none" strike="noStrike">
                          <a:solidFill>
                            <a:srgbClr val="000000"/>
                          </a:solidFill>
                          <a:effectLst/>
                          <a:latin typeface="Times New Roman" panose="02020603050405020304" pitchFamily="18" charset="0"/>
                        </a:rPr>
                        <a:t>2</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Chỉ số sản xuất CN (IIP)</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7,0 - 7,7</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9,65</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7,5 – 8,0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2931923"/>
                  </a:ext>
                </a:extLst>
              </a:tr>
              <a:tr h="250198">
                <a:tc>
                  <a:txBody>
                    <a:bodyPr/>
                    <a:lstStyle/>
                    <a:p>
                      <a:pPr algn="ctr" fontAlgn="ctr"/>
                      <a:r>
                        <a:rPr lang="vi-VN" sz="1400" b="0" i="0" u="none" strike="noStrike">
                          <a:solidFill>
                            <a:srgbClr val="000000"/>
                          </a:solidFill>
                          <a:effectLst/>
                          <a:latin typeface="Times New Roman" panose="02020603050405020304" pitchFamily="18" charset="0"/>
                        </a:rPr>
                        <a:t>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Kim ngạch xuất khẩu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Triệu USD</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1.650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887,0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763</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826632"/>
                  </a:ext>
                </a:extLst>
              </a:tr>
              <a:tr h="253893">
                <a:tc>
                  <a:txBody>
                    <a:bodyPr/>
                    <a:lstStyle/>
                    <a:p>
                      <a:pPr algn="ctr" fontAlgn="ctr"/>
                      <a:r>
                        <a:rPr lang="vi-VN" sz="1400" b="0" i="0" u="none" strike="noStrike">
                          <a:solidFill>
                            <a:srgbClr val="000000"/>
                          </a:solidFill>
                          <a:effectLst/>
                          <a:latin typeface="Times New Roman" panose="02020603050405020304" pitchFamily="18" charset="0"/>
                        </a:rPr>
                        <a:t>4</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Tổng thu ngân sách trên địa bàn</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Tỷ đồng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15.000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6.348,5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8.727</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2711096"/>
                  </a:ext>
                </a:extLst>
              </a:tr>
              <a:tr h="253893">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Trong đó:</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6532511"/>
                  </a:ext>
                </a:extLst>
              </a:tr>
              <a:tr h="253893">
                <a:tc>
                  <a:txBody>
                    <a:bodyPr/>
                    <a:lstStyle/>
                    <a:p>
                      <a:pPr algn="ctr" fontAlgn="ctr"/>
                      <a:r>
                        <a:rPr lang="vi-VN" sz="1400" b="0" i="1"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Thu nội địa</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Tỷ đồng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14.267</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5.908,2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8.230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549013"/>
                  </a:ext>
                </a:extLst>
              </a:tr>
              <a:tr h="253893">
                <a:tc>
                  <a:txBody>
                    <a:bodyPr/>
                    <a:lstStyle/>
                    <a:p>
                      <a:pPr algn="ctr" fontAlgn="ctr"/>
                      <a:r>
                        <a:rPr lang="vi-VN" sz="1400" b="0" i="1" u="none" strike="noStrike">
                          <a:solidFill>
                            <a:srgbClr val="000000"/>
                          </a:solidFill>
                          <a:effectLst/>
                          <a:latin typeface="Times New Roman" panose="02020603050405020304" pitchFamily="18" charset="0"/>
                        </a:rPr>
                        <a:t> </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 Thu thuế từ hoạt động xuất nhập khẩu</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Tỷ đồng</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450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216</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0796943"/>
                  </a:ext>
                </a:extLst>
              </a:tr>
              <a:tr h="343181">
                <a:tc>
                  <a:txBody>
                    <a:bodyPr/>
                    <a:lstStyle/>
                    <a:p>
                      <a:pPr algn="ctr" fontAlgn="ctr"/>
                      <a:r>
                        <a:rPr lang="vi-VN" sz="1400" b="0" i="0" u="none" strike="noStrike">
                          <a:solidFill>
                            <a:srgbClr val="000000"/>
                          </a:solidFill>
                          <a:effectLst/>
                          <a:latin typeface="Times New Roman" panose="02020603050405020304" pitchFamily="18" charset="0"/>
                        </a:rPr>
                        <a:t>5</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Tốc độ tăng Tổng vốn đầu tư phát triển toàn xã hội</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10,5</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11,2</a:t>
                      </a:r>
                    </a:p>
                  </a:txBody>
                  <a:tcPr marL="5838" marR="5838" marT="5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430340"/>
                  </a:ext>
                </a:extLst>
              </a:tr>
            </a:tbl>
          </a:graphicData>
        </a:graphic>
      </p:graphicFrame>
    </p:spTree>
    <p:extLst>
      <p:ext uri="{BB962C8B-B14F-4D97-AF65-F5344CB8AC3E}">
        <p14:creationId xmlns:p14="http://schemas.microsoft.com/office/powerpoint/2010/main" val="3671866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NHIỆM VỤ 6 THÁNG CUỐI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r>
              <a:rPr lang="en-US" sz="2400" b="1">
                <a:latin typeface="+mj-lt"/>
                <a:cs typeface="Arial" panose="020B0604020202020204" pitchFamily="34" charset="0"/>
              </a:rPr>
              <a:t> (TT)</a:t>
            </a:r>
            <a:endParaRPr lang="vi-VN" sz="2400" b="1">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8474A63A-CC1C-0E90-E888-D611B8A42D86}"/>
              </a:ext>
            </a:extLst>
          </p:cNvPr>
          <p:cNvGraphicFramePr>
            <a:graphicFrameLocks noGrp="1"/>
          </p:cNvGraphicFramePr>
          <p:nvPr>
            <p:extLst>
              <p:ext uri="{D42A27DB-BD31-4B8C-83A1-F6EECF244321}">
                <p14:modId xmlns:p14="http://schemas.microsoft.com/office/powerpoint/2010/main" val="1161645015"/>
              </p:ext>
            </p:extLst>
          </p:nvPr>
        </p:nvGraphicFramePr>
        <p:xfrm>
          <a:off x="459717" y="1107439"/>
          <a:ext cx="11167424" cy="5653116"/>
        </p:xfrm>
        <a:graphic>
          <a:graphicData uri="http://schemas.openxmlformats.org/drawingml/2006/table">
            <a:tbl>
              <a:tblPr/>
              <a:tblGrid>
                <a:gridCol w="500434">
                  <a:extLst>
                    <a:ext uri="{9D8B030D-6E8A-4147-A177-3AD203B41FA5}">
                      <a16:colId xmlns:a16="http://schemas.microsoft.com/office/drawing/2014/main" val="1174530039"/>
                    </a:ext>
                  </a:extLst>
                </a:gridCol>
                <a:gridCol w="5087746">
                  <a:extLst>
                    <a:ext uri="{9D8B030D-6E8A-4147-A177-3AD203B41FA5}">
                      <a16:colId xmlns:a16="http://schemas.microsoft.com/office/drawing/2014/main" val="3230872230"/>
                    </a:ext>
                  </a:extLst>
                </a:gridCol>
                <a:gridCol w="1155764">
                  <a:extLst>
                    <a:ext uri="{9D8B030D-6E8A-4147-A177-3AD203B41FA5}">
                      <a16:colId xmlns:a16="http://schemas.microsoft.com/office/drawing/2014/main" val="3157422902"/>
                    </a:ext>
                  </a:extLst>
                </a:gridCol>
                <a:gridCol w="1492366">
                  <a:extLst>
                    <a:ext uri="{9D8B030D-6E8A-4147-A177-3AD203B41FA5}">
                      <a16:colId xmlns:a16="http://schemas.microsoft.com/office/drawing/2014/main" val="1511992125"/>
                    </a:ext>
                  </a:extLst>
                </a:gridCol>
                <a:gridCol w="1405982">
                  <a:extLst>
                    <a:ext uri="{9D8B030D-6E8A-4147-A177-3AD203B41FA5}">
                      <a16:colId xmlns:a16="http://schemas.microsoft.com/office/drawing/2014/main" val="2129336019"/>
                    </a:ext>
                  </a:extLst>
                </a:gridCol>
                <a:gridCol w="1525132">
                  <a:extLst>
                    <a:ext uri="{9D8B030D-6E8A-4147-A177-3AD203B41FA5}">
                      <a16:colId xmlns:a16="http://schemas.microsoft.com/office/drawing/2014/main" val="614804164"/>
                    </a:ext>
                  </a:extLst>
                </a:gridCol>
              </a:tblGrid>
              <a:tr h="598067">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Đơn vị</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Kế hoạch năm 2024 UBND tỉnh giao</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Ước thực hiện 6 tháng đầu năm 2024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latin typeface="Times New Roman" panose="02020603050405020304" pitchFamily="18" charset="0"/>
                        </a:rPr>
                        <a:t>Nhiệm vụ</a:t>
                      </a:r>
                      <a:r>
                        <a:rPr lang="vi-VN" sz="1400" b="1" i="0" u="none" strike="noStrike">
                          <a:solidFill>
                            <a:srgbClr val="000000"/>
                          </a:solidFill>
                          <a:effectLst/>
                          <a:latin typeface="Times New Roman" panose="02020603050405020304" pitchFamily="18" charset="0"/>
                        </a:rPr>
                        <a:t> 6 tháng cuối năm 2024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80320077"/>
                  </a:ext>
                </a:extLst>
              </a:tr>
              <a:tr h="184758">
                <a:tc>
                  <a:txBody>
                    <a:bodyPr/>
                    <a:lstStyle/>
                    <a:p>
                      <a:pPr algn="ctr" fontAlgn="ctr"/>
                      <a:r>
                        <a:rPr lang="vi-VN" sz="1400" b="0" i="1" u="none" strike="noStrike">
                          <a:solidFill>
                            <a:srgbClr val="000000"/>
                          </a:solidFill>
                          <a:effectLst/>
                          <a:latin typeface="Times New Roman" panose="02020603050405020304" pitchFamily="18" charset="0"/>
                        </a:rPr>
                        <a:t>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5</a:t>
                      </a:r>
                      <a:endParaRPr lang="vi-VN" sz="1400" b="0" i="1" u="none" strike="noStrike">
                        <a:solidFill>
                          <a:srgbClr val="000000"/>
                        </a:solidFill>
                        <a:effectLst/>
                        <a:latin typeface="Times New Roman" panose="02020603050405020304" pitchFamily="18" charset="0"/>
                      </a:endParaRP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045367"/>
                  </a:ext>
                </a:extLst>
              </a:tr>
              <a:tr h="225815">
                <a:tc>
                  <a:txBody>
                    <a:bodyPr/>
                    <a:lstStyle/>
                    <a:p>
                      <a:pPr algn="ctr" fontAlgn="ctr"/>
                      <a:r>
                        <a:rPr lang="vi-VN" sz="1400" b="1" i="0" u="none" strike="noStrike">
                          <a:solidFill>
                            <a:srgbClr val="000000"/>
                          </a:solidFill>
                          <a:effectLst/>
                          <a:latin typeface="Times New Roman" panose="02020603050405020304" pitchFamily="18" charset="0"/>
                        </a:rPr>
                        <a:t>I</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latin typeface="Times New Roman" panose="02020603050405020304" pitchFamily="18" charset="0"/>
                        </a:rPr>
                        <a:t>CHỈ TIÊU </a:t>
                      </a:r>
                      <a:r>
                        <a:rPr lang="en-US" sz="1400" b="1" i="0" u="none" strike="noStrike">
                          <a:solidFill>
                            <a:srgbClr val="000000"/>
                          </a:solidFill>
                          <a:effectLst/>
                          <a:latin typeface="Times New Roman" panose="02020603050405020304" pitchFamily="18" charset="0"/>
                        </a:rPr>
                        <a:t>H</a:t>
                      </a:r>
                      <a:r>
                        <a:rPr lang="vi-VN" sz="1400" b="1" i="0" u="none" strike="noStrike">
                          <a:solidFill>
                            <a:srgbClr val="000000"/>
                          </a:solidFill>
                          <a:effectLst/>
                          <a:latin typeface="Times New Roman" panose="02020603050405020304" pitchFamily="18" charset="0"/>
                        </a:rPr>
                        <a:t>ĐND TỈNH GIAO</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70509267"/>
                  </a:ext>
                </a:extLst>
              </a:tr>
              <a:tr h="424258">
                <a:tc>
                  <a:txBody>
                    <a:bodyPr/>
                    <a:lstStyle/>
                    <a:p>
                      <a:pPr algn="ctr" fontAlgn="ctr"/>
                      <a:r>
                        <a:rPr lang="vi-VN" sz="1400" b="0" i="0" u="none" strike="noStrike">
                          <a:solidFill>
                            <a:srgbClr val="000000"/>
                          </a:solidFill>
                          <a:effectLst/>
                          <a:latin typeface="Times New Roman" panose="02020603050405020304" pitchFamily="18" charset="0"/>
                        </a:rPr>
                        <a:t>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Duy trì</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Duy trì</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924263"/>
                  </a:ext>
                </a:extLst>
              </a:tr>
              <a:tr h="239500">
                <a:tc>
                  <a:txBody>
                    <a:bodyPr/>
                    <a:lstStyle/>
                    <a:p>
                      <a:pPr algn="ctr" fontAlgn="ctr"/>
                      <a:r>
                        <a:rPr lang="vi-VN" sz="1400" b="0" i="0" u="none" strike="noStrike">
                          <a:solidFill>
                            <a:srgbClr val="000000"/>
                          </a:solidFill>
                          <a:effectLst/>
                          <a:latin typeface="Times New Roman" panose="02020603050405020304" pitchFamily="18" charset="0"/>
                        </a:rPr>
                        <a:t>7</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Tạo việc làm mới</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Người</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32.500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21.714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10.786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614527"/>
                  </a:ext>
                </a:extLst>
              </a:tr>
              <a:tr h="239500">
                <a:tc>
                  <a:txBody>
                    <a:bodyPr/>
                    <a:lstStyle/>
                    <a:p>
                      <a:pPr algn="ctr" fontAlgn="ctr"/>
                      <a:r>
                        <a:rPr lang="vi-VN" sz="1400" b="0" i="0" u="none" strike="noStrike">
                          <a:solidFill>
                            <a:srgbClr val="000000"/>
                          </a:solidFill>
                          <a:effectLst/>
                          <a:latin typeface="Times New Roman" panose="02020603050405020304" pitchFamily="18" charset="0"/>
                        </a:rPr>
                        <a:t>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lao động đã qua đào tạo, bồi dưỡng nghề</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62,76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786582"/>
                  </a:ext>
                </a:extLst>
              </a:tr>
              <a:tr h="239500">
                <a:tc>
                  <a:txBody>
                    <a:bodyPr/>
                    <a:lstStyle/>
                    <a:p>
                      <a:pPr algn="ctr" fontAlgn="ctr"/>
                      <a:r>
                        <a:rPr lang="vi-VN" sz="1400" b="0" i="0" u="none" strike="noStrike">
                          <a:solidFill>
                            <a:srgbClr val="000000"/>
                          </a:solidFill>
                          <a:effectLst/>
                          <a:latin typeface="Times New Roman" panose="02020603050405020304" pitchFamily="18" charset="0"/>
                        </a:rPr>
                        <a:t>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Giảm tỷ lệ hộ nghèo theo tiêu chí mới</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5685417"/>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người lao động tham gia bảo hiểm xã hội</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19,3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18,49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19,3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188356"/>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số tham gia bảo hiểm y tế</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96,1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95,5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96,1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176226"/>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trạm y tế có bác sỹ</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560264"/>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xã đạt chuẩn quốc gia về y tế</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3565"/>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giường bệnh kế hoạch trên 1 vạn dân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Giường</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39,6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4577008"/>
                  </a:ext>
                </a:extLst>
              </a:tr>
              <a:tr h="348986">
                <a:tc>
                  <a:txBody>
                    <a:bodyPr/>
                    <a:lstStyle/>
                    <a:p>
                      <a:pPr algn="ctr" fontAlgn="ctr"/>
                      <a:r>
                        <a:rPr lang="vi-VN" sz="1400" b="0" i="0" u="none" strike="noStrike">
                          <a:solidFill>
                            <a:srgbClr val="000000"/>
                          </a:solidFill>
                          <a:effectLst/>
                          <a:latin typeface="Times New Roman" panose="02020603050405020304" pitchFamily="18" charset="0"/>
                        </a:rPr>
                        <a:t>15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trẻ em dưới 5 tuổi suy dinh dưỡng thể nhẹ cân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7,0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6597"/>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che phủ rừng</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57,7</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57,7</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947160"/>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17</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cư nông thôn sử dụng nước hợp vệ sinh</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562610"/>
                  </a:ext>
                </a:extLst>
              </a:tr>
              <a:tr h="239500">
                <a:tc>
                  <a:txBody>
                    <a:bodyPr/>
                    <a:lstStyle/>
                    <a:p>
                      <a:pPr algn="ctr" fontAlgn="ctr"/>
                      <a:r>
                        <a:rPr lang="vi-VN" sz="1400" b="0" i="1" u="none" strike="noStrike">
                          <a:solidFill>
                            <a:srgbClr val="000000"/>
                          </a:solidFill>
                          <a:effectLst/>
                          <a:latin typeface="Times New Roman" panose="02020603050405020304" pitchFamily="18" charset="0"/>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Trong đó: Tỷ lệ sử dụng nước sạch</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36</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35,2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36,0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256861"/>
                  </a:ext>
                </a:extLst>
              </a:tr>
              <a:tr h="239500">
                <a:tc>
                  <a:txBody>
                    <a:bodyPr/>
                    <a:lstStyle/>
                    <a:p>
                      <a:pPr algn="ctr" fontAlgn="ctr"/>
                      <a:r>
                        <a:rPr lang="vi-VN" sz="1400" b="0" i="0" u="none" strike="noStrike">
                          <a:solidFill>
                            <a:srgbClr val="000000"/>
                          </a:solidFill>
                          <a:effectLst/>
                          <a:latin typeface="Times New Roman" panose="02020603050405020304" pitchFamily="18" charset="0"/>
                        </a:rPr>
                        <a:t>18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cư đô thị sử dụng nước sạch</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88 - 90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86,9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021526"/>
                  </a:ext>
                </a:extLst>
              </a:tr>
              <a:tr h="266872">
                <a:tc>
                  <a:txBody>
                    <a:bodyPr/>
                    <a:lstStyle/>
                    <a:p>
                      <a:pPr algn="ctr" fontAlgn="ctr"/>
                      <a:r>
                        <a:rPr lang="vi-VN" sz="1400" b="0" i="0" u="none" strike="noStrike">
                          <a:solidFill>
                            <a:srgbClr val="000000"/>
                          </a:solidFill>
                          <a:effectLst/>
                          <a:latin typeface="Times New Roman" panose="02020603050405020304" pitchFamily="18" charset="0"/>
                        </a:rPr>
                        <a:t>19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chất thải rắn ở đô thị được thu gom</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90 - 95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89,73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2078682"/>
                  </a:ext>
                </a:extLst>
              </a:tr>
              <a:tr h="273715">
                <a:tc>
                  <a:txBody>
                    <a:bodyPr/>
                    <a:lstStyle/>
                    <a:p>
                      <a:pPr algn="ctr" fontAlgn="ctr"/>
                      <a:r>
                        <a:rPr lang="vi-VN" sz="1400" b="0" i="0" u="none" strike="noStrike">
                          <a:solidFill>
                            <a:srgbClr val="000000"/>
                          </a:solidFill>
                          <a:effectLst/>
                          <a:latin typeface="Times New Roman" panose="02020603050405020304" pitchFamily="18" charset="0"/>
                        </a:rPr>
                        <a:t>20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chất thải rắn ở nông thôn được thu gom</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70 - 75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65,65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0538778"/>
                  </a:ext>
                </a:extLst>
              </a:tr>
              <a:tr h="239500">
                <a:tc>
                  <a:txBody>
                    <a:bodyPr/>
                    <a:lstStyle/>
                    <a:p>
                      <a:pPr algn="ctr" fontAlgn="ctr"/>
                      <a:r>
                        <a:rPr lang="vi-VN" sz="1400" b="0" i="0" u="none" strike="noStrike">
                          <a:solidFill>
                            <a:srgbClr val="000000"/>
                          </a:solidFill>
                          <a:effectLst/>
                          <a:latin typeface="Times New Roman" panose="02020603050405020304" pitchFamily="18" charset="0"/>
                        </a:rPr>
                        <a:t>21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lượng căn hộ nhà ở xã hội hoàn thành</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Căn hộ</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1.400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622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778</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545046"/>
                  </a:ext>
                </a:extLst>
              </a:tr>
            </a:tbl>
          </a:graphicData>
        </a:graphic>
      </p:graphicFrame>
    </p:spTree>
    <p:extLst>
      <p:ext uri="{BB962C8B-B14F-4D97-AF65-F5344CB8AC3E}">
        <p14:creationId xmlns:p14="http://schemas.microsoft.com/office/powerpoint/2010/main" val="2708796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NHIỆM VỤ 6 THÁNG CUỐI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r>
              <a:rPr lang="en-US" sz="2400" b="1">
                <a:latin typeface="+mj-lt"/>
                <a:cs typeface="Arial" panose="020B0604020202020204" pitchFamily="34" charset="0"/>
              </a:rPr>
              <a:t> (TT)</a:t>
            </a:r>
            <a:endParaRPr lang="vi-VN" sz="2400" b="1">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FFD1CF4A-1FFA-AB94-E6A4-DA7B26E750DA}"/>
              </a:ext>
            </a:extLst>
          </p:cNvPr>
          <p:cNvGraphicFramePr>
            <a:graphicFrameLocks noGrp="1"/>
          </p:cNvGraphicFramePr>
          <p:nvPr>
            <p:extLst>
              <p:ext uri="{D42A27DB-BD31-4B8C-83A1-F6EECF244321}">
                <p14:modId xmlns:p14="http://schemas.microsoft.com/office/powerpoint/2010/main" val="2972847188"/>
              </p:ext>
            </p:extLst>
          </p:nvPr>
        </p:nvGraphicFramePr>
        <p:xfrm>
          <a:off x="521459" y="1078192"/>
          <a:ext cx="11454350" cy="5194338"/>
        </p:xfrm>
        <a:graphic>
          <a:graphicData uri="http://schemas.openxmlformats.org/drawingml/2006/table">
            <a:tbl>
              <a:tblPr/>
              <a:tblGrid>
                <a:gridCol w="513292">
                  <a:extLst>
                    <a:ext uri="{9D8B030D-6E8A-4147-A177-3AD203B41FA5}">
                      <a16:colId xmlns:a16="http://schemas.microsoft.com/office/drawing/2014/main" val="945981268"/>
                    </a:ext>
                  </a:extLst>
                </a:gridCol>
                <a:gridCol w="5218467">
                  <a:extLst>
                    <a:ext uri="{9D8B030D-6E8A-4147-A177-3AD203B41FA5}">
                      <a16:colId xmlns:a16="http://schemas.microsoft.com/office/drawing/2014/main" val="3949412550"/>
                    </a:ext>
                  </a:extLst>
                </a:gridCol>
                <a:gridCol w="1185459">
                  <a:extLst>
                    <a:ext uri="{9D8B030D-6E8A-4147-A177-3AD203B41FA5}">
                      <a16:colId xmlns:a16="http://schemas.microsoft.com/office/drawing/2014/main" val="2062140996"/>
                    </a:ext>
                  </a:extLst>
                </a:gridCol>
                <a:gridCol w="1530710">
                  <a:extLst>
                    <a:ext uri="{9D8B030D-6E8A-4147-A177-3AD203B41FA5}">
                      <a16:colId xmlns:a16="http://schemas.microsoft.com/office/drawing/2014/main" val="1251623527"/>
                    </a:ext>
                  </a:extLst>
                </a:gridCol>
                <a:gridCol w="1442104">
                  <a:extLst>
                    <a:ext uri="{9D8B030D-6E8A-4147-A177-3AD203B41FA5}">
                      <a16:colId xmlns:a16="http://schemas.microsoft.com/office/drawing/2014/main" val="2292681909"/>
                    </a:ext>
                  </a:extLst>
                </a:gridCol>
                <a:gridCol w="1564318">
                  <a:extLst>
                    <a:ext uri="{9D8B030D-6E8A-4147-A177-3AD203B41FA5}">
                      <a16:colId xmlns:a16="http://schemas.microsoft.com/office/drawing/2014/main" val="2714217847"/>
                    </a:ext>
                  </a:extLst>
                </a:gridCol>
              </a:tblGrid>
              <a:tr h="723902">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Đơn vị</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Kế hoạch năm 2024 UBND tỉnh giao</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Ước thực hiện 6 tháng đầu năm 2024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400" b="1" i="0" u="none" strike="noStrike">
                          <a:solidFill>
                            <a:srgbClr val="000000"/>
                          </a:solidFill>
                          <a:effectLst/>
                          <a:latin typeface="Times New Roman" panose="02020603050405020304" pitchFamily="18" charset="0"/>
                        </a:rPr>
                        <a:t>Nhiệm vụ</a:t>
                      </a:r>
                      <a:r>
                        <a:rPr lang="vi-VN" sz="1400" b="1" i="0" u="none" strike="noStrike">
                          <a:solidFill>
                            <a:srgbClr val="000000"/>
                          </a:solidFill>
                          <a:effectLst/>
                          <a:latin typeface="Times New Roman" panose="02020603050405020304" pitchFamily="18" charset="0"/>
                        </a:rPr>
                        <a:t> 6 tháng cuối năm 2024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96501425"/>
                  </a:ext>
                </a:extLst>
              </a:tr>
              <a:tr h="223631">
                <a:tc>
                  <a:txBody>
                    <a:bodyPr/>
                    <a:lstStyle/>
                    <a:p>
                      <a:pPr algn="ctr" fontAlgn="ctr"/>
                      <a:r>
                        <a:rPr lang="vi-VN" sz="1400" b="0" i="1" u="none" strike="noStrike">
                          <a:solidFill>
                            <a:srgbClr val="000000"/>
                          </a:solidFill>
                          <a:effectLst/>
                          <a:latin typeface="Times New Roman" panose="02020603050405020304" pitchFamily="18" charset="0"/>
                        </a:rPr>
                        <a:t>1</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Times New Roman" panose="02020603050405020304" pitchFamily="18" charset="0"/>
                        </a:rPr>
                        <a:t>5</a:t>
                      </a:r>
                      <a:endParaRPr lang="vi-VN" sz="1400" b="0" i="1" u="none" strike="noStrike">
                        <a:solidFill>
                          <a:srgbClr val="000000"/>
                        </a:solidFill>
                        <a:effectLst/>
                        <a:latin typeface="Times New Roman" panose="02020603050405020304" pitchFamily="18" charset="0"/>
                      </a:endParaRP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1085401"/>
                  </a:ext>
                </a:extLst>
              </a:tr>
              <a:tr h="256761">
                <a:tc>
                  <a:txBody>
                    <a:bodyPr/>
                    <a:lstStyle/>
                    <a:p>
                      <a:pPr algn="ctr" fontAlgn="ctr"/>
                      <a:r>
                        <a:rPr lang="vi-VN" sz="1400" b="1" i="0" u="none" strike="noStrike">
                          <a:solidFill>
                            <a:srgbClr val="000000"/>
                          </a:solidFill>
                          <a:effectLst/>
                          <a:latin typeface="Times New Roman" panose="02020603050405020304" pitchFamily="18" charset="0"/>
                        </a:rPr>
                        <a:t>II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latin typeface="Times New Roman" panose="02020603050405020304" pitchFamily="18" charset="0"/>
                        </a:rPr>
                        <a:t>CÁC CHỈ TIÊU KHÁC </a:t>
                      </a:r>
                      <a:r>
                        <a:rPr lang="en-US" sz="1400" b="1" i="0" u="none" strike="noStrike">
                          <a:solidFill>
                            <a:srgbClr val="000000"/>
                          </a:solidFill>
                          <a:effectLst/>
                          <a:latin typeface="Times New Roman" panose="02020603050405020304" pitchFamily="18" charset="0"/>
                        </a:rPr>
                        <a:t>UBND</a:t>
                      </a:r>
                      <a:r>
                        <a:rPr lang="vi-VN" sz="1400" b="1" i="0" u="none" strike="noStrike">
                          <a:solidFill>
                            <a:srgbClr val="000000"/>
                          </a:solidFill>
                          <a:effectLst/>
                          <a:latin typeface="Times New Roman" panose="02020603050405020304" pitchFamily="18" charset="0"/>
                        </a:rPr>
                        <a:t> TỈNH GIAO</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93789597"/>
                  </a:ext>
                </a:extLst>
              </a:tr>
              <a:tr h="356153">
                <a:tc>
                  <a:txBody>
                    <a:bodyPr/>
                    <a:lstStyle/>
                    <a:p>
                      <a:pPr algn="ctr" fontAlgn="ctr"/>
                      <a:r>
                        <a:rPr lang="vi-VN" sz="1400" b="0" i="0" u="none" strike="noStrike">
                          <a:solidFill>
                            <a:srgbClr val="000000"/>
                          </a:solidFill>
                          <a:effectLst/>
                          <a:latin typeface="Times New Roman" panose="02020603050405020304" pitchFamily="18" charset="0"/>
                        </a:rPr>
                        <a:t>1</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Tổng mức bán lẻ hàng hóa và doanh thu dịch vụ tiêu dùng</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Tỷ đồng</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114.700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58.333,4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56.366,6</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578886"/>
                  </a:ext>
                </a:extLst>
              </a:tr>
              <a:tr h="273327">
                <a:tc>
                  <a:txBody>
                    <a:bodyPr/>
                    <a:lstStyle/>
                    <a:p>
                      <a:pPr algn="ctr" fontAlgn="ctr"/>
                      <a:r>
                        <a:rPr lang="vi-VN" sz="1400" b="0" i="0" u="none" strike="noStrike">
                          <a:solidFill>
                            <a:srgbClr val="000000"/>
                          </a:solidFill>
                          <a:effectLst/>
                          <a:latin typeface="Times New Roman" panose="02020603050405020304" pitchFamily="18" charset="0"/>
                        </a:rPr>
                        <a:t>2</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xã đạt chuẩn nông thôn mới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Xã</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2</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2</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764086"/>
                  </a:ext>
                </a:extLst>
              </a:tr>
              <a:tr h="273327">
                <a:tc>
                  <a:txBody>
                    <a:bodyPr/>
                    <a:lstStyle/>
                    <a:p>
                      <a:pPr algn="ctr" fontAlgn="ctr"/>
                      <a:r>
                        <a:rPr lang="vi-VN" sz="1400" b="0" i="0" u="none" strike="noStrike">
                          <a:solidFill>
                            <a:srgbClr val="000000"/>
                          </a:solidFill>
                          <a:effectLst/>
                          <a:latin typeface="Times New Roman" panose="02020603050405020304" pitchFamily="18" charset="0"/>
                        </a:rPr>
                        <a:t>3</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xã đạt chuẩn nông thôn mới nâng cao</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Xã</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11</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11</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5472929"/>
                  </a:ext>
                </a:extLst>
              </a:tr>
              <a:tr h="273327">
                <a:tc>
                  <a:txBody>
                    <a:bodyPr/>
                    <a:lstStyle/>
                    <a:p>
                      <a:pPr algn="ctr" fontAlgn="ctr"/>
                      <a:r>
                        <a:rPr lang="vi-VN" sz="1400" b="0" i="0" u="none" strike="noStrike">
                          <a:solidFill>
                            <a:srgbClr val="000000"/>
                          </a:solidFill>
                          <a:effectLst/>
                          <a:latin typeface="Times New Roman" panose="02020603050405020304" pitchFamily="18" charset="0"/>
                        </a:rPr>
                        <a:t>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xã đạt chuẩn nông thôn mới kiểu mẫu</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Xã</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4</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1717661"/>
                  </a:ext>
                </a:extLst>
              </a:tr>
              <a:tr h="273327">
                <a:tc>
                  <a:txBody>
                    <a:bodyPr/>
                    <a:lstStyle/>
                    <a:p>
                      <a:pPr algn="ctr" fontAlgn="ctr"/>
                      <a:r>
                        <a:rPr lang="vi-VN" sz="1400" b="0" i="0" u="none" strike="noStrike">
                          <a:solidFill>
                            <a:srgbClr val="000000"/>
                          </a:solidFill>
                          <a:effectLst/>
                          <a:latin typeface="Times New Roman" panose="02020603050405020304" pitchFamily="18" charset="0"/>
                        </a:rPr>
                        <a:t>5</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Tổng lượng khách du lịch</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Lượt khách</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5.500.000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5.685.100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2.430.000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791364"/>
                  </a:ext>
                </a:extLst>
              </a:tr>
              <a:tr h="273327">
                <a:tc>
                  <a:txBody>
                    <a:bodyPr/>
                    <a:lstStyle/>
                    <a:p>
                      <a:pPr algn="ctr" fontAlgn="ctr"/>
                      <a:r>
                        <a:rPr lang="vi-VN" sz="1400" b="0" i="0" u="none" strike="noStrike">
                          <a:solidFill>
                            <a:srgbClr val="000000"/>
                          </a:solidFill>
                          <a:effectLst/>
                          <a:latin typeface="Times New Roman" panose="02020603050405020304" pitchFamily="18" charset="0"/>
                        </a:rPr>
                        <a:t>6</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Doanh thu du lịch thuần túy</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Tỷ đồng</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18.500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a:t>
                      </a:r>
                      <a:r>
                        <a:rPr lang="en-US" sz="1800" b="0" i="0" u="none" strike="noStrike">
                          <a:solidFill>
                            <a:srgbClr val="000000"/>
                          </a:solidFill>
                          <a:effectLst/>
                          <a:latin typeface="Times New Roman" panose="02020603050405020304" pitchFamily="18" charset="0"/>
                        </a:rPr>
                        <a:t>5.001</a:t>
                      </a:r>
                      <a:endParaRPr lang="vi-VN" sz="1800" b="0" i="0" u="none" strike="noStrike">
                        <a:solidFill>
                          <a:srgbClr val="000000"/>
                        </a:solidFill>
                        <a:effectLst/>
                        <a:latin typeface="Times New Roman" panose="02020603050405020304" pitchFamily="18" charset="0"/>
                      </a:endParaRP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9.750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5591430"/>
                  </a:ext>
                </a:extLst>
              </a:tr>
              <a:tr h="289892">
                <a:tc>
                  <a:txBody>
                    <a:bodyPr/>
                    <a:lstStyle/>
                    <a:p>
                      <a:pPr algn="ctr" fontAlgn="ctr"/>
                      <a:r>
                        <a:rPr lang="vi-VN" sz="1400" b="0" i="0" u="none" strike="noStrike">
                          <a:solidFill>
                            <a:srgbClr val="000000"/>
                          </a:solidFill>
                          <a:effectLst/>
                          <a:latin typeface="Times New Roman" panose="02020603050405020304" pitchFamily="18" charset="0"/>
                        </a:rPr>
                        <a:t>7</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Thu hút dự án mới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Dự án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30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70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904671"/>
                  </a:ext>
                </a:extLst>
              </a:tr>
              <a:tr h="256761">
                <a:tc>
                  <a:txBody>
                    <a:bodyPr/>
                    <a:lstStyle/>
                    <a:p>
                      <a:pPr algn="ctr" fontAlgn="ctr"/>
                      <a:r>
                        <a:rPr lang="vi-VN" sz="1400" b="0" i="0" u="none" strike="noStrike">
                          <a:solidFill>
                            <a:srgbClr val="000000"/>
                          </a:solidFill>
                          <a:effectLst/>
                          <a:latin typeface="Times New Roman" panose="02020603050405020304" pitchFamily="18" charset="0"/>
                        </a:rPr>
                        <a:t>8</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doanh nghiệp thành lập mới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Doanh nghiệp</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600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400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937814"/>
                  </a:ext>
                </a:extLst>
              </a:tr>
              <a:tr h="273327">
                <a:tc>
                  <a:txBody>
                    <a:bodyPr/>
                    <a:lstStyle/>
                    <a:p>
                      <a:pPr algn="ctr" fontAlgn="ctr"/>
                      <a:r>
                        <a:rPr lang="vi-VN" sz="1400" b="0" i="0" u="none" strike="noStrike">
                          <a:solidFill>
                            <a:srgbClr val="000000"/>
                          </a:solidFill>
                          <a:effectLst/>
                          <a:latin typeface="Times New Roman" panose="02020603050405020304" pitchFamily="18" charset="0"/>
                        </a:rPr>
                        <a:t>9</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vốn đăng ký của doanh nghiệp thành lập mới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Tỷ đồng</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10.000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5.000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214806"/>
                  </a:ext>
                </a:extLst>
              </a:tr>
              <a:tr h="273327">
                <a:tc>
                  <a:txBody>
                    <a:bodyPr/>
                    <a:lstStyle/>
                    <a:p>
                      <a:pPr algn="ctr" fontAlgn="ctr"/>
                      <a:r>
                        <a:rPr lang="vi-VN" sz="1400" b="0" i="0" u="none" strike="noStrike">
                          <a:solidFill>
                            <a:srgbClr val="000000"/>
                          </a:solidFill>
                          <a:effectLst/>
                          <a:latin typeface="Times New Roman" panose="02020603050405020304" pitchFamily="18" charset="0"/>
                        </a:rPr>
                        <a:t>10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Phòng chống lấn chiếm đất đai</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44921"/>
                  </a:ext>
                </a:extLst>
              </a:tr>
              <a:tr h="273327">
                <a:tc>
                  <a:txBody>
                    <a:bodyPr/>
                    <a:lstStyle/>
                    <a:p>
                      <a:pPr algn="ctr" fontAlgn="ctr"/>
                      <a:r>
                        <a:rPr lang="vi-VN" sz="1400" b="0" i="0" u="none" strike="noStrike">
                          <a:solidFill>
                            <a:srgbClr val="000000"/>
                          </a:solidFill>
                          <a:effectLst/>
                          <a:latin typeface="Times New Roman" panose="02020603050405020304" pitchFamily="18" charset="0"/>
                        </a:rPr>
                        <a:t>-</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vụ vi phạm được giải quyết trong năm</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Số vụ</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9.500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4.968</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4.532</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2111821"/>
                  </a:ext>
                </a:extLst>
              </a:tr>
              <a:tr h="273327">
                <a:tc>
                  <a:txBody>
                    <a:bodyPr/>
                    <a:lstStyle/>
                    <a:p>
                      <a:pPr algn="ctr" fontAlgn="ctr"/>
                      <a:r>
                        <a:rPr lang="vi-VN" sz="1400" b="0" i="0" u="none" strike="noStrike">
                          <a:solidFill>
                            <a:srgbClr val="000000"/>
                          </a:solidFill>
                          <a:effectLst/>
                          <a:latin typeface="Times New Roman" panose="02020603050405020304" pitchFamily="18" charset="0"/>
                        </a:rPr>
                        <a:t>11</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Giải phóng mặt bằng</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001958"/>
                  </a:ext>
                </a:extLst>
              </a:tr>
              <a:tr h="530089">
                <a:tc>
                  <a:txBody>
                    <a:bodyPr/>
                    <a:lstStyle/>
                    <a:p>
                      <a:pPr algn="ctr" fontAlgn="ctr"/>
                      <a:r>
                        <a:rPr lang="vi-VN" sz="1400" b="0" i="0" u="none" strike="noStrike">
                          <a:solidFill>
                            <a:srgbClr val="000000"/>
                          </a:solidFill>
                          <a:effectLst/>
                          <a:latin typeface="Times New Roman" panose="02020603050405020304" pitchFamily="18" charset="0"/>
                        </a:rPr>
                        <a:t>-</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50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23,95</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Times New Roman" panose="02020603050405020304" pitchFamily="18" charset="0"/>
                        </a:rPr>
                        <a:t>≥ 50</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65725"/>
                  </a:ext>
                </a:extLst>
              </a:tr>
            </a:tbl>
          </a:graphicData>
        </a:graphic>
      </p:graphicFrame>
      <p:graphicFrame>
        <p:nvGraphicFramePr>
          <p:cNvPr id="2" name="Table 1">
            <a:extLst>
              <a:ext uri="{FF2B5EF4-FFF2-40B4-BE49-F238E27FC236}">
                <a16:creationId xmlns:a16="http://schemas.microsoft.com/office/drawing/2014/main" id="{8A13FFFA-3C36-0DBB-A0BF-22A4501277AF}"/>
              </a:ext>
            </a:extLst>
          </p:cNvPr>
          <p:cNvGraphicFramePr>
            <a:graphicFrameLocks noGrp="1"/>
          </p:cNvGraphicFramePr>
          <p:nvPr>
            <p:extLst>
              <p:ext uri="{D42A27DB-BD31-4B8C-83A1-F6EECF244321}">
                <p14:modId xmlns:p14="http://schemas.microsoft.com/office/powerpoint/2010/main" val="3144104992"/>
              </p:ext>
            </p:extLst>
          </p:nvPr>
        </p:nvGraphicFramePr>
        <p:xfrm>
          <a:off x="459717" y="5996645"/>
          <a:ext cx="11454349" cy="1078856"/>
        </p:xfrm>
        <a:graphic>
          <a:graphicData uri="http://schemas.openxmlformats.org/drawingml/2006/table">
            <a:tbl>
              <a:tblPr firstRow="1" bandRow="1"/>
              <a:tblGrid>
                <a:gridCol w="11454349">
                  <a:extLst>
                    <a:ext uri="{9D8B030D-6E8A-4147-A177-3AD203B41FA5}">
                      <a16:colId xmlns:a16="http://schemas.microsoft.com/office/drawing/2014/main" val="3655493598"/>
                    </a:ext>
                  </a:extLst>
                </a:gridCol>
              </a:tblGrid>
              <a:tr h="10788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600" b="0" kern="1200">
                          <a:solidFill>
                            <a:schemeClr val="dk1"/>
                          </a:solidFill>
                          <a:effectLst/>
                          <a:latin typeface="Times New Roman" panose="02020603050405020304" pitchFamily="18" charset="0"/>
                          <a:ea typeface="+mn-ea"/>
                          <a:cs typeface="Times New Roman" panose="02020603050405020304" pitchFamily="18" charset="0"/>
                        </a:rPr>
                        <a:t>Trong 6 tháng, tổng lượng khách du lịch đã vượt chỉ tiêu cả năm đề ra, nhiệm vụ còn lại của doanh thu du lịch là 3.499 tỷ đồng</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507308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NHIỆM VỤ 6 THÁNG CUỐI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4" y="585470"/>
            <a:ext cx="10979153" cy="830997"/>
          </a:xfrm>
          <a:prstGeom prst="rect">
            <a:avLst/>
          </a:prstGeom>
          <a:noFill/>
        </p:spPr>
        <p:txBody>
          <a:bodyPr wrap="square">
            <a:spAutoFit/>
          </a:bodyPr>
          <a:lstStyle/>
          <a:p>
            <a:r>
              <a:rPr lang="vi-VN" sz="2400" b="1">
                <a:latin typeface="+mj-lt"/>
                <a:cs typeface="Arial" panose="020B0604020202020204" pitchFamily="34" charset="0"/>
              </a:rPr>
              <a:t>2. </a:t>
            </a:r>
            <a:r>
              <a:rPr lang="vi-VN" sz="2400" b="1" i="0" u="none" strike="noStrike">
                <a:solidFill>
                  <a:srgbClr val="000000"/>
                </a:solidFill>
                <a:effectLst/>
                <a:latin typeface="Times New Roman" panose="02020603050405020304" pitchFamily="18" charset="0"/>
              </a:rPr>
              <a:t>Kế hoạch tổng giá trị sản phẩm 6 tháng cuối năm 2024 của các địa phương</a:t>
            </a:r>
          </a:p>
          <a:p>
            <a:pPr>
              <a:lnSpc>
                <a:spcPct val="100000"/>
              </a:lnSpc>
            </a:pPr>
            <a:endParaRPr lang="vi-VN" sz="2400" b="1">
              <a:latin typeface="+mj-lt"/>
              <a:cs typeface="Arial" panose="020B0604020202020204" pitchFamily="34" charset="0"/>
            </a:endParaRPr>
          </a:p>
        </p:txBody>
      </p:sp>
      <p:graphicFrame>
        <p:nvGraphicFramePr>
          <p:cNvPr id="6" name="Table 5">
            <a:extLst>
              <a:ext uri="{FF2B5EF4-FFF2-40B4-BE49-F238E27FC236}">
                <a16:creationId xmlns:a16="http://schemas.microsoft.com/office/drawing/2014/main" id="{BF652671-FFA2-4690-1FF1-A57C539F5B0E}"/>
              </a:ext>
            </a:extLst>
          </p:cNvPr>
          <p:cNvGraphicFramePr>
            <a:graphicFrameLocks noGrp="1"/>
          </p:cNvGraphicFramePr>
          <p:nvPr>
            <p:extLst>
              <p:ext uri="{D42A27DB-BD31-4B8C-83A1-F6EECF244321}">
                <p14:modId xmlns:p14="http://schemas.microsoft.com/office/powerpoint/2010/main" val="1685248004"/>
              </p:ext>
            </p:extLst>
          </p:nvPr>
        </p:nvGraphicFramePr>
        <p:xfrm>
          <a:off x="659586" y="1107440"/>
          <a:ext cx="11143728" cy="2677044"/>
        </p:xfrm>
        <a:graphic>
          <a:graphicData uri="http://schemas.openxmlformats.org/drawingml/2006/table">
            <a:tbl>
              <a:tblPr/>
              <a:tblGrid>
                <a:gridCol w="2457592">
                  <a:extLst>
                    <a:ext uri="{9D8B030D-6E8A-4147-A177-3AD203B41FA5}">
                      <a16:colId xmlns:a16="http://schemas.microsoft.com/office/drawing/2014/main" val="4202495625"/>
                    </a:ext>
                  </a:extLst>
                </a:gridCol>
                <a:gridCol w="875580">
                  <a:extLst>
                    <a:ext uri="{9D8B030D-6E8A-4147-A177-3AD203B41FA5}">
                      <a16:colId xmlns:a16="http://schemas.microsoft.com/office/drawing/2014/main" val="2840536017"/>
                    </a:ext>
                  </a:extLst>
                </a:gridCol>
                <a:gridCol w="487538">
                  <a:extLst>
                    <a:ext uri="{9D8B030D-6E8A-4147-A177-3AD203B41FA5}">
                      <a16:colId xmlns:a16="http://schemas.microsoft.com/office/drawing/2014/main" val="1977822079"/>
                    </a:ext>
                  </a:extLst>
                </a:gridCol>
                <a:gridCol w="149246">
                  <a:extLst>
                    <a:ext uri="{9D8B030D-6E8A-4147-A177-3AD203B41FA5}">
                      <a16:colId xmlns:a16="http://schemas.microsoft.com/office/drawing/2014/main" val="4242289156"/>
                    </a:ext>
                  </a:extLst>
                </a:gridCol>
                <a:gridCol w="487538">
                  <a:extLst>
                    <a:ext uri="{9D8B030D-6E8A-4147-A177-3AD203B41FA5}">
                      <a16:colId xmlns:a16="http://schemas.microsoft.com/office/drawing/2014/main" val="2296947615"/>
                    </a:ext>
                  </a:extLst>
                </a:gridCol>
                <a:gridCol w="636784">
                  <a:extLst>
                    <a:ext uri="{9D8B030D-6E8A-4147-A177-3AD203B41FA5}">
                      <a16:colId xmlns:a16="http://schemas.microsoft.com/office/drawing/2014/main" val="606181992"/>
                    </a:ext>
                  </a:extLst>
                </a:gridCol>
                <a:gridCol w="149246">
                  <a:extLst>
                    <a:ext uri="{9D8B030D-6E8A-4147-A177-3AD203B41FA5}">
                      <a16:colId xmlns:a16="http://schemas.microsoft.com/office/drawing/2014/main" val="1562367329"/>
                    </a:ext>
                  </a:extLst>
                </a:gridCol>
                <a:gridCol w="646734">
                  <a:extLst>
                    <a:ext uri="{9D8B030D-6E8A-4147-A177-3AD203B41FA5}">
                      <a16:colId xmlns:a16="http://schemas.microsoft.com/office/drawing/2014/main" val="367283619"/>
                    </a:ext>
                  </a:extLst>
                </a:gridCol>
                <a:gridCol w="666634">
                  <a:extLst>
                    <a:ext uri="{9D8B030D-6E8A-4147-A177-3AD203B41FA5}">
                      <a16:colId xmlns:a16="http://schemas.microsoft.com/office/drawing/2014/main" val="1952618856"/>
                    </a:ext>
                  </a:extLst>
                </a:gridCol>
                <a:gridCol w="149246">
                  <a:extLst>
                    <a:ext uri="{9D8B030D-6E8A-4147-A177-3AD203B41FA5}">
                      <a16:colId xmlns:a16="http://schemas.microsoft.com/office/drawing/2014/main" val="2583600998"/>
                    </a:ext>
                  </a:extLst>
                </a:gridCol>
                <a:gridCol w="616886">
                  <a:extLst>
                    <a:ext uri="{9D8B030D-6E8A-4147-A177-3AD203B41FA5}">
                      <a16:colId xmlns:a16="http://schemas.microsoft.com/office/drawing/2014/main" val="268210775"/>
                    </a:ext>
                  </a:extLst>
                </a:gridCol>
                <a:gridCol w="487538">
                  <a:extLst>
                    <a:ext uri="{9D8B030D-6E8A-4147-A177-3AD203B41FA5}">
                      <a16:colId xmlns:a16="http://schemas.microsoft.com/office/drawing/2014/main" val="4202849232"/>
                    </a:ext>
                  </a:extLst>
                </a:gridCol>
                <a:gridCol w="149246">
                  <a:extLst>
                    <a:ext uri="{9D8B030D-6E8A-4147-A177-3AD203B41FA5}">
                      <a16:colId xmlns:a16="http://schemas.microsoft.com/office/drawing/2014/main" val="3743812240"/>
                    </a:ext>
                  </a:extLst>
                </a:gridCol>
                <a:gridCol w="626834">
                  <a:extLst>
                    <a:ext uri="{9D8B030D-6E8A-4147-A177-3AD203B41FA5}">
                      <a16:colId xmlns:a16="http://schemas.microsoft.com/office/drawing/2014/main" val="2667099678"/>
                    </a:ext>
                  </a:extLst>
                </a:gridCol>
                <a:gridCol w="487538">
                  <a:extLst>
                    <a:ext uri="{9D8B030D-6E8A-4147-A177-3AD203B41FA5}">
                      <a16:colId xmlns:a16="http://schemas.microsoft.com/office/drawing/2014/main" val="1127770846"/>
                    </a:ext>
                  </a:extLst>
                </a:gridCol>
                <a:gridCol w="149246">
                  <a:extLst>
                    <a:ext uri="{9D8B030D-6E8A-4147-A177-3AD203B41FA5}">
                      <a16:colId xmlns:a16="http://schemas.microsoft.com/office/drawing/2014/main" val="4074927408"/>
                    </a:ext>
                  </a:extLst>
                </a:gridCol>
                <a:gridCol w="626834">
                  <a:extLst>
                    <a:ext uri="{9D8B030D-6E8A-4147-A177-3AD203B41FA5}">
                      <a16:colId xmlns:a16="http://schemas.microsoft.com/office/drawing/2014/main" val="2177226459"/>
                    </a:ext>
                  </a:extLst>
                </a:gridCol>
                <a:gridCol w="487538">
                  <a:extLst>
                    <a:ext uri="{9D8B030D-6E8A-4147-A177-3AD203B41FA5}">
                      <a16:colId xmlns:a16="http://schemas.microsoft.com/office/drawing/2014/main" val="4061729264"/>
                    </a:ext>
                  </a:extLst>
                </a:gridCol>
                <a:gridCol w="149246">
                  <a:extLst>
                    <a:ext uri="{9D8B030D-6E8A-4147-A177-3AD203B41FA5}">
                      <a16:colId xmlns:a16="http://schemas.microsoft.com/office/drawing/2014/main" val="2565778567"/>
                    </a:ext>
                  </a:extLst>
                </a:gridCol>
                <a:gridCol w="656684">
                  <a:extLst>
                    <a:ext uri="{9D8B030D-6E8A-4147-A177-3AD203B41FA5}">
                      <a16:colId xmlns:a16="http://schemas.microsoft.com/office/drawing/2014/main" val="1328478073"/>
                    </a:ext>
                  </a:extLst>
                </a:gridCol>
              </a:tblGrid>
              <a:tr h="255351">
                <a:tc rowSpan="2">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Times New Roman" panose="02020603050405020304" pitchFamily="18" charset="0"/>
                        </a:rPr>
                        <a:t>Đơn vị tính</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8">
                  <a:txBody>
                    <a:bodyPr/>
                    <a:lstStyle/>
                    <a:p>
                      <a:pPr algn="ctr" fontAlgn="ctr"/>
                      <a:r>
                        <a:rPr lang="vi-VN" sz="1400" b="1" i="0" u="none" strike="noStrike">
                          <a:solidFill>
                            <a:srgbClr val="000000"/>
                          </a:solidFill>
                          <a:effectLst/>
                          <a:latin typeface="Times New Roman" panose="02020603050405020304" pitchFamily="18" charset="0"/>
                        </a:rPr>
                        <a:t>Kế hoạch 6 tháng cuối năm 2024 của các địa phương</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574902309"/>
                  </a:ext>
                </a:extLst>
              </a:tr>
              <a:tr h="538154">
                <a:tc vMerge="1">
                  <a:txBody>
                    <a:bodyPr/>
                    <a:lstStyle/>
                    <a:p>
                      <a:endParaRPr lang="vi-VN"/>
                    </a:p>
                  </a:txBody>
                  <a:tcPr/>
                </a:tc>
                <a:tc v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Quy Nhơn</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An Nhơn</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Hoài Nhơn</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Phù Cát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Phù Mỹ</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Tuy Phước</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325356238"/>
                  </a:ext>
                </a:extLst>
              </a:tr>
              <a:tr h="269077">
                <a:tc>
                  <a:txBody>
                    <a:bodyPr/>
                    <a:lstStyle/>
                    <a:p>
                      <a:pPr algn="ctr" fontAlgn="ctr"/>
                      <a:r>
                        <a:rPr lang="vi-VN" sz="1400" b="0" i="1" u="none" strike="noStrike">
                          <a:solidFill>
                            <a:srgbClr val="000000"/>
                          </a:solidFill>
                          <a:effectLst/>
                          <a:latin typeface="Times New Roman" panose="02020603050405020304" pitchFamily="18" charset="0"/>
                        </a:rPr>
                        <a:t>1</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400" b="0" i="1" u="none" strike="noStrike">
                          <a:solidFill>
                            <a:srgbClr val="000000"/>
                          </a:solidFill>
                          <a:effectLst/>
                          <a:latin typeface="Times New Roman" panose="02020603050405020304" pitchFamily="18" charset="0"/>
                        </a:rPr>
                        <a:t>3</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4</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5</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6</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7</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8</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771090925"/>
                  </a:ext>
                </a:extLst>
              </a:tr>
              <a:tr h="269077">
                <a:tc>
                  <a:txBody>
                    <a:bodyPr/>
                    <a:lstStyle/>
                    <a:p>
                      <a:pPr algn="l" fontAlgn="ctr"/>
                      <a:r>
                        <a:rPr lang="vi-VN" sz="1400" b="1" i="0" u="none" strike="noStrike">
                          <a:solidFill>
                            <a:srgbClr val="000000"/>
                          </a:solidFill>
                          <a:effectLst/>
                          <a:latin typeface="Times New Roman" panose="02020603050405020304" pitchFamily="18" charset="0"/>
                        </a:rPr>
                        <a:t>Tốc độ tăng giá trị sản phẩm </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7,89</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8,45</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6,72</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7,45</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7,60</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8,66</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6,47</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7,40</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6,66</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7,62</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5,83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6,73</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894752"/>
                  </a:ext>
                </a:extLst>
              </a:tr>
              <a:tr h="269077">
                <a:tc>
                  <a:txBody>
                    <a:bodyPr/>
                    <a:lstStyle/>
                    <a:p>
                      <a:pPr algn="l" fontAlgn="ctr"/>
                      <a:r>
                        <a:rPr lang="vi-VN" sz="1400" b="0" i="0" u="none" strike="noStrike">
                          <a:solidFill>
                            <a:srgbClr val="000000"/>
                          </a:solidFill>
                          <a:effectLst/>
                          <a:latin typeface="Times New Roman" panose="02020603050405020304" pitchFamily="18" charset="0"/>
                        </a:rPr>
                        <a:t>- Nông, lâm, thuỷ sản</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2,79</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2,79</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2,64</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3,03</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2,28</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2,64</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3,18</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3,81</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2,40</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2,98</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3,13</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6590105"/>
                  </a:ext>
                </a:extLst>
              </a:tr>
              <a:tr h="269077">
                <a:tc>
                  <a:txBody>
                    <a:bodyPr/>
                    <a:lstStyle/>
                    <a:p>
                      <a:pPr algn="l" fontAlgn="ctr"/>
                      <a:r>
                        <a:rPr lang="vi-VN" sz="1400" b="0" i="0" u="none" strike="noStrike">
                          <a:solidFill>
                            <a:srgbClr val="000000"/>
                          </a:solidFill>
                          <a:effectLst/>
                          <a:latin typeface="Times New Roman" panose="02020603050405020304" pitchFamily="18" charset="0"/>
                        </a:rPr>
                        <a:t>- Công nghiệp và xây dựng</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7,44</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8,15</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8,28</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10,75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12,34</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7,91</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9,10</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11,70</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13,61</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6,13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7,00</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065447"/>
                  </a:ext>
                </a:extLst>
              </a:tr>
              <a:tr h="269077">
                <a:tc>
                  <a:txBody>
                    <a:bodyPr/>
                    <a:lstStyle/>
                    <a:p>
                      <a:pPr algn="l" fontAlgn="ctr"/>
                      <a:r>
                        <a:rPr lang="vi-VN" sz="1400" b="0" i="1" u="none" strike="noStrike">
                          <a:solidFill>
                            <a:srgbClr val="000000"/>
                          </a:solidFill>
                          <a:effectLst/>
                          <a:latin typeface="Times New Roman" panose="02020603050405020304" pitchFamily="18" charset="0"/>
                        </a:rPr>
                        <a:t>     + Công nghiệp</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6,17</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6,99</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5,62</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6,17</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8,03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9,10</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6,28</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7,12</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9,40</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10,99</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4,74</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5,63</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110065"/>
                  </a:ext>
                </a:extLst>
              </a:tr>
              <a:tr h="269077">
                <a:tc>
                  <a:txBody>
                    <a:bodyPr/>
                    <a:lstStyle/>
                    <a:p>
                      <a:pPr algn="l" fontAlgn="ctr"/>
                      <a:r>
                        <a:rPr lang="vi-VN" sz="1400" b="0" i="1" u="none" strike="noStrike">
                          <a:solidFill>
                            <a:srgbClr val="000000"/>
                          </a:solidFill>
                          <a:effectLst/>
                          <a:latin typeface="Times New Roman" panose="02020603050405020304" pitchFamily="18" charset="0"/>
                        </a:rPr>
                        <a:t>     + Xây dựng</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9,72</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10,26</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16,45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18,15</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14,65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17,00</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11,79</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13,84</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15,34</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17,76</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10,34</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11,16</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171309"/>
                  </a:ext>
                </a:extLst>
              </a:tr>
              <a:tr h="269077">
                <a:tc>
                  <a:txBody>
                    <a:bodyPr/>
                    <a:lstStyle/>
                    <a:p>
                      <a:pPr algn="l" fontAlgn="ctr"/>
                      <a:r>
                        <a:rPr lang="vi-VN" sz="1400" b="0" i="0" u="none" strike="noStrike">
                          <a:solidFill>
                            <a:srgbClr val="000000"/>
                          </a:solidFill>
                          <a:effectLst/>
                          <a:latin typeface="Times New Roman" panose="02020603050405020304" pitchFamily="18" charset="0"/>
                        </a:rPr>
                        <a:t>- Dịch vụ</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9,51</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5,00</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5,81</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8,66</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9,65</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8,33</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9,09</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10,21</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8,25</a:t>
                      </a:r>
                    </a:p>
                  </a:txBody>
                  <a:tcPr marL="9389" marR="9389" marT="93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389" marR="9389" marT="9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9,19</a:t>
                      </a:r>
                    </a:p>
                  </a:txBody>
                  <a:tcPr marL="9389" marR="9389" marT="93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775053"/>
                  </a:ext>
                </a:extLst>
              </a:tr>
            </a:tbl>
          </a:graphicData>
        </a:graphic>
      </p:graphicFrame>
      <p:graphicFrame>
        <p:nvGraphicFramePr>
          <p:cNvPr id="7" name="Table 6">
            <a:extLst>
              <a:ext uri="{FF2B5EF4-FFF2-40B4-BE49-F238E27FC236}">
                <a16:creationId xmlns:a16="http://schemas.microsoft.com/office/drawing/2014/main" id="{B872A1C4-2EA2-5439-E44C-19067E7A59EE}"/>
              </a:ext>
            </a:extLst>
          </p:cNvPr>
          <p:cNvGraphicFramePr>
            <a:graphicFrameLocks noGrp="1"/>
          </p:cNvGraphicFramePr>
          <p:nvPr>
            <p:extLst>
              <p:ext uri="{D42A27DB-BD31-4B8C-83A1-F6EECF244321}">
                <p14:modId xmlns:p14="http://schemas.microsoft.com/office/powerpoint/2010/main" val="2665001860"/>
              </p:ext>
            </p:extLst>
          </p:nvPr>
        </p:nvGraphicFramePr>
        <p:xfrm>
          <a:off x="659585" y="4018779"/>
          <a:ext cx="9809878" cy="2566580"/>
        </p:xfrm>
        <a:graphic>
          <a:graphicData uri="http://schemas.openxmlformats.org/drawingml/2006/table">
            <a:tbl>
              <a:tblPr/>
              <a:tblGrid>
                <a:gridCol w="2493383">
                  <a:extLst>
                    <a:ext uri="{9D8B030D-6E8A-4147-A177-3AD203B41FA5}">
                      <a16:colId xmlns:a16="http://schemas.microsoft.com/office/drawing/2014/main" val="2074609425"/>
                    </a:ext>
                  </a:extLst>
                </a:gridCol>
                <a:gridCol w="840192">
                  <a:extLst>
                    <a:ext uri="{9D8B030D-6E8A-4147-A177-3AD203B41FA5}">
                      <a16:colId xmlns:a16="http://schemas.microsoft.com/office/drawing/2014/main" val="1249167912"/>
                    </a:ext>
                  </a:extLst>
                </a:gridCol>
                <a:gridCol w="463796">
                  <a:extLst>
                    <a:ext uri="{9D8B030D-6E8A-4147-A177-3AD203B41FA5}">
                      <a16:colId xmlns:a16="http://schemas.microsoft.com/office/drawing/2014/main" val="82870239"/>
                    </a:ext>
                  </a:extLst>
                </a:gridCol>
                <a:gridCol w="148335">
                  <a:extLst>
                    <a:ext uri="{9D8B030D-6E8A-4147-A177-3AD203B41FA5}">
                      <a16:colId xmlns:a16="http://schemas.microsoft.com/office/drawing/2014/main" val="190846959"/>
                    </a:ext>
                  </a:extLst>
                </a:gridCol>
                <a:gridCol w="652773">
                  <a:extLst>
                    <a:ext uri="{9D8B030D-6E8A-4147-A177-3AD203B41FA5}">
                      <a16:colId xmlns:a16="http://schemas.microsoft.com/office/drawing/2014/main" val="148167456"/>
                    </a:ext>
                  </a:extLst>
                </a:gridCol>
                <a:gridCol w="484461">
                  <a:extLst>
                    <a:ext uri="{9D8B030D-6E8A-4147-A177-3AD203B41FA5}">
                      <a16:colId xmlns:a16="http://schemas.microsoft.com/office/drawing/2014/main" val="2178964923"/>
                    </a:ext>
                  </a:extLst>
                </a:gridCol>
                <a:gridCol w="148335">
                  <a:extLst>
                    <a:ext uri="{9D8B030D-6E8A-4147-A177-3AD203B41FA5}">
                      <a16:colId xmlns:a16="http://schemas.microsoft.com/office/drawing/2014/main" val="3478232188"/>
                    </a:ext>
                  </a:extLst>
                </a:gridCol>
                <a:gridCol w="702118">
                  <a:extLst>
                    <a:ext uri="{9D8B030D-6E8A-4147-A177-3AD203B41FA5}">
                      <a16:colId xmlns:a16="http://schemas.microsoft.com/office/drawing/2014/main" val="2204368208"/>
                    </a:ext>
                  </a:extLst>
                </a:gridCol>
                <a:gridCol w="484561">
                  <a:extLst>
                    <a:ext uri="{9D8B030D-6E8A-4147-A177-3AD203B41FA5}">
                      <a16:colId xmlns:a16="http://schemas.microsoft.com/office/drawing/2014/main" val="2471740959"/>
                    </a:ext>
                  </a:extLst>
                </a:gridCol>
                <a:gridCol w="148335">
                  <a:extLst>
                    <a:ext uri="{9D8B030D-6E8A-4147-A177-3AD203B41FA5}">
                      <a16:colId xmlns:a16="http://schemas.microsoft.com/office/drawing/2014/main" val="3574298306"/>
                    </a:ext>
                  </a:extLst>
                </a:gridCol>
                <a:gridCol w="642784">
                  <a:extLst>
                    <a:ext uri="{9D8B030D-6E8A-4147-A177-3AD203B41FA5}">
                      <a16:colId xmlns:a16="http://schemas.microsoft.com/office/drawing/2014/main" val="409341088"/>
                    </a:ext>
                  </a:extLst>
                </a:gridCol>
                <a:gridCol w="484561">
                  <a:extLst>
                    <a:ext uri="{9D8B030D-6E8A-4147-A177-3AD203B41FA5}">
                      <a16:colId xmlns:a16="http://schemas.microsoft.com/office/drawing/2014/main" val="2053648152"/>
                    </a:ext>
                  </a:extLst>
                </a:gridCol>
                <a:gridCol w="148335">
                  <a:extLst>
                    <a:ext uri="{9D8B030D-6E8A-4147-A177-3AD203B41FA5}">
                      <a16:colId xmlns:a16="http://schemas.microsoft.com/office/drawing/2014/main" val="3881647736"/>
                    </a:ext>
                  </a:extLst>
                </a:gridCol>
                <a:gridCol w="632895">
                  <a:extLst>
                    <a:ext uri="{9D8B030D-6E8A-4147-A177-3AD203B41FA5}">
                      <a16:colId xmlns:a16="http://schemas.microsoft.com/office/drawing/2014/main" val="1226340280"/>
                    </a:ext>
                  </a:extLst>
                </a:gridCol>
                <a:gridCol w="484561">
                  <a:extLst>
                    <a:ext uri="{9D8B030D-6E8A-4147-A177-3AD203B41FA5}">
                      <a16:colId xmlns:a16="http://schemas.microsoft.com/office/drawing/2014/main" val="844529303"/>
                    </a:ext>
                  </a:extLst>
                </a:gridCol>
                <a:gridCol w="148335">
                  <a:extLst>
                    <a:ext uri="{9D8B030D-6E8A-4147-A177-3AD203B41FA5}">
                      <a16:colId xmlns:a16="http://schemas.microsoft.com/office/drawing/2014/main" val="1390871216"/>
                    </a:ext>
                  </a:extLst>
                </a:gridCol>
                <a:gridCol w="702118">
                  <a:extLst>
                    <a:ext uri="{9D8B030D-6E8A-4147-A177-3AD203B41FA5}">
                      <a16:colId xmlns:a16="http://schemas.microsoft.com/office/drawing/2014/main" val="2646351285"/>
                    </a:ext>
                  </a:extLst>
                </a:gridCol>
              </a:tblGrid>
              <a:tr h="224273">
                <a:tc rowSpan="2">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Times New Roman" panose="02020603050405020304" pitchFamily="18" charset="0"/>
                        </a:rPr>
                        <a:t>Đơn vị tính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5">
                  <a:txBody>
                    <a:bodyPr/>
                    <a:lstStyle/>
                    <a:p>
                      <a:pPr algn="ctr" fontAlgn="ctr"/>
                      <a:r>
                        <a:rPr lang="vi-VN" sz="1400" b="1" i="0" u="none" strike="noStrike">
                          <a:solidFill>
                            <a:srgbClr val="000000"/>
                          </a:solidFill>
                          <a:effectLst/>
                          <a:latin typeface="Times New Roman" panose="02020603050405020304" pitchFamily="18" charset="0"/>
                        </a:rPr>
                        <a:t>Kế hoạch 6 tháng cuối năm 2024 của các địa phương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00018147"/>
                  </a:ext>
                </a:extLst>
              </a:tr>
              <a:tr h="479217">
                <a:tc vMerge="1">
                  <a:txBody>
                    <a:bodyPr/>
                    <a:lstStyle/>
                    <a:p>
                      <a:endParaRPr lang="vi-VN"/>
                    </a:p>
                  </a:txBody>
                  <a:tcPr/>
                </a:tc>
                <a:tc v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225249549"/>
                  </a:ext>
                </a:extLst>
              </a:tr>
              <a:tr h="239608">
                <a:tc>
                  <a:txBody>
                    <a:bodyPr/>
                    <a:lstStyle/>
                    <a:p>
                      <a:pPr algn="ctr" fontAlgn="ctr"/>
                      <a:r>
                        <a:rPr lang="vi-VN" sz="1400" b="0" i="1"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400" b="0" i="1" u="none" strike="noStrike">
                          <a:solidFill>
                            <a:srgbClr val="000000"/>
                          </a:solidFill>
                          <a:effectLst/>
                          <a:latin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0" i="1" u="none" strike="noStrike">
                          <a:solidFill>
                            <a:srgbClr val="000000"/>
                          </a:solidFill>
                          <a:effectLst/>
                          <a:latin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813354885"/>
                  </a:ext>
                </a:extLst>
              </a:tr>
              <a:tr h="239608">
                <a:tc>
                  <a:txBody>
                    <a:bodyPr/>
                    <a:lstStyle/>
                    <a:p>
                      <a:pPr algn="l" fontAlgn="ctr"/>
                      <a:r>
                        <a:rPr lang="vi-VN" sz="1400" b="1" i="0" u="none" strike="noStrike">
                          <a:solidFill>
                            <a:srgbClr val="000000"/>
                          </a:solidFill>
                          <a:effectLst/>
                          <a:latin typeface="Times New Roman" panose="02020603050405020304" pitchFamily="18" charset="0"/>
                        </a:rPr>
                        <a:t>Tốc độ tăng giá trị sản phẩm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8,01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8,75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6,84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7,82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9,08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10,09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12,10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12,94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7,97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8,85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8855317"/>
                  </a:ext>
                </a:extLst>
              </a:tr>
              <a:tr h="239608">
                <a:tc>
                  <a:txBody>
                    <a:bodyPr/>
                    <a:lstStyle/>
                    <a:p>
                      <a:pPr algn="l" fontAlgn="ctr"/>
                      <a:r>
                        <a:rPr lang="vi-VN" sz="1400" b="0" i="0" u="none" strike="noStrike">
                          <a:solidFill>
                            <a:srgbClr val="000000"/>
                          </a:solidFill>
                          <a:effectLst/>
                          <a:latin typeface="Times New Roman" panose="02020603050405020304" pitchFamily="18" charset="0"/>
                        </a:rPr>
                        <a:t>- Nông, lâm, thuỷ sản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3,03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4,73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3,33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3,75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2,67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2,97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2,84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3,52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22439"/>
                  </a:ext>
                </a:extLst>
              </a:tr>
              <a:tr h="239608">
                <a:tc>
                  <a:txBody>
                    <a:bodyPr/>
                    <a:lstStyle/>
                    <a:p>
                      <a:pPr algn="l" fontAlgn="ctr"/>
                      <a:r>
                        <a:rPr lang="vi-VN" sz="1400" b="0" i="0" u="none" strike="noStrike">
                          <a:solidFill>
                            <a:srgbClr val="000000"/>
                          </a:solidFill>
                          <a:effectLst/>
                          <a:latin typeface="Times New Roman" panose="02020603050405020304" pitchFamily="18" charset="0"/>
                        </a:rPr>
                        <a:t>- Công nghiệp và xây dựng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9,59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10,60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11,72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13,74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19,09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20,92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17,26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18,35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11,25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64820"/>
                  </a:ext>
                </a:extLst>
              </a:tr>
              <a:tr h="239608">
                <a:tc>
                  <a:txBody>
                    <a:bodyPr/>
                    <a:lstStyle/>
                    <a:p>
                      <a:pPr algn="l" fontAlgn="ctr"/>
                      <a:r>
                        <a:rPr lang="vi-VN" sz="1400" b="0" i="1" u="none" strike="noStrike">
                          <a:solidFill>
                            <a:srgbClr val="000000"/>
                          </a:solidFill>
                          <a:effectLst/>
                          <a:latin typeface="Times New Roman" panose="02020603050405020304" pitchFamily="18" charset="0"/>
                        </a:rPr>
                        <a:t>     + Công nghiệp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5,85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6,78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2,40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14,42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16,42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17,75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18,61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10,96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640589"/>
                  </a:ext>
                </a:extLst>
              </a:tr>
              <a:tr h="425442">
                <a:tc>
                  <a:txBody>
                    <a:bodyPr/>
                    <a:lstStyle/>
                    <a:p>
                      <a:pPr algn="l" fontAlgn="ctr"/>
                      <a:r>
                        <a:rPr lang="vi-VN" sz="1400" b="0" i="1" u="none" strike="noStrike">
                          <a:solidFill>
                            <a:srgbClr val="000000"/>
                          </a:solidFill>
                          <a:effectLst/>
                          <a:latin typeface="Times New Roman" panose="02020603050405020304" pitchFamily="18" charset="0"/>
                        </a:rPr>
                        <a:t>     + Xây dựng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17,31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13,63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15,85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20,76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22,52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14,81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17,04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13,56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15,37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9759982"/>
                  </a:ext>
                </a:extLst>
              </a:tr>
              <a:tr h="239608">
                <a:tc>
                  <a:txBody>
                    <a:bodyPr/>
                    <a:lstStyle/>
                    <a:p>
                      <a:pPr algn="l" fontAlgn="ctr"/>
                      <a:r>
                        <a:rPr lang="vi-VN" sz="1400" b="0" i="0" u="none" strike="noStrike">
                          <a:solidFill>
                            <a:srgbClr val="000000"/>
                          </a:solidFill>
                          <a:effectLst/>
                          <a:latin typeface="Times New Roman" panose="02020603050405020304" pitchFamily="18" charset="0"/>
                        </a:rPr>
                        <a:t>- Dịch vụ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6,73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7,31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6,04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6,97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6,12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6,89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5,79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179272"/>
                  </a:ext>
                </a:extLst>
              </a:tr>
            </a:tbl>
          </a:graphicData>
        </a:graphic>
      </p:graphicFrame>
    </p:spTree>
    <p:extLst>
      <p:ext uri="{BB962C8B-B14F-4D97-AF65-F5344CB8AC3E}">
        <p14:creationId xmlns:p14="http://schemas.microsoft.com/office/powerpoint/2010/main" val="1306939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23831691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1162372729"/>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06494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738877F-56EF-4DEF-B5AA-1664DC8186CF}"/>
              </a:ext>
            </a:extLst>
          </p:cNvPr>
          <p:cNvGraphicFramePr>
            <a:graphicFrameLocks/>
          </p:cNvGraphicFramePr>
          <p:nvPr/>
        </p:nvGraphicFramePr>
        <p:xfrm>
          <a:off x="6258186" y="1582482"/>
          <a:ext cx="5649263" cy="47313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DE338C7-6E53-0F86-ED53-67FC923D06A8}"/>
              </a:ext>
            </a:extLst>
          </p:cNvPr>
          <p:cNvSpPr txBox="1"/>
          <p:nvPr/>
        </p:nvSpPr>
        <p:spPr>
          <a:xfrm>
            <a:off x="888770" y="411480"/>
            <a:ext cx="493319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Thực hiện chỉ tiêu GRDP của tỉnh</a:t>
            </a:r>
          </a:p>
        </p:txBody>
      </p:sp>
      <p:sp>
        <p:nvSpPr>
          <p:cNvPr id="4" name="TextBox 3">
            <a:extLst>
              <a:ext uri="{FF2B5EF4-FFF2-40B4-BE49-F238E27FC236}">
                <a16:creationId xmlns:a16="http://schemas.microsoft.com/office/drawing/2014/main" id="{82A58F1E-E2AD-B19A-A7E7-6ED94727028A}"/>
              </a:ext>
            </a:extLst>
          </p:cNvPr>
          <p:cNvSpPr txBox="1"/>
          <p:nvPr/>
        </p:nvSpPr>
        <p:spPr>
          <a:xfrm>
            <a:off x="1436852" y="841611"/>
            <a:ext cx="493319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a) Tốc độ tăng GRDP của tỉnh</a:t>
            </a:r>
          </a:p>
        </p:txBody>
      </p:sp>
      <p:sp>
        <p:nvSpPr>
          <p:cNvPr id="2" name="Rectangle 1">
            <a:extLst>
              <a:ext uri="{FF2B5EF4-FFF2-40B4-BE49-F238E27FC236}">
                <a16:creationId xmlns:a16="http://schemas.microsoft.com/office/drawing/2014/main" id="{238CF968-F5F9-238F-7A5F-34A03AE42E1B}"/>
              </a:ext>
            </a:extLst>
          </p:cNvPr>
          <p:cNvSpPr/>
          <p:nvPr/>
        </p:nvSpPr>
        <p:spPr>
          <a:xfrm>
            <a:off x="215319" y="2077433"/>
            <a:ext cx="5782809" cy="2015936"/>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000">
                <a:effectLst/>
                <a:latin typeface="+mj-lt"/>
                <a:ea typeface="Calibri" panose="020F0502020204030204" pitchFamily="34" charset="0"/>
              </a:rPr>
              <a:t>GRDP 6 </a:t>
            </a:r>
            <a:r>
              <a:rPr lang="vi-VN" sz="2000" dirty="0">
                <a:effectLst/>
                <a:latin typeface="+mj-lt"/>
                <a:ea typeface="Calibri" panose="020F0502020204030204" pitchFamily="34" charset="0"/>
              </a:rPr>
              <a:t>tháng đầu </a:t>
            </a:r>
            <a:r>
              <a:rPr lang="vi-VN" sz="2000">
                <a:effectLst/>
                <a:latin typeface="+mj-lt"/>
                <a:ea typeface="Calibri" panose="020F0502020204030204" pitchFamily="34" charset="0"/>
              </a:rPr>
              <a:t>năm 2024 tăng 7,60%</a:t>
            </a:r>
          </a:p>
          <a:p>
            <a:pPr marL="342900" indent="-342900" algn="just">
              <a:spcBef>
                <a:spcPts val="300"/>
              </a:spcBef>
              <a:spcAft>
                <a:spcPts val="300"/>
              </a:spcAft>
              <a:buFont typeface="Wingdings" panose="05000000000000000000" pitchFamily="2" charset="2"/>
              <a:buChar char="Ø"/>
            </a:pPr>
            <a:r>
              <a:rPr lang="vi-VN" sz="2000">
                <a:effectLst/>
                <a:latin typeface="+mj-lt"/>
                <a:ea typeface="Calibri" panose="020F0502020204030204" pitchFamily="34" charset="0"/>
                <a:cs typeface="Times New Roman" pitchFamily="18" charset="0"/>
              </a:rPr>
              <a:t>Tốc </a:t>
            </a:r>
            <a:r>
              <a:rPr lang="vi-VN" sz="2000">
                <a:latin typeface="+mj-lt"/>
                <a:ea typeface="Calibri" panose="020F0502020204030204" pitchFamily="34" charset="0"/>
                <a:cs typeface="Times New Roman" pitchFamily="18" charset="0"/>
              </a:rPr>
              <a:t>độ tăng trưởng các Khu vực hầu hết đều tăng so với mức tăng của số liệu cùng kỳ năm 2023; ngoại trừ lĩnh vực Xây dựng tăng thấp hơn 1,07% so với cùng kỳ năm 2023 (6 tháng đầu năm 2024 tăng 7,52%; 6 tháng đầu năm 2023 tăng 8,59%</a:t>
            </a:r>
          </a:p>
        </p:txBody>
      </p:sp>
    </p:spTree>
    <p:extLst>
      <p:ext uri="{BB962C8B-B14F-4D97-AF65-F5344CB8AC3E}">
        <p14:creationId xmlns:p14="http://schemas.microsoft.com/office/powerpoint/2010/main" val="981282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3" y="1817478"/>
            <a:ext cx="113366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Times New Roman" panose="02020603050405020304" pitchFamily="18" charset="0"/>
                <a:cs typeface="Times New Roman" panose="02020603050405020304" pitchFamily="18" charset="0"/>
              </a:rPr>
              <a:t>Tập trung chỉ đạo sản xuất </a:t>
            </a:r>
            <a:r>
              <a:rPr lang="vi-VN" sz="2400">
                <a:latin typeface="Times New Roman" panose="02020603050405020304" pitchFamily="18" charset="0"/>
                <a:cs typeface="Times New Roman" panose="02020603050405020304" pitchFamily="18" charset="0"/>
              </a:rPr>
              <a:t>vụ </a:t>
            </a:r>
            <a:r>
              <a:rPr lang="vi-VN" sz="2400">
                <a:latin typeface="Times New Roman" panose="02020603050405020304" pitchFamily="18" charset="0"/>
              </a:rPr>
              <a:t>Hè – Thu theo kế hoạch.</a:t>
            </a:r>
            <a:r>
              <a:rPr lang="en-US" sz="2400">
                <a:latin typeface="Times New Roman" panose="02020603050405020304" pitchFamily="18" charset="0"/>
              </a:rPr>
              <a:t> </a:t>
            </a:r>
            <a:r>
              <a:rPr lang="nl-NL" sz="2400">
                <a:effectLst/>
                <a:latin typeface="Times New Roman" panose="02020603050405020304" pitchFamily="18" charset="0"/>
                <a:ea typeface="Times New Roman" panose="02020603050405020304" pitchFamily="18" charset="0"/>
              </a:rPr>
              <a:t>Triển khai công tác</a:t>
            </a:r>
            <a:r>
              <a:rPr lang="vi-VN" sz="2400">
                <a:effectLst/>
                <a:latin typeface="Times New Roman" panose="02020603050405020304" pitchFamily="18" charset="0"/>
                <a:ea typeface="Times New Roman" panose="02020603050405020304" pitchFamily="18" charset="0"/>
              </a:rPr>
              <a:t> tái đàn vật nuôi gắn với công tác phòng ngừa dịch bệnh</a:t>
            </a:r>
            <a:r>
              <a:rPr lang="pt-BR" sz="2400">
                <a:effectLst/>
                <a:latin typeface="Times New Roman" panose="02020603050405020304" pitchFamily="18" charset="0"/>
                <a:ea typeface="Times New Roman" panose="02020603050405020304" pitchFamily="18" charset="0"/>
              </a:rPr>
              <a:t>. </a:t>
            </a:r>
            <a:r>
              <a:rPr lang="es-ES" sz="2400">
                <a:effectLst/>
                <a:latin typeface="Times New Roman" panose="02020603050405020304" pitchFamily="18" charset="0"/>
                <a:ea typeface="Times New Roman" panose="02020603050405020304" pitchFamily="18"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Times New Roman" panose="02020603050405020304" pitchFamily="18" charset="0"/>
              </a:rPr>
              <a:t>Tiếp tục triển khai thực hiện hiệu quả Kế hoạch bảo vệ rừng và phòng chống cháy rừng; </a:t>
            </a:r>
            <a:r>
              <a:rPr lang="vi-VN" sz="2400">
                <a:latin typeface="Times New Roman" panose="02020603050405020304" pitchFamily="18" charset="0"/>
              </a:rPr>
              <a:t>công tác </a:t>
            </a:r>
            <a:r>
              <a:rPr lang="pt-BR" sz="2400">
                <a:latin typeface="Times New Roman" panose="02020603050405020304" pitchFamily="18" charset="0"/>
              </a:rPr>
              <a:t>phát triển rừng</a:t>
            </a:r>
            <a:r>
              <a:rPr lang="vi-VN" sz="2400">
                <a:latin typeface="Times New Roman" panose="02020603050405020304" pitchFamily="18" charset="0"/>
              </a:rPr>
              <a:t> và đẩy mạnh </a:t>
            </a:r>
            <a:r>
              <a:rPr lang="nl-NL" sz="2400">
                <a:latin typeface="Times New Roman" panose="02020603050405020304" pitchFamily="18" charset="0"/>
              </a:rPr>
              <a:t>công tác </a:t>
            </a:r>
            <a:r>
              <a:rPr lang="pt-BR" sz="2400">
                <a:latin typeface="Times New Roman" panose="02020603050405020304" pitchFamily="18"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vi-VN" sz="2400">
                <a:latin typeface="Times New Roman" panose="02020603050405020304" pitchFamily="18" charset="0"/>
              </a:rPr>
              <a:t>Triển khai đồng bộ các biện pháp tích nước tại các hồ chứa để phục vụ sinh hoạt và sản xuất cho người dân năm 2024</a:t>
            </a:r>
            <a:endParaRPr lang="vi-VN" sz="2400" b="0" kern="1200">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vi-VN" sz="2400">
              <a:latin typeface="Times New Roman" panose="02020603050405020304" pitchFamily="18" charset="0"/>
            </a:endParaRPr>
          </a:p>
        </p:txBody>
      </p:sp>
    </p:spTree>
    <p:extLst>
      <p:ext uri="{BB962C8B-B14F-4D97-AF65-F5344CB8AC3E}">
        <p14:creationId xmlns:p14="http://schemas.microsoft.com/office/powerpoint/2010/main" val="26081000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488323"/>
            <a:ext cx="1149176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rtl="0" eaLnBrk="1" latinLnBrk="0" hangingPunct="1">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ôn đốc đẩy nhanh tiến độ các dự án sản xuất công nghiệp đang triển khai nhằm sớm đưa vào hoạt động, như: Nhà máy sản xuất gạch ốp lát granite Kamado (Tây Sơn), Nhà máy sản xuất và chế biến gỗ Tekcom Central (Quy Nhơn)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Nhà máy gạch ngói Takao</a:t>
            </a:r>
            <a:r>
              <a:rPr lang="en-US" sz="2400">
                <a:latin typeface="Times New Roman" panose="02020603050405020304" pitchFamily="18" charset="0"/>
                <a:cs typeface="Times New Roman" panose="02020603050405020304" pitchFamily="18" charset="0"/>
              </a:rPr>
              <a:t> (dây chuyền thứ 2), Nhà máy chế biến gỗ và thủ công mỹ nghệ Hoài Châu (Hoài Nhơn), N</a:t>
            </a:r>
            <a:r>
              <a:rPr lang="vi-VN" sz="2400">
                <a:latin typeface="Times New Roman" panose="02020603050405020304" pitchFamily="18" charset="0"/>
                <a:cs typeface="Times New Roman" panose="02020603050405020304" pitchFamily="18" charset="0"/>
              </a:rPr>
              <a:t>hà máy sản xuất viên nén gỗ xuất khẩu tại Tây Sơn của Công ty An Việt Phát</a:t>
            </a:r>
            <a:r>
              <a:rPr lang="en-US" sz="2400">
                <a:latin typeface="Times New Roman" panose="02020603050405020304" pitchFamily="18" charset="0"/>
                <a:cs typeface="Times New Roman" panose="02020603050405020304" pitchFamily="18" charset="0"/>
              </a:rPr>
              <a:t>…</a:t>
            </a:r>
          </a:p>
          <a:p>
            <a:pPr marL="342900" indent="-342900" algn="just" defTabSz="914400">
              <a:spcBef>
                <a:spcPts val="600"/>
              </a:spcBef>
              <a:spcAft>
                <a:spcPts val="600"/>
              </a:spcAft>
              <a:buFont typeface="Wingdings" panose="05000000000000000000" pitchFamily="2" charset="2"/>
              <a:buChar char="v"/>
            </a:pPr>
            <a:r>
              <a:rPr lang="vi-VN" sz="2400">
                <a:latin typeface="Times New Roman" panose="02020603050405020304" pitchFamily="18" charset="0"/>
                <a:cs typeface="Times New Roman" panose="02020603050405020304" pitchFamily="18" charset="0"/>
              </a:rPr>
              <a:t>Tiếp tục tổ chức làm việc với các doanh nghiệp, dự án công nghiệp chủ lực trên địa bàn tỉnh nắm bắt khó khăn, vướng mắc và đề xuất hỗ trợ tháo gỡ, tạo điều kiện thuận lợi cho hoạt động sản xuất kinh doanh; nhất là các dự án sản xuất công nghiệp đi vào hoạt động trong 6 tháng cuối năm 2024</a:t>
            </a:r>
          </a:p>
          <a:p>
            <a:pPr marL="342900" indent="-342900" algn="just" defTabSz="914400" rtl="0" eaLnBrk="1" latinLnBrk="0" hangingPunct="1">
              <a:spcBef>
                <a:spcPts val="600"/>
              </a:spcBef>
              <a:spcAft>
                <a:spcPts val="600"/>
              </a:spcAft>
              <a:buFont typeface="Wingdings" panose="05000000000000000000" pitchFamily="2" charset="2"/>
              <a:buChar char="v"/>
            </a:pPr>
            <a:r>
              <a:rPr lang="en-US" sz="2400" b="0" kern="1200">
                <a:effectLst/>
                <a:latin typeface="Times New Roman" panose="02020603050405020304" pitchFamily="18" charset="0"/>
                <a:ea typeface="+mn-ea"/>
                <a:cs typeface="Times New Roman" panose="02020603050405020304" pitchFamily="18" charset="0"/>
              </a:rPr>
              <a:t>Đ</a:t>
            </a:r>
            <a:r>
              <a:rPr lang="vi-VN" sz="2400" b="0" kern="1200">
                <a:effectLst/>
                <a:latin typeface="Times New Roman" panose="02020603050405020304" pitchFamily="18" charset="0"/>
                <a:ea typeface="+mn-ea"/>
                <a:cs typeface="Times New Roman" panose="02020603050405020304" pitchFamily="18" charset="0"/>
              </a:rPr>
              <a:t>ẩy nhanh tiến độ triển khai thực hiện di dời các doanh nghiệp, cơ sở sản xuất trong các Cụm công nghiệp như: CCN Nhơn Bình, CCN Quang Trung (TP. Quy Nhơn) và CCN Gò Đá Trắng (TX. An Nhơn).</a:t>
            </a:r>
            <a:endParaRPr lang="vi-VN" sz="2400">
              <a:latin typeface="Times New Roman" panose="02020603050405020304" pitchFamily="18" charset="0"/>
              <a:cs typeface="Times New Roman" panose="02020603050405020304" pitchFamily="18" charset="0"/>
            </a:endParaRPr>
          </a:p>
          <a:p>
            <a:pPr marL="342900" indent="-342900" algn="just" defTabSz="914400">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ảm bảo điện phục vụ sản xuất và sinh hoạt trong cao điểm mùa khô năm 2024</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91296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Times New Roman" panose="02020603050405020304" pitchFamily="18" charset="0"/>
                <a:ea typeface="+mn-ea"/>
                <a:cs typeface="Times New Roman" panose="02020603050405020304" pitchFamily="18" charset="0"/>
              </a:rPr>
              <a:t>Tiếp tục</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đẩy mạnh các hoạt động thương mại, xuất khẩu</a:t>
            </a:r>
            <a:r>
              <a:rPr lang="vi-VN" sz="2800">
                <a:solidFill>
                  <a:schemeClr val="dk1"/>
                </a:solidFill>
                <a:latin typeface="Times New Roman" panose="02020603050405020304" pitchFamily="18" charset="0"/>
                <a:cs typeface="Times New Roman" panose="02020603050405020304" pitchFamily="18" charset="0"/>
              </a:rPr>
              <a:t>; </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riển khai các giải pháp kích cầu, thúc đẩy thương mại, dịch vụ, du lịch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it-IT"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800">
                <a:latin typeface="Times New Roman" panose="02020603050405020304" pitchFamily="18" charset="0"/>
                <a:cs typeface="Times New Roman" panose="02020603050405020304" pitchFamily="18"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Times New Roman" panose="02020603050405020304" pitchFamily="18" charset="0"/>
                <a:ea typeface="+mn-ea"/>
                <a:cs typeface="Times New Roman" panose="02020603050405020304" pitchFamily="18" charset="0"/>
              </a:rPr>
              <a:t>Tăng cường thu hút du lịch MICE, triển khai hiệu quả kế hoạch thu hút du </a:t>
            </a:r>
            <a:r>
              <a:rPr lang="vi-VN" sz="2800">
                <a:latin typeface="Times New Roman" panose="02020603050405020304" pitchFamily="18" charset="0"/>
                <a:cs typeface="Times New Roman" panose="02020603050405020304" pitchFamily="18"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5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Times New Roman" panose="02020603050405020304" pitchFamily="18" charset="0"/>
                <a:cs typeface="Times New Roman" panose="02020603050405020304" pitchFamily="18" charset="0"/>
              </a:rPr>
              <a:t>Tổ chức triển khai thực hiện tốt nhiệm vụ thu ngân sách nhà nước, nhất là thu tiền sử dụng đất</a:t>
            </a:r>
            <a:endParaRPr lang="en-US" sz="28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a:p>
            <a:pPr algn="just">
              <a:spcBef>
                <a:spcPts val="400"/>
              </a:spcBef>
              <a:spcAft>
                <a:spcPts val="400"/>
              </a:spcAft>
            </a:pPr>
            <a:endParaRPr lang="en-US" sz="2800" b="0" kern="1200" baseline="0">
              <a:solidFill>
                <a:schemeClr val="tx1"/>
              </a:solidFill>
              <a:effectLst/>
              <a:latin typeface="Times New Roman" panose="02020603050405020304" pitchFamily="18" charset="0"/>
              <a:ea typeface="+mn-ea"/>
              <a:cs typeface="Times New Roman" panose="02020603050405020304" pitchFamily="18" charset="0"/>
            </a:endParaRP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843404"/>
            <a:ext cx="11188095"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giải ngân vốn đầu tư công, triển khai hiệu quả 03 Chương trình mục tiêu quốc gia</a:t>
            </a:r>
            <a:r>
              <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Đảm bảo đến </a:t>
            </a:r>
            <a:r>
              <a:rPr lang="vi-VN" sz="2800" spc="-10">
                <a:solidFill>
                  <a:prstClr val="black"/>
                </a:solidFill>
                <a:latin typeface="Times New Roman" panose="02020603050405020304" pitchFamily="18" charset="0"/>
                <a:cs typeface="Times New Roman" panose="02020603050405020304" pitchFamily="18" charset="0"/>
              </a:rPr>
              <a:t>30/6/2024 tỷ lệ giải ngân đạt trên 40%; hết quý III/2024 đạt trên 60%; đến hết quý IV/2024 đạt trên 90% (riêng kế hoạch vốn năm 2023 được cấp thẩm quyền cho phép kéo dài sang năm 2024 đạt 100%) và đến hết ngày 31/01/2025 phấn đấu giải ngân 100% vốn đầu tư công kế hoạch vốn năm 2024</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34123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654" y="1526275"/>
            <a:ext cx="11481543" cy="534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400">
                <a:solidFill>
                  <a:schemeClr val="dk1"/>
                </a:solidFill>
                <a:latin typeface="Times New Roman" panose="02020603050405020304" pitchFamily="18" charset="0"/>
                <a:cs typeface="Times New Roman" panose="02020603050405020304" pitchFamily="18"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de-DE" sz="2400">
                <a:solidFill>
                  <a:schemeClr val="dk1"/>
                </a:solidFill>
                <a:latin typeface="Times New Roman" panose="02020603050405020304" pitchFamily="18" charset="0"/>
                <a:cs typeface="Times New Roman" panose="02020603050405020304" pitchFamily="18" charset="0"/>
              </a:rPr>
              <a:t>UBND các huyện, thị xã, thành phố, chủ đầu tư hạ tầng các khu – cụm công nghiệp chủ động, tích cực kêu gọi, thu hút đầu tư theo chỉ tiêu tại các quyết định đã được UBND tỉnh giao năm 2024. </a:t>
            </a:r>
          </a:p>
          <a:p>
            <a:pPr marL="457200" indent="-457200" algn="just">
              <a:spcBef>
                <a:spcPts val="400"/>
              </a:spcBef>
              <a:spcAft>
                <a:spcPts val="400"/>
              </a:spcAft>
              <a:buFont typeface="Wingdings" panose="05000000000000000000" pitchFamily="2" charset="2"/>
              <a:buChar char="v"/>
            </a:pPr>
            <a:r>
              <a:rPr lang="de-DE" sz="2400">
                <a:solidFill>
                  <a:schemeClr val="dk1"/>
                </a:solidFill>
                <a:latin typeface="Times New Roman" panose="02020603050405020304" pitchFamily="18" charset="0"/>
                <a:cs typeface="Times New Roman" panose="02020603050405020304" pitchFamily="18" charset="0"/>
              </a:rPr>
              <a:t>Đề nghị các chủ đầu tư hạ tầng khu – cụm công nghiệp nhanh chóng hoàn thiện đầy đủ hạ tầng kỹ thuật để sẵn sàng cho các nhà đầu tư thứ cấp vào đầu tư.</a:t>
            </a:r>
            <a:endParaRPr lang="en-US" sz="24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de-DE" sz="2400">
                <a:solidFill>
                  <a:schemeClr val="dk1"/>
                </a:solidFill>
                <a:latin typeface="Times New Roman" panose="02020603050405020304" pitchFamily="18" charset="0"/>
                <a:cs typeface="Times New Roman" panose="02020603050405020304" pitchFamily="18" charset="0"/>
              </a:rPr>
              <a:t>Đối với các đơn vị chưa thu hút được dự án nào đề nghị nhanh chóng xây dựng kế hoạch thu hút, kêu gọi đầu tư để hoàn thành được chỉ tiêu do UBND tỉnh giao.</a:t>
            </a:r>
            <a:endParaRPr lang="en-US" sz="24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400">
                <a:solidFill>
                  <a:schemeClr val="dk1"/>
                </a:solidFill>
                <a:latin typeface="Times New Roman" panose="02020603050405020304" pitchFamily="18" charset="0"/>
                <a:cs typeface="Times New Roman" panose="02020603050405020304" pitchFamily="18" charset="0"/>
              </a:rPr>
              <a:t>Tiếp tục phối hợp các Đại sứ, Tổng lãnh sự của Việt Nam ở nước ngoài kết nối giúp các tập đoàn lớn để trực tiếp làm việc nhằm thu hút các doanh nghiệp về Bình Định tìm hiểu cơ hội đầu tư.</a:t>
            </a:r>
          </a:p>
          <a:p>
            <a:pPr marL="342900" indent="-342900" algn="just">
              <a:spcBef>
                <a:spcPts val="400"/>
              </a:spcBef>
              <a:spcAft>
                <a:spcPts val="400"/>
              </a:spcAft>
              <a:buFont typeface="Wingdings" panose="05000000000000000000" pitchFamily="2" charset="2"/>
              <a:buChar char="v"/>
            </a:pPr>
            <a:endParaRPr lang="vi-VN"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6355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405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Times New Roman" panose="02020603050405020304" pitchFamily="18" charset="0"/>
                <a:cs typeface="Times New Roman" panose="02020603050405020304" pitchFamily="18" charset="0"/>
              </a:rPr>
              <a:t>Ngành Giáo dục chỉ đạo việc ôn tập và tham gia kỳ thi tốt nghiệp THPT năm 2024 theo kế hoạch. Tiếp tục phối hợp các trường đại học tổ chức tư vấn về công tác tuyển sinh đại học, cao đẳng năm 2024</a:t>
            </a:r>
          </a:p>
          <a:p>
            <a:pPr marL="457200" indent="-457200" algn="just">
              <a:spcBef>
                <a:spcPts val="400"/>
              </a:spcBef>
              <a:spcAft>
                <a:spcPts val="400"/>
              </a:spcAft>
              <a:buFont typeface="Wingdings" panose="05000000000000000000" pitchFamily="2" charset="2"/>
              <a:buChar char="v"/>
            </a:pPr>
            <a:r>
              <a:rPr lang="en-US" sz="2600">
                <a:latin typeface="Times New Roman" panose="02020603050405020304" pitchFamily="18" charset="0"/>
              </a:rPr>
              <a:t>Ngành</a:t>
            </a:r>
            <a:r>
              <a:rPr lang="vi-VN" sz="2600">
                <a:latin typeface="Times New Roman" panose="02020603050405020304" pitchFamily="18" charset="0"/>
              </a:rPr>
              <a:t> Lao động – TB&amp;XH xây dựng Kế hoạch giảm tỷ lệ hộ nghèo, hộ cận nghèo năm 2024</a:t>
            </a:r>
            <a:endParaRPr lang="en-US" sz="2600">
              <a:latin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Times New Roman" panose="02020603050405020304" pitchFamily="18" charset="0"/>
                <a:ea typeface="+mn-ea"/>
                <a:cs typeface="Times New Roman" panose="02020603050405020304" pitchFamily="18" charset="0"/>
              </a:rPr>
              <a:t>Ngành y tế </a:t>
            </a:r>
            <a:r>
              <a:rPr lang="vi-VN" sz="2600">
                <a:solidFill>
                  <a:schemeClr val="dk1"/>
                </a:solidFill>
                <a:latin typeface="Times New Roman" panose="02020603050405020304" pitchFamily="18" charset="0"/>
                <a:cs typeface="Times New Roman" panose="02020603050405020304" pitchFamily="18" charset="0"/>
              </a:rPr>
              <a:t>t</a:t>
            </a:r>
            <a:r>
              <a:rPr lang="vi-VN" sz="2600" b="0" kern="1200">
                <a:solidFill>
                  <a:schemeClr val="dk1"/>
                </a:solidFill>
                <a:effectLst/>
                <a:latin typeface="Times New Roman" panose="02020603050405020304" pitchFamily="18" charset="0"/>
                <a:ea typeface="+mn-ea"/>
                <a:cs typeface="Times New Roman" panose="02020603050405020304" pitchFamily="18" charset="0"/>
              </a:rPr>
              <a:t>iếp tục thực hiện nhiệm vụ phòng, chống dịch bệnh trên địa bàn tỉnh </a:t>
            </a:r>
          </a:p>
          <a:p>
            <a:pPr marL="457200" indent="-457200" algn="just">
              <a:spcBef>
                <a:spcPts val="400"/>
              </a:spcBef>
              <a:spcAft>
                <a:spcPts val="400"/>
              </a:spcAft>
              <a:buFont typeface="Wingdings" panose="05000000000000000000" pitchFamily="2" charset="2"/>
              <a:buChar char="v"/>
            </a:pPr>
            <a:r>
              <a:rPr lang="it-IT" sz="2600" b="0" kern="1200">
                <a:solidFill>
                  <a:schemeClr val="dk1"/>
                </a:solidFill>
                <a:effectLst/>
                <a:latin typeface="Times New Roman" panose="02020603050405020304" pitchFamily="18" charset="0"/>
                <a:ea typeface="+mn-ea"/>
                <a:cs typeface="Times New Roman" panose="02020603050405020304" pitchFamily="18"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a:solidFill>
                  <a:schemeClr val="dk1"/>
                </a:solidFill>
                <a:latin typeface="Times New Roman" panose="02020603050405020304" pitchFamily="18" charset="0"/>
                <a:cs typeface="Times New Roman" panose="02020603050405020304" pitchFamily="18" charset="0"/>
              </a:rPr>
              <a:t> Tập trung triển khai các nhiệm vụ về chuyển đổi số năm 2024 trên địa bàn tỉnh. </a:t>
            </a:r>
            <a:endParaRPr lang="en-US" sz="26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52864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36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Thực hiện kịp thời, hiệu quả các nhiệm vụ theo Đề án 06 của Chính phủ</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Tăng cường công tác quốc phòng - an ninh, bảo đảm trật tự an toàn xã hội</a:t>
            </a:r>
            <a:r>
              <a:rPr lang="vi-VN" sz="2800" b="0" kern="1200">
                <a:solidFill>
                  <a:schemeClr val="dk1"/>
                </a:solidFill>
                <a:effectLst/>
                <a:latin typeface="Times New Roman" panose="02020603050405020304" pitchFamily="18" charset="0"/>
                <a:ea typeface="+mn-ea"/>
                <a:cs typeface="Times New Roman" panose="02020603050405020304" pitchFamily="18" charset="0"/>
              </a:rPr>
              <a:t>, đặc biệt là giảm thiểu tai nạn giao thông</a:t>
            </a: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E109D15-07E9-DBD0-73B5-CA5B3F1F1C0D}"/>
              </a:ext>
            </a:extLst>
          </p:cNvPr>
          <p:cNvSpPr txBox="1"/>
          <p:nvPr/>
        </p:nvSpPr>
        <p:spPr>
          <a:xfrm>
            <a:off x="888770" y="218533"/>
            <a:ext cx="7122716" cy="830997"/>
          </a:xfrm>
          <a:prstGeom prst="rect">
            <a:avLst/>
          </a:prstGeom>
          <a:noFill/>
        </p:spPr>
        <p:txBody>
          <a:bodyPr wrap="square">
            <a:spAutoFit/>
          </a:bodyPr>
          <a:lstStyle/>
          <a:p>
            <a:pPr>
              <a:lnSpc>
                <a:spcPct val="100000"/>
              </a:lnSpc>
            </a:pP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Thực hiện chỉ tiêu </a:t>
            </a:r>
            <a:r>
              <a:rPr lang="en-US" sz="2400" b="1" dirty="0">
                <a:latin typeface="Times New Roman" panose="02020603050405020304" pitchFamily="18" charset="0"/>
                <a:cs typeface="Times New Roman" panose="02020603050405020304" pitchFamily="18" charset="0"/>
              </a:rPr>
              <a:t>GRDP</a:t>
            </a:r>
          </a:p>
          <a:p>
            <a:pPr>
              <a:lnSpc>
                <a:spcPct val="100000"/>
              </a:lnSpc>
            </a:pPr>
            <a:endParaRPr lang="vi-VN" sz="2400" b="1" dirty="0">
              <a:latin typeface="+mj-lt"/>
              <a:cs typeface="Arial" panose="020B0604020202020204" pitchFamily="34" charset="0"/>
            </a:endParaRPr>
          </a:p>
        </p:txBody>
      </p:sp>
      <p:sp>
        <p:nvSpPr>
          <p:cNvPr id="7" name="TextBox 6">
            <a:extLst>
              <a:ext uri="{FF2B5EF4-FFF2-40B4-BE49-F238E27FC236}">
                <a16:creationId xmlns:a16="http://schemas.microsoft.com/office/drawing/2014/main" id="{A088EB8D-D661-77EC-6C18-A8FA65520B1B}"/>
              </a:ext>
            </a:extLst>
          </p:cNvPr>
          <p:cNvSpPr txBox="1"/>
          <p:nvPr/>
        </p:nvSpPr>
        <p:spPr>
          <a:xfrm>
            <a:off x="1041170" y="706493"/>
            <a:ext cx="7122716"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a</a:t>
            </a:r>
            <a:r>
              <a:rPr lang="vi-VN" sz="2400" b="1" dirty="0">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GRDP</a:t>
            </a:r>
            <a:endParaRPr lang="vi-VN" sz="2400" b="1" dirty="0">
              <a:latin typeface="+mj-lt"/>
              <a:cs typeface="Arial" panose="020B0604020202020204" pitchFamily="34" charset="0"/>
            </a:endParaRPr>
          </a:p>
        </p:txBody>
      </p:sp>
      <p:graphicFrame>
        <p:nvGraphicFramePr>
          <p:cNvPr id="4" name="Chart 3">
            <a:extLst>
              <a:ext uri="{FF2B5EF4-FFF2-40B4-BE49-F238E27FC236}">
                <a16:creationId xmlns:a16="http://schemas.microsoft.com/office/drawing/2014/main" id="{05525E3A-345C-05CF-789A-93E9F1CA2ECD}"/>
              </a:ext>
            </a:extLst>
          </p:cNvPr>
          <p:cNvGraphicFramePr/>
          <p:nvPr/>
        </p:nvGraphicFramePr>
        <p:xfrm>
          <a:off x="399440" y="1300781"/>
          <a:ext cx="11353215" cy="386941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D7B1C94-3144-9F41-1D7D-28462A49E0A1}"/>
              </a:ext>
            </a:extLst>
          </p:cNvPr>
          <p:cNvSpPr/>
          <p:nvPr/>
        </p:nvSpPr>
        <p:spPr>
          <a:xfrm>
            <a:off x="2577830" y="5170198"/>
            <a:ext cx="7564460" cy="1554272"/>
          </a:xfrm>
          <a:prstGeom prst="rect">
            <a:avLst/>
          </a:prstGeom>
        </p:spPr>
        <p:txBody>
          <a:bodyPr wrap="square">
            <a:spAutoFit/>
          </a:bodyPr>
          <a:lstStyle/>
          <a:p>
            <a:pPr algn="just">
              <a:spcAft>
                <a:spcPts val="6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Vị trí của Bình Định như sau</a:t>
            </a:r>
            <a:r>
              <a:rPr lang="en-US" sz="2000">
                <a:latin typeface="Times New Roman" panose="02020603050405020304" pitchFamily="18" charset="0"/>
                <a:cs typeface="Times New Roman"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2000" b="1" dirty="0">
                <a:latin typeface="+mj-lt"/>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19/63 </a:t>
            </a:r>
            <a:r>
              <a:rPr lang="en-US" sz="2000" dirty="0">
                <a:latin typeface="Times New Roman" pitchFamily="18" charset="0"/>
                <a:cs typeface="Times New Roman" pitchFamily="18" charset="0"/>
              </a:rPr>
              <a:t>địa phương trong cả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04/14 </a:t>
            </a:r>
            <a:r>
              <a:rPr lang="en-US" sz="2000" dirty="0">
                <a:latin typeface="Times New Roman" pitchFamily="18" charset="0"/>
                <a:cs typeface="Times New Roman" pitchFamily="18" charset="0"/>
              </a:rPr>
              <a:t>địa phương </a:t>
            </a:r>
            <a:r>
              <a:rPr lang="en-US" sz="2000" err="1">
                <a:latin typeface="Times New Roman" pitchFamily="18" charset="0"/>
                <a:cs typeface="Times New Roman" pitchFamily="18" charset="0"/>
              </a:rPr>
              <a:t>vùng</a:t>
            </a:r>
            <a:r>
              <a:rPr lang="en-US" sz="2000">
                <a:latin typeface="Times New Roman" pitchFamily="18" charset="0"/>
                <a:cs typeface="Times New Roman" pitchFamily="18" charset="0"/>
              </a:rPr>
              <a:t> Bắc Trung bộ &amp; Duyên hải Trung bộ;</a:t>
            </a:r>
            <a:endParaRPr lang="en-US" sz="2000" dirty="0">
              <a:latin typeface="Times New Roman" pitchFamily="18" charset="0"/>
              <a:cs typeface="Times New Roman" pitchFamily="18" charset="0"/>
            </a:endParaRP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01/5 </a:t>
            </a:r>
            <a:r>
              <a:rPr lang="en-US" sz="2000" dirty="0">
                <a:latin typeface="Times New Roman" pitchFamily="18" charset="0"/>
                <a:cs typeface="Times New Roman" pitchFamily="18" charset="0"/>
              </a:rPr>
              <a:t>địa phương khu </a:t>
            </a:r>
            <a:r>
              <a:rPr lang="en-US" sz="2000" err="1">
                <a:latin typeface="Times New Roman" pitchFamily="18" charset="0"/>
                <a:cs typeface="Times New Roman" pitchFamily="18" charset="0"/>
              </a:rPr>
              <a:t>vực</a:t>
            </a:r>
            <a:r>
              <a:rPr lang="en-US" sz="2000">
                <a:latin typeface="Times New Roman" pitchFamily="18" charset="0"/>
                <a:cs typeface="Times New Roman" pitchFamily="18" charset="0"/>
              </a:rPr>
              <a:t> Kinh tế trọng điểm miền Trung.</a:t>
            </a:r>
            <a:endParaRPr lang="vi-VN" sz="2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228413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6F163C-66BC-C7A6-BB15-9C16C1787CC5}"/>
              </a:ext>
            </a:extLst>
          </p:cNvPr>
          <p:cNvGraphicFramePr>
            <a:graphicFrameLocks/>
          </p:cNvGraphicFramePr>
          <p:nvPr/>
        </p:nvGraphicFramePr>
        <p:xfrm>
          <a:off x="6342548" y="638547"/>
          <a:ext cx="5228457" cy="35823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6D03D79-0B62-8633-2463-3F508B07C798}"/>
              </a:ext>
            </a:extLst>
          </p:cNvPr>
          <p:cNvSpPr txBox="1">
            <a:spLocks/>
          </p:cNvSpPr>
          <p:nvPr/>
        </p:nvSpPr>
        <p:spPr>
          <a:xfrm>
            <a:off x="7225507" y="4220873"/>
            <a:ext cx="434549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1800" b="1">
                <a:solidFill>
                  <a:srgbClr val="FF0000"/>
                </a:solidFill>
                <a:cs typeface="Arial" panose="020B0604020202020204" pitchFamily="34" charset="0"/>
              </a:rPr>
              <a:t>6 THÁNG ĐẦU NĂM 2024</a:t>
            </a:r>
          </a:p>
          <a:p>
            <a:pPr>
              <a:lnSpc>
                <a:spcPct val="100000"/>
              </a:lnSpc>
            </a:pPr>
            <a:endParaRPr lang="vi-VN" sz="2800" b="1" dirty="0">
              <a:solidFill>
                <a:srgbClr val="064273"/>
              </a:solidFill>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75A55BE3-D598-1BB1-2774-416D11B1FB7C}"/>
              </a:ext>
            </a:extLst>
          </p:cNvPr>
          <p:cNvGraphicFramePr>
            <a:graphicFrameLocks/>
          </p:cNvGraphicFramePr>
          <p:nvPr/>
        </p:nvGraphicFramePr>
        <p:xfrm>
          <a:off x="562062" y="638546"/>
          <a:ext cx="5466825" cy="3582327"/>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E6639C72-69F2-1AB3-FDD1-BBD1532EF732}"/>
              </a:ext>
            </a:extLst>
          </p:cNvPr>
          <p:cNvSpPr txBox="1">
            <a:spLocks/>
          </p:cNvSpPr>
          <p:nvPr/>
        </p:nvSpPr>
        <p:spPr>
          <a:xfrm>
            <a:off x="1674871" y="4220873"/>
            <a:ext cx="4807337"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000" b="1">
                <a:solidFill>
                  <a:srgbClr val="00B050"/>
                </a:solidFill>
                <a:cs typeface="Arial" panose="020B0604020202020204" pitchFamily="34" charset="0"/>
              </a:rPr>
              <a:t>6 THÁNG ĐẦU NĂM 2023</a:t>
            </a:r>
          </a:p>
          <a:p>
            <a:pPr>
              <a:lnSpc>
                <a:spcPct val="100000"/>
              </a:lnSpc>
            </a:pPr>
            <a:endParaRPr lang="vi-VN" sz="2800" b="1" dirty="0">
              <a:solidFill>
                <a:srgbClr val="064273"/>
              </a:solidFill>
              <a:ea typeface="+mn-ea"/>
              <a:cs typeface="Arial" panose="020B0604020202020204" pitchFamily="34" charset="0"/>
            </a:endParaRPr>
          </a:p>
        </p:txBody>
      </p:sp>
      <p:sp>
        <p:nvSpPr>
          <p:cNvPr id="3" name="TextBox 2">
            <a:extLst>
              <a:ext uri="{FF2B5EF4-FFF2-40B4-BE49-F238E27FC236}">
                <a16:creationId xmlns:a16="http://schemas.microsoft.com/office/drawing/2014/main" id="{9C4B6EDD-2FF8-1579-A98A-96F6002EC4FF}"/>
              </a:ext>
            </a:extLst>
          </p:cNvPr>
          <p:cNvSpPr txBox="1"/>
          <p:nvPr/>
        </p:nvSpPr>
        <p:spPr>
          <a:xfrm>
            <a:off x="562062" y="97421"/>
            <a:ext cx="9614673"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b) Cơ cấu GRDP 6 tháng đầu năm 2024 so với cùng kỳ năm 2023</a:t>
            </a:r>
          </a:p>
        </p:txBody>
      </p:sp>
      <p:sp>
        <p:nvSpPr>
          <p:cNvPr id="4" name="TextBox 3">
            <a:extLst>
              <a:ext uri="{FF2B5EF4-FFF2-40B4-BE49-F238E27FC236}">
                <a16:creationId xmlns:a16="http://schemas.microsoft.com/office/drawing/2014/main" id="{6F7A86B9-0DB5-3970-A9B2-D9B62430A14A}"/>
              </a:ext>
            </a:extLst>
          </p:cNvPr>
          <p:cNvSpPr txBox="1"/>
          <p:nvPr/>
        </p:nvSpPr>
        <p:spPr>
          <a:xfrm>
            <a:off x="437625" y="4580537"/>
            <a:ext cx="11316749" cy="2277547"/>
          </a:xfrm>
          <a:prstGeom prst="rect">
            <a:avLst/>
          </a:prstGeom>
          <a:noFill/>
        </p:spPr>
        <p:txBody>
          <a:bodyPr wrap="square">
            <a:spAutoFit/>
          </a:body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a:t>
            </a:r>
            <a:r>
              <a:rPr lang="en-US" sz="1600" b="0" kern="1200">
                <a:solidFill>
                  <a:schemeClr val="dk1"/>
                </a:solidFill>
                <a:effectLst/>
                <a:latin typeface="Times New Roman" panose="02020603050405020304" pitchFamily="18" charset="0"/>
                <a:ea typeface="+mn-ea"/>
                <a:cs typeface="Times New Roman" panose="02020603050405020304" pitchFamily="18" charset="0"/>
              </a:rPr>
              <a:t>Chuyển dịch cơ cấu kinh tế </a:t>
            </a:r>
            <a:r>
              <a:rPr lang="en-US" sz="1600">
                <a:solidFill>
                  <a:schemeClr val="dk1"/>
                </a:solidFill>
                <a:latin typeface="Times New Roman" panose="02020603050405020304" pitchFamily="18" charset="0"/>
                <a:cs typeface="Times New Roman" panose="02020603050405020304" pitchFamily="18" charset="0"/>
              </a:rPr>
              <a:t>6 tháng đầu</a:t>
            </a:r>
            <a:r>
              <a:rPr lang="en-US" sz="1600" b="0" kern="1200">
                <a:solidFill>
                  <a:schemeClr val="dk1"/>
                </a:solidFill>
                <a:effectLst/>
                <a:latin typeface="Times New Roman" panose="02020603050405020304" pitchFamily="18" charset="0"/>
                <a:ea typeface="+mn-ea"/>
                <a:cs typeface="Times New Roman" panose="02020603050405020304" pitchFamily="18" charset="0"/>
              </a:rPr>
              <a:t> năm 2024 đúng hướng, tăng tỷ trọng của ngành Dịch vụ, giảm tỷ trọng ngành Nông, lâm, thủy sản. Cụ thển như sau:</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Times New Roman" panose="02020603050405020304" pitchFamily="18" charset="0"/>
                <a:ea typeface="+mn-ea"/>
                <a:cs typeface="Times New Roman" panose="02020603050405020304" pitchFamily="18" charset="0"/>
              </a:rPr>
              <a:t>Nông, lâm, thủy sản giảm </a:t>
            </a:r>
            <a:r>
              <a:rPr lang="vi-VN" sz="1600">
                <a:solidFill>
                  <a:schemeClr val="dk1"/>
                </a:solidFill>
                <a:latin typeface="Times New Roman" panose="02020603050405020304" pitchFamily="18" charset="0"/>
                <a:cs typeface="Times New Roman" panose="02020603050405020304" pitchFamily="18" charset="0"/>
              </a:rPr>
              <a:t>1,2</a:t>
            </a:r>
            <a:r>
              <a:rPr lang="vi-VN" sz="1600" b="0" kern="1200">
                <a:solidFill>
                  <a:schemeClr val="dk1"/>
                </a:solidFill>
                <a:effectLst/>
                <a:latin typeface="Times New Roman" panose="02020603050405020304" pitchFamily="18" charset="0"/>
                <a:ea typeface="+mn-ea"/>
                <a:cs typeface="Times New Roman" panose="02020603050405020304" pitchFamily="18" charset="0"/>
              </a:rPr>
              <a:t>%</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Times New Roman" panose="02020603050405020304" pitchFamily="18" charset="0"/>
                <a:cs typeface="Times New Roman" panose="02020603050405020304" pitchFamily="18" charset="0"/>
              </a:rPr>
              <a:t>Công nghiệp – xây dựng tăng 0,1%</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Times New Roman" panose="02020603050405020304" pitchFamily="18" charset="0"/>
                <a:ea typeface="+mn-ea"/>
                <a:cs typeface="Times New Roman" panose="02020603050405020304" pitchFamily="18" charset="0"/>
              </a:rPr>
              <a:t>Dịch vụ tăng </a:t>
            </a:r>
            <a:r>
              <a:rPr lang="vi-VN" sz="1600">
                <a:solidFill>
                  <a:schemeClr val="dk1"/>
                </a:solidFill>
                <a:latin typeface="Times New Roman" panose="02020603050405020304" pitchFamily="18" charset="0"/>
                <a:cs typeface="Times New Roman" panose="02020603050405020304" pitchFamily="18" charset="0"/>
              </a:rPr>
              <a:t>1,0</a:t>
            </a:r>
            <a:r>
              <a:rPr lang="vi-VN" sz="1600" b="0" kern="1200">
                <a:solidFill>
                  <a:schemeClr val="dk1"/>
                </a:solidFill>
                <a:effectLst/>
                <a:latin typeface="Times New Roman" panose="02020603050405020304" pitchFamily="18" charset="0"/>
                <a:ea typeface="+mn-ea"/>
                <a:cs typeface="Times New Roman" panose="02020603050405020304" pitchFamily="18" charset="0"/>
              </a:rPr>
              <a:t>%</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Times New Roman" panose="02020603050405020304" pitchFamily="18" charset="0"/>
                <a:cs typeface="Times New Roman" panose="02020603050405020304" pitchFamily="18" charset="0"/>
              </a:rPr>
              <a:t>Thuế sản phẩm trừ trợ cấp sản phẩm tăng 0,1%</a:t>
            </a:r>
            <a:endParaRPr lang="vi-VN" sz="1600" b="0" kern="1200">
              <a:solidFill>
                <a:schemeClr val="dk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1620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9721" y="251906"/>
            <a:ext cx="7788003" cy="369332"/>
          </a:xfrm>
          <a:prstGeom prst="rect">
            <a:avLst/>
          </a:prstGeom>
          <a:noFill/>
        </p:spPr>
        <p:txBody>
          <a:bodyPr wrap="square">
            <a:spAutoFit/>
          </a:bodyPr>
          <a:lstStyle/>
          <a:p>
            <a:pPr>
              <a:lnSpc>
                <a:spcPct val="100000"/>
              </a:lnSpc>
            </a:pPr>
            <a:r>
              <a:rPr lang="vi-VN" b="1">
                <a:latin typeface="+mj-lt"/>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697221" y="630992"/>
            <a:ext cx="9805796" cy="830997"/>
          </a:xfrm>
          <a:prstGeom prst="rect">
            <a:avLst/>
          </a:prstGeom>
          <a:noFill/>
        </p:spPr>
        <p:txBody>
          <a:bodyPr wrap="square">
            <a:spAutoFit/>
          </a:bodyPr>
          <a:lstStyle/>
          <a:p>
            <a:pPr marL="457200" indent="-457200">
              <a:lnSpc>
                <a:spcPct val="100000"/>
              </a:lnSpc>
              <a:buAutoNum type="arabicPeriod"/>
            </a:pPr>
            <a:r>
              <a:rPr lang="en-US" sz="2400" b="1">
                <a:latin typeface="Times New Roman" panose="02020603050405020304" pitchFamily="18" charset="0"/>
                <a:cs typeface="Times New Roman" panose="02020603050405020304" pitchFamily="18" charset="0"/>
              </a:rPr>
              <a:t>Tốc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sản</a:t>
            </a:r>
            <a:r>
              <a:rPr lang="en-US" sz="2400" b="1">
                <a:latin typeface="Times New Roman" panose="02020603050405020304" pitchFamily="18" charset="0"/>
                <a:cs typeface="Times New Roman" panose="02020603050405020304" pitchFamily="18" charset="0"/>
              </a:rPr>
              <a:t> phẩm:</a:t>
            </a:r>
          </a:p>
          <a:p>
            <a:pPr marL="457200" indent="-457200">
              <a:lnSpc>
                <a:spcPct val="100000"/>
              </a:lnSpc>
              <a:buAutoNum type="arabicPeriod"/>
            </a:pPr>
            <a:endParaRPr lang="vi-VN" sz="2400" b="1" dirty="0">
              <a:latin typeface="+mj-lt"/>
              <a:cs typeface="Arial" panose="020B0604020202020204" pitchFamily="34" charset="0"/>
            </a:endParaRPr>
          </a:p>
        </p:txBody>
      </p:sp>
      <p:graphicFrame>
        <p:nvGraphicFramePr>
          <p:cNvPr id="3" name="Chart 2">
            <a:extLst>
              <a:ext uri="{FF2B5EF4-FFF2-40B4-BE49-F238E27FC236}">
                <a16:creationId xmlns:a16="http://schemas.microsoft.com/office/drawing/2014/main" id="{AC50B9E8-9F8A-748E-E089-8C267AD34C30}"/>
              </a:ext>
            </a:extLst>
          </p:cNvPr>
          <p:cNvGraphicFramePr/>
          <p:nvPr/>
        </p:nvGraphicFramePr>
        <p:xfrm>
          <a:off x="419392" y="1461989"/>
          <a:ext cx="11353215" cy="5316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88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14129</TotalTime>
  <Words>25163</Words>
  <Application>Microsoft Office PowerPoint</Application>
  <PresentationFormat>Widescreen</PresentationFormat>
  <Paragraphs>5432</Paragraphs>
  <Slides>68</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6 THÁNG ĐẦU NĂM VÀ NHIỆM VỤ TRỌNG TÂM 6 THÁNG CUỐI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1732</cp:revision>
  <cp:lastPrinted>2024-04-01T23:56:16Z</cp:lastPrinted>
  <dcterms:created xsi:type="dcterms:W3CDTF">2021-10-19T01:28:52Z</dcterms:created>
  <dcterms:modified xsi:type="dcterms:W3CDTF">2024-06-06T23:49:34Z</dcterms:modified>
</cp:coreProperties>
</file>